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  <p:sldMasterId id="2147483727" r:id="rId2"/>
    <p:sldMasterId id="2147483740" r:id="rId3"/>
    <p:sldMasterId id="2147483753" r:id="rId4"/>
    <p:sldMasterId id="2147483766" r:id="rId5"/>
    <p:sldMasterId id="2147483779" r:id="rId6"/>
    <p:sldMasterId id="2147483792" r:id="rId7"/>
    <p:sldMasterId id="2147483805" r:id="rId8"/>
    <p:sldMasterId id="2147483818" r:id="rId9"/>
    <p:sldMasterId id="2147483831" r:id="rId10"/>
  </p:sldMasterIdLst>
  <p:notesMasterIdLst>
    <p:notesMasterId r:id="rId70"/>
  </p:notesMasterIdLst>
  <p:handoutMasterIdLst>
    <p:handoutMasterId r:id="rId71"/>
  </p:handoutMasterIdLst>
  <p:sldIdLst>
    <p:sldId id="256" r:id="rId11"/>
    <p:sldId id="786" r:id="rId12"/>
    <p:sldId id="787" r:id="rId13"/>
    <p:sldId id="789" r:id="rId14"/>
    <p:sldId id="790" r:id="rId15"/>
    <p:sldId id="788" r:id="rId16"/>
    <p:sldId id="791" r:id="rId17"/>
    <p:sldId id="792" r:id="rId18"/>
    <p:sldId id="793" r:id="rId19"/>
    <p:sldId id="794" r:id="rId20"/>
    <p:sldId id="795" r:id="rId21"/>
    <p:sldId id="796" r:id="rId22"/>
    <p:sldId id="847" r:id="rId23"/>
    <p:sldId id="797" r:id="rId24"/>
    <p:sldId id="798" r:id="rId25"/>
    <p:sldId id="799" r:id="rId26"/>
    <p:sldId id="800" r:id="rId27"/>
    <p:sldId id="801" r:id="rId28"/>
    <p:sldId id="802" r:id="rId29"/>
    <p:sldId id="803" r:id="rId30"/>
    <p:sldId id="804" r:id="rId31"/>
    <p:sldId id="805" r:id="rId32"/>
    <p:sldId id="817" r:id="rId33"/>
    <p:sldId id="818" r:id="rId34"/>
    <p:sldId id="809" r:id="rId35"/>
    <p:sldId id="807" r:id="rId36"/>
    <p:sldId id="810" r:id="rId37"/>
    <p:sldId id="811" r:id="rId38"/>
    <p:sldId id="812" r:id="rId39"/>
    <p:sldId id="813" r:id="rId40"/>
    <p:sldId id="814" r:id="rId41"/>
    <p:sldId id="815" r:id="rId42"/>
    <p:sldId id="819" r:id="rId43"/>
    <p:sldId id="820" r:id="rId44"/>
    <p:sldId id="821" r:id="rId45"/>
    <p:sldId id="822" r:id="rId46"/>
    <p:sldId id="823" r:id="rId47"/>
    <p:sldId id="824" r:id="rId48"/>
    <p:sldId id="825" r:id="rId49"/>
    <p:sldId id="826" r:id="rId50"/>
    <p:sldId id="827" r:id="rId51"/>
    <p:sldId id="828" r:id="rId52"/>
    <p:sldId id="829" r:id="rId53"/>
    <p:sldId id="830" r:id="rId54"/>
    <p:sldId id="831" r:id="rId55"/>
    <p:sldId id="832" r:id="rId56"/>
    <p:sldId id="833" r:id="rId57"/>
    <p:sldId id="834" r:id="rId58"/>
    <p:sldId id="835" r:id="rId59"/>
    <p:sldId id="836" r:id="rId60"/>
    <p:sldId id="837" r:id="rId61"/>
    <p:sldId id="838" r:id="rId62"/>
    <p:sldId id="839" r:id="rId63"/>
    <p:sldId id="840" r:id="rId64"/>
    <p:sldId id="841" r:id="rId65"/>
    <p:sldId id="842" r:id="rId66"/>
    <p:sldId id="843" r:id="rId67"/>
    <p:sldId id="844" r:id="rId68"/>
    <p:sldId id="845" r:id="rId69"/>
  </p:sldIdLst>
  <p:sldSz cx="9144000" cy="6858000" type="screen4x3"/>
  <p:notesSz cx="6669088" cy="9928225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4400" kern="1200" baseline="30000">
        <a:solidFill>
          <a:schemeClr val="hlink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69"/>
    <a:srgbClr val="E9B960"/>
    <a:srgbClr val="FFCA69"/>
    <a:srgbClr val="66FF33"/>
    <a:srgbClr val="FFDF65"/>
    <a:srgbClr val="3366FF"/>
    <a:srgbClr val="FF0000"/>
    <a:srgbClr val="08050F"/>
    <a:srgbClr val="0F0C05"/>
    <a:srgbClr val="0B0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4" autoAdjust="0"/>
    <p:restoredTop sz="88107" autoAdjust="0"/>
  </p:normalViewPr>
  <p:slideViewPr>
    <p:cSldViewPr>
      <p:cViewPr varScale="1">
        <p:scale>
          <a:sx n="97" d="100"/>
          <a:sy n="97" d="100"/>
        </p:scale>
        <p:origin x="-1760" y="-112"/>
      </p:cViewPr>
      <p:guideLst>
        <p:guide orient="horz" pos="3407"/>
        <p:guide pos="35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34"/>
    </p:cViewPr>
  </p:sorterViewPr>
  <p:notesViewPr>
    <p:cSldViewPr>
      <p:cViewPr varScale="1">
        <p:scale>
          <a:sx n="79" d="100"/>
          <a:sy n="79" d="100"/>
        </p:scale>
        <p:origin x="-2016" y="-96"/>
      </p:cViewPr>
      <p:guideLst>
        <p:guide orient="horz" pos="3127"/>
        <p:guide pos="210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4" Type="http://schemas.openxmlformats.org/officeDocument/2006/relationships/slide" Target="slides/slide4.xml"/><Relationship Id="rId15" Type="http://schemas.openxmlformats.org/officeDocument/2006/relationships/slide" Target="slides/slide5.xml"/><Relationship Id="rId16" Type="http://schemas.openxmlformats.org/officeDocument/2006/relationships/slide" Target="slides/slide6.xml"/><Relationship Id="rId17" Type="http://schemas.openxmlformats.org/officeDocument/2006/relationships/slide" Target="slides/slide7.xml"/><Relationship Id="rId18" Type="http://schemas.openxmlformats.org/officeDocument/2006/relationships/slide" Target="slides/slide8.xml"/><Relationship Id="rId19" Type="http://schemas.openxmlformats.org/officeDocument/2006/relationships/slide" Target="slides/slide9.xml"/><Relationship Id="rId63" Type="http://schemas.openxmlformats.org/officeDocument/2006/relationships/slide" Target="slides/slide53.xml"/><Relationship Id="rId64" Type="http://schemas.openxmlformats.org/officeDocument/2006/relationships/slide" Target="slides/slide54.xml"/><Relationship Id="rId65" Type="http://schemas.openxmlformats.org/officeDocument/2006/relationships/slide" Target="slides/slide55.xml"/><Relationship Id="rId66" Type="http://schemas.openxmlformats.org/officeDocument/2006/relationships/slide" Target="slides/slide56.xml"/><Relationship Id="rId67" Type="http://schemas.openxmlformats.org/officeDocument/2006/relationships/slide" Target="slides/slide57.xml"/><Relationship Id="rId68" Type="http://schemas.openxmlformats.org/officeDocument/2006/relationships/slide" Target="slides/slide58.xml"/><Relationship Id="rId69" Type="http://schemas.openxmlformats.org/officeDocument/2006/relationships/slide" Target="slides/slide59.xml"/><Relationship Id="rId50" Type="http://schemas.openxmlformats.org/officeDocument/2006/relationships/slide" Target="slides/slide40.xml"/><Relationship Id="rId51" Type="http://schemas.openxmlformats.org/officeDocument/2006/relationships/slide" Target="slides/slide41.xml"/><Relationship Id="rId52" Type="http://schemas.openxmlformats.org/officeDocument/2006/relationships/slide" Target="slides/slide42.xml"/><Relationship Id="rId53" Type="http://schemas.openxmlformats.org/officeDocument/2006/relationships/slide" Target="slides/slide43.xml"/><Relationship Id="rId54" Type="http://schemas.openxmlformats.org/officeDocument/2006/relationships/slide" Target="slides/slide44.xml"/><Relationship Id="rId55" Type="http://schemas.openxmlformats.org/officeDocument/2006/relationships/slide" Target="slides/slide45.xml"/><Relationship Id="rId56" Type="http://schemas.openxmlformats.org/officeDocument/2006/relationships/slide" Target="slides/slide46.xml"/><Relationship Id="rId57" Type="http://schemas.openxmlformats.org/officeDocument/2006/relationships/slide" Target="slides/slide47.xml"/><Relationship Id="rId58" Type="http://schemas.openxmlformats.org/officeDocument/2006/relationships/slide" Target="slides/slide48.xml"/><Relationship Id="rId59" Type="http://schemas.openxmlformats.org/officeDocument/2006/relationships/slide" Target="slides/slide49.xml"/><Relationship Id="rId40" Type="http://schemas.openxmlformats.org/officeDocument/2006/relationships/slide" Target="slides/slide30.xml"/><Relationship Id="rId41" Type="http://schemas.openxmlformats.org/officeDocument/2006/relationships/slide" Target="slides/slide31.xml"/><Relationship Id="rId42" Type="http://schemas.openxmlformats.org/officeDocument/2006/relationships/slide" Target="slides/slide32.xml"/><Relationship Id="rId43" Type="http://schemas.openxmlformats.org/officeDocument/2006/relationships/slide" Target="slides/slide33.xml"/><Relationship Id="rId44" Type="http://schemas.openxmlformats.org/officeDocument/2006/relationships/slide" Target="slides/slide34.xml"/><Relationship Id="rId45" Type="http://schemas.openxmlformats.org/officeDocument/2006/relationships/slide" Target="slides/slide35.xml"/><Relationship Id="rId46" Type="http://schemas.openxmlformats.org/officeDocument/2006/relationships/slide" Target="slides/slide36.xml"/><Relationship Id="rId47" Type="http://schemas.openxmlformats.org/officeDocument/2006/relationships/slide" Target="slides/slide37.xml"/><Relationship Id="rId48" Type="http://schemas.openxmlformats.org/officeDocument/2006/relationships/slide" Target="slides/slide38.xml"/><Relationship Id="rId49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20.xml"/><Relationship Id="rId31" Type="http://schemas.openxmlformats.org/officeDocument/2006/relationships/slide" Target="slides/slide21.xml"/><Relationship Id="rId32" Type="http://schemas.openxmlformats.org/officeDocument/2006/relationships/slide" Target="slides/slide22.xml"/><Relationship Id="rId33" Type="http://schemas.openxmlformats.org/officeDocument/2006/relationships/slide" Target="slides/slide23.xml"/><Relationship Id="rId34" Type="http://schemas.openxmlformats.org/officeDocument/2006/relationships/slide" Target="slides/slide24.xml"/><Relationship Id="rId35" Type="http://schemas.openxmlformats.org/officeDocument/2006/relationships/slide" Target="slides/slide25.xml"/><Relationship Id="rId36" Type="http://schemas.openxmlformats.org/officeDocument/2006/relationships/slide" Target="slides/slide26.xml"/><Relationship Id="rId37" Type="http://schemas.openxmlformats.org/officeDocument/2006/relationships/slide" Target="slides/slide27.xml"/><Relationship Id="rId38" Type="http://schemas.openxmlformats.org/officeDocument/2006/relationships/slide" Target="slides/slide28.xml"/><Relationship Id="rId39" Type="http://schemas.openxmlformats.org/officeDocument/2006/relationships/slide" Target="slides/slide29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0.xml"/><Relationship Id="rId21" Type="http://schemas.openxmlformats.org/officeDocument/2006/relationships/slide" Target="slides/slide11.xml"/><Relationship Id="rId22" Type="http://schemas.openxmlformats.org/officeDocument/2006/relationships/slide" Target="slides/slide12.xml"/><Relationship Id="rId23" Type="http://schemas.openxmlformats.org/officeDocument/2006/relationships/slide" Target="slides/slide13.xml"/><Relationship Id="rId24" Type="http://schemas.openxmlformats.org/officeDocument/2006/relationships/slide" Target="slides/slide14.xml"/><Relationship Id="rId25" Type="http://schemas.openxmlformats.org/officeDocument/2006/relationships/slide" Target="slides/slide15.xml"/><Relationship Id="rId26" Type="http://schemas.openxmlformats.org/officeDocument/2006/relationships/slide" Target="slides/slide16.xml"/><Relationship Id="rId27" Type="http://schemas.openxmlformats.org/officeDocument/2006/relationships/slide" Target="slides/slide17.xml"/><Relationship Id="rId28" Type="http://schemas.openxmlformats.org/officeDocument/2006/relationships/slide" Target="slides/slide18.xml"/><Relationship Id="rId29" Type="http://schemas.openxmlformats.org/officeDocument/2006/relationships/slide" Target="slides/slide19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0.xml"/><Relationship Id="rId61" Type="http://schemas.openxmlformats.org/officeDocument/2006/relationships/slide" Target="slides/slide51.xml"/><Relationship Id="rId62" Type="http://schemas.openxmlformats.org/officeDocument/2006/relationships/slide" Target="slides/slide52.xml"/><Relationship Id="rId10" Type="http://schemas.openxmlformats.org/officeDocument/2006/relationships/slideMaster" Target="slideMasters/slideMaster10.xml"/><Relationship Id="rId11" Type="http://schemas.openxmlformats.org/officeDocument/2006/relationships/slide" Target="slides/slide1.xml"/><Relationship Id="rId12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8861" y="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448" y="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8861" y="943083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448" y="943083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464E8E4-0DE9-47A1-AA2C-5C3BE8974468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69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8861" y="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algn="r"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448" y="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>
            <a:lvl1pPr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199" y="4716236"/>
            <a:ext cx="5334691" cy="4466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8861" y="943083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algn="r"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448" y="9430830"/>
            <a:ext cx="2890227" cy="49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9" tIns="48330" rIns="96659" bIns="48330" numCol="1" anchor="b" anchorCtr="0" compatLnSpc="1">
            <a:prstTxWarp prst="textNoShape">
              <a:avLst/>
            </a:prstTxWarp>
          </a:bodyPr>
          <a:lstStyle>
            <a:lvl1pPr defTabSz="966788" rtl="1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CEACD3-3ED1-4B65-B5D4-3BCD27EABD94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3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4F89D2-10D9-413F-9293-C908BB5C1B1D}" type="slidenum">
              <a:rPr lang="x-none">
                <a:latin typeface="Arial" charset="0"/>
                <a:cs typeface="Arial" charset="0"/>
              </a:rPr>
              <a:pPr/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marL="0" indent="0"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46B9DD-8927-4C4B-9868-31BBD0B58673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12581-AC35-4B56-B8AF-AECCE882753A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A073-128D-4A9A-82EB-BF26CE7F746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328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CC28-CB63-4D4C-99B4-73912A40C42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772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B080-AFB0-4A15-8067-077D8EF41C8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49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B47B-EABA-4E4D-8DFB-15B8677E664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5899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C48C-AA07-457A-BADC-8146136CBD3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294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CF8B-714C-4D82-87D1-626ADECC45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58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BF24-A597-422B-91B5-51DDC3A3A61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5513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74C-43FF-4323-BB3D-6B86E87148D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8316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F7F7-0DB6-4DC0-9220-9320932D06B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804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5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F3B9-D966-4DAB-AD63-05381754CB6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6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5A767-169B-4582-912A-87EC0EBA18B1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9835-E075-4B24-825F-8857D742CE4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01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E8A-8551-45FA-A153-1FE5D362FFC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3715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A073-128D-4A9A-82EB-BF26CE7F746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412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CC28-CB63-4D4C-99B4-73912A40C42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75609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B080-AFB0-4A15-8067-077D8EF41C8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2074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B47B-EABA-4E4D-8DFB-15B8677E664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70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C48C-AA07-457A-BADC-8146136CBD3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89331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CF8B-714C-4D82-87D1-626ADECC45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728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BF24-A597-422B-91B5-51DDC3A3A61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59807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74C-43FF-4323-BB3D-6B86E87148D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37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472D0-F317-4649-B280-FDCDCDB39A18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F7F7-0DB6-4DC0-9220-9320932D06B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34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5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F3B9-D966-4DAB-AD63-05381754CB6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18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9835-E075-4B24-825F-8857D742CE4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35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E8A-8551-45FA-A153-1FE5D362FFC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96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A073-128D-4A9A-82EB-BF26CE7F746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1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CC28-CB63-4D4C-99B4-73912A40C42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B080-AFB0-4A15-8067-077D8EF41C8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168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B47B-EABA-4E4D-8DFB-15B8677E664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88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F78B5-AE5A-42E2-96AD-3B82716BC6D6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C48C-AA07-457A-BADC-8146136CBD3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013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CF8B-714C-4D82-87D1-626ADECC45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11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BF24-A597-422B-91B5-51DDC3A3A61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37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74C-43FF-4323-BB3D-6B86E87148D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35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F7F7-0DB6-4DC0-9220-9320932D06B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9199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marL="0" indent="0"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46B9DD-8927-4C4B-9868-31BBD0B58673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58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F78B5-AE5A-42E2-96AD-3B82716BC6D6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08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17187-B640-45C0-9E7C-89716DC9E44A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29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60487-A84E-4218-A54C-40758FB72E85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532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8B657-E631-4192-886F-AAC010A88E44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9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17187-B640-45C0-9E7C-89716DC9E44A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640C-F233-42C8-A319-E82FAC46ACB5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6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BADE8-1EDA-46F6-9C4B-68467D61A2BE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20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7A1CC-3D40-41CF-9BFD-B1EB4574B348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1004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DCAF6-07C6-445E-AFF5-674450AB27AF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9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12581-AC35-4B56-B8AF-AECCE882753A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292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5A767-169B-4582-912A-87EC0EBA18B1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2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472D0-F317-4649-B280-FDCDCDB39A18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74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5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F3B9-D966-4DAB-AD63-05381754CB6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492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9835-E075-4B24-825F-8857D742CE4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33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E8A-8551-45FA-A153-1FE5D362FFC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60487-A84E-4218-A54C-40758FB72E85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6A073-128D-4A9A-82EB-BF26CE7F746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507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BCC28-CB63-4D4C-99B4-73912A40C427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69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BB080-AFB0-4A15-8067-077D8EF41C8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6738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B47B-EABA-4E4D-8DFB-15B8677E6646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9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C48C-AA07-457A-BADC-8146136CBD3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15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7CF8B-714C-4D82-87D1-626ADECC45D5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8133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4BF24-A597-422B-91B5-51DDC3A3A61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28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E074C-43FF-4323-BB3D-6B86E87148D8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65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F7F7-0DB6-4DC0-9220-9320932D06B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61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325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31F1F-0643-1147-9034-1B1295B9FC9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8B657-E631-4192-886F-AAC010A88E44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67B9-A30D-6042-9DED-084D58C2DC09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219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607DF-6276-834D-8398-4CAE69F7922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6675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50DE-3939-AD4F-AE73-373830AAF93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84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BECF7-FECC-524A-B51B-21B066327FC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30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0A27B-D1F6-234D-BFD4-C4EF71FB47F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612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90BA7-2382-184D-9238-EABE439FB08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991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13501-09AC-DC41-A314-BACAABD15F7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457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63B7C-0EAF-0E4E-8A87-173635218CA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02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50A97-5E84-9540-9240-4C4736440E3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414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C071F-F9D8-C54B-A207-26F61A8D5F9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74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640C-F233-42C8-A319-E82FAC46ACB5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68A87-34CA-A746-B777-F030DEC0465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985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325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A31F1F-0643-1147-9034-1B1295B9FC9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321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67B9-A30D-6042-9DED-084D58C2DC09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950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3607DF-6276-834D-8398-4CAE69F7922D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96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450DE-3939-AD4F-AE73-373830AAF93E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8452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BECF7-FECC-524A-B51B-21B066327FC8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712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0A27B-D1F6-234D-BFD4-C4EF71FB47F1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067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90BA7-2382-184D-9238-EABE439FB08C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86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13501-09AC-DC41-A314-BACAABD15F7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483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63B7C-0EAF-0E4E-8A87-173635218CA3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0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BADE8-1EDA-46F6-9C4B-68467D61A2BE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50A97-5E84-9540-9240-4C4736440E3B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05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BC071F-F9D8-C54B-A207-26F61A8D5F9A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548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68A87-34CA-A746-B777-F030DEC04652}" type="slidenum">
              <a:rPr lang="ar-sa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87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marL="0" indent="0"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46B9DD-8927-4C4B-9868-31BBD0B58673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958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F78B5-AE5A-42E2-96AD-3B82716BC6D6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101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17187-B640-45C0-9E7C-89716DC9E44A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433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60487-A84E-4218-A54C-40758FB72E85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4576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8B657-E631-4192-886F-AAC010A88E44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640C-F233-42C8-A319-E82FAC46ACB5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212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BADE8-1EDA-46F6-9C4B-68467D61A2BE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1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7A1CC-3D40-41CF-9BFD-B1EB4574B348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7A1CC-3D40-41CF-9BFD-B1EB4574B348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14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DCAF6-07C6-445E-AFF5-674450AB27AF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18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12581-AC35-4B56-B8AF-AECCE882753A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592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5A767-169B-4582-912A-87EC0EBA18B1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831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472D0-F317-4649-B280-FDCDCDB39A18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0890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890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marL="0" indent="0"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B46B9DD-8927-4C4B-9868-31BBD0B58673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27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F78B5-AE5A-42E2-96AD-3B82716BC6D6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4162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617187-B640-45C0-9E7C-89716DC9E44A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50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60487-A84E-4218-A54C-40758FB72E85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78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8B657-E631-4192-886F-AAC010A88E44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3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DCAF6-07C6-445E-AFF5-674450AB27AF}" type="slidenum">
              <a:rPr lang="x-none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640C-F233-42C8-A319-E82FAC46ACB5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8374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BADE8-1EDA-46F6-9C4B-68467D61A2BE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20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7A1CC-3D40-41CF-9BFD-B1EB4574B348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755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DCAF6-07C6-445E-AFF5-674450AB27AF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76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12581-AC35-4B56-B8AF-AECCE882753A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913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25A767-169B-4582-912A-87EC0EBA18B1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382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F472D0-F317-4649-B280-FDCDCDB39A18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08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56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56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6F3B9-D966-4DAB-AD63-05381754CB6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092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B9835-E075-4B24-825F-8857D742CE44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2060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C0E8A-8551-45FA-A153-1FE5D362FFCD}" type="slidenum">
              <a:rPr lang="x-non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6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0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011432B-FCA3-42F3-AD88-164E84615D07}" type="slidenum">
              <a:rPr lang="x-none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Zxc</a:t>
            </a:r>
          </a:p>
          <a:p>
            <a:pPr lvl="2"/>
            <a:r>
              <a:rPr lang="en-US" smtClean="0"/>
              <a:t>D</a:t>
            </a:r>
          </a:p>
          <a:p>
            <a:pPr lvl="3"/>
            <a:r>
              <a:rPr lang="en-US" smtClean="0"/>
              <a:t>gdfgsdf</a:t>
            </a:r>
          </a:p>
          <a:p>
            <a:pPr lvl="4"/>
            <a:r>
              <a:rPr lang="en-US" smtClean="0"/>
              <a:t>dfasdfas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2F134A-162F-4BF7-96F2-2646AE5F9E76}" type="slidenum">
              <a:rPr lang="x-none" baseline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4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4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3246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4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4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3038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2F134A-162F-4BF7-96F2-2646AE5F9E76}" type="slidenum">
              <a:rPr lang="x-none" baseline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4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4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3246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4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4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10239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011432B-FCA3-42F3-AD88-164E84615D07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Zxc</a:t>
            </a:r>
          </a:p>
          <a:p>
            <a:pPr lvl="2"/>
            <a:r>
              <a:rPr lang="en-US" smtClean="0"/>
              <a:t>D</a:t>
            </a:r>
          </a:p>
          <a:p>
            <a:pPr lvl="3"/>
            <a:r>
              <a:rPr lang="en-US" smtClean="0"/>
              <a:t>gdfgsdf</a:t>
            </a:r>
          </a:p>
          <a:p>
            <a:pPr lvl="4"/>
            <a:r>
              <a:rPr lang="en-US" smtClean="0"/>
              <a:t>dfasdfas</a:t>
            </a:r>
          </a:p>
        </p:txBody>
      </p:sp>
    </p:spTree>
    <p:extLst>
      <p:ext uri="{BB962C8B-B14F-4D97-AF65-F5344CB8AC3E}">
        <p14:creationId xmlns:p14="http://schemas.microsoft.com/office/powerpoint/2010/main" val="9106093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2F134A-162F-4BF7-96F2-2646AE5F9E76}" type="slidenum">
              <a:rPr lang="x-none" baseline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4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4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3246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4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4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383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60336DB1-1DF2-DF41-BE36-BAA7CC3CC6DD}" type="slidenum">
              <a:rPr lang="ar-sa" baseline="0" smtClean="0">
                <a:solidFill>
                  <a:srgbClr val="FFFFFF"/>
                </a:solidFill>
                <a:ea typeface="ＭＳ Ｐゴシック" charset="0"/>
              </a:rPr>
              <a:pPr/>
              <a:t>‹#›</a:t>
            </a:fld>
            <a:endParaRPr lang="en-US" baseline="0" smtClean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4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324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3246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324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4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32471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60336DB1-1DF2-DF41-BE36-BAA7CC3CC6DD}" type="slidenum">
              <a:rPr lang="ar-sa" baseline="0" smtClean="0">
                <a:solidFill>
                  <a:srgbClr val="FFFFFF"/>
                </a:solidFill>
                <a:ea typeface="ＭＳ Ｐゴシック" charset="0"/>
              </a:rPr>
              <a:pPr/>
              <a:t>‹#›</a:t>
            </a:fld>
            <a:endParaRPr lang="en-US" baseline="0" smtClean="0">
              <a:solidFill>
                <a:srgbClr val="FFFFFF"/>
              </a:solidFill>
              <a:ea typeface="ＭＳ Ｐゴシック" charset="0"/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4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  <a:ea typeface="ＭＳ Ｐゴシック" charset="0"/>
                </a:endParaRPr>
              </a:p>
            </p:txBody>
          </p:sp>
        </p:grpSp>
        <p:sp>
          <p:nvSpPr>
            <p:cNvPr id="324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  <p:sp>
          <p:nvSpPr>
            <p:cNvPr id="3246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  <a:ea typeface="ＭＳ Ｐゴシック" charset="0"/>
              </a:endParaRPr>
            </a:p>
          </p:txBody>
        </p:sp>
      </p:grpSp>
      <p:sp>
        <p:nvSpPr>
          <p:cNvPr id="324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4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5372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011432B-FCA3-42F3-AD88-164E84615D07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Zxc</a:t>
            </a:r>
          </a:p>
          <a:p>
            <a:pPr lvl="2"/>
            <a:r>
              <a:rPr lang="en-US" smtClean="0"/>
              <a:t>D</a:t>
            </a:r>
          </a:p>
          <a:p>
            <a:pPr lvl="3"/>
            <a:r>
              <a:rPr lang="en-US" smtClean="0"/>
              <a:t>gdfgsdf</a:t>
            </a:r>
          </a:p>
          <a:p>
            <a:pPr lvl="4"/>
            <a:r>
              <a:rPr lang="en-US" smtClean="0"/>
              <a:t>dfasdfas</a:t>
            </a:r>
          </a:p>
        </p:txBody>
      </p:sp>
    </p:spTree>
    <p:extLst>
      <p:ext uri="{BB962C8B-B14F-4D97-AF65-F5344CB8AC3E}">
        <p14:creationId xmlns:p14="http://schemas.microsoft.com/office/powerpoint/2010/main" val="7168924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A011432B-FCA3-42F3-AD88-164E84615D07}" type="slidenum">
              <a:rPr lang="x-none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0787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7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20788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he-IL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0788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0788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e-IL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0788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88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aseline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78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Zxc</a:t>
            </a:r>
          </a:p>
          <a:p>
            <a:pPr lvl="2"/>
            <a:r>
              <a:rPr lang="en-US" smtClean="0"/>
              <a:t>D</a:t>
            </a:r>
          </a:p>
          <a:p>
            <a:pPr lvl="3"/>
            <a:r>
              <a:rPr lang="en-US" smtClean="0"/>
              <a:t>gdfgsdf</a:t>
            </a:r>
          </a:p>
          <a:p>
            <a:pPr lvl="4"/>
            <a:r>
              <a:rPr lang="en-US" smtClean="0"/>
              <a:t>dfasdfas</a:t>
            </a:r>
          </a:p>
        </p:txBody>
      </p:sp>
    </p:spTree>
    <p:extLst>
      <p:ext uri="{BB962C8B-B14F-4D97-AF65-F5344CB8AC3E}">
        <p14:creationId xmlns:p14="http://schemas.microsoft.com/office/powerpoint/2010/main" val="4617102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hlink"/>
        </a:buClr>
        <a:buSzPct val="15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50000"/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2F134A-162F-4BF7-96F2-2646AE5F9E76}" type="slidenum">
              <a:rPr lang="x-none" baseline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baseline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246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46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000" baseline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246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  <p:sp>
          <p:nvSpPr>
            <p:cNvPr id="3246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000" baseline="0">
                <a:solidFill>
                  <a:srgbClr val="FF0000"/>
                </a:solidFill>
              </a:endParaRPr>
            </a:p>
          </p:txBody>
        </p:sp>
      </p:grpSp>
      <p:sp>
        <p:nvSpPr>
          <p:cNvPr id="3246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4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200">
                <a:solidFill>
                  <a:schemeClr val="tx1"/>
                </a:solidFill>
                <a:effectLst/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baseline="0">
              <a:solidFill>
                <a:srgbClr val="FFFFFF"/>
              </a:solidFill>
            </a:endParaRPr>
          </a:p>
        </p:txBody>
      </p:sp>
      <p:sp>
        <p:nvSpPr>
          <p:cNvPr id="3246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87044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2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2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8.wmf"/><Relationship Id="rId5" Type="http://schemas.openxmlformats.org/officeDocument/2006/relationships/image" Target="../media/image7.png"/><Relationship Id="rId6" Type="http://schemas.openxmlformats.org/officeDocument/2006/relationships/image" Target="../media/image9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Relationship Id="rId2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8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8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86.xml"/><Relationship Id="rId3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86.xml"/><Relationship Id="rId3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0.png"/><Relationship Id="rId3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1.png"/><Relationship Id="rId3" Type="http://schemas.openxmlformats.org/officeDocument/2006/relationships/image" Target="../media/image17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pPr marL="457200" indent="-457200"/>
            <a:fld id="{4273ED3D-EFE6-4876-87B0-3A3192EE3444}" type="slidenum">
              <a:rPr lang="x-none"/>
              <a:pPr marL="457200" indent="-457200"/>
              <a:t>1</a:t>
            </a:fld>
            <a:endParaRPr lang="en-US"/>
          </a:p>
        </p:txBody>
      </p:sp>
      <p:sp>
        <p:nvSpPr>
          <p:cNvPr id="2055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769938"/>
            <a:ext cx="8229600" cy="28336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A Reductionist view of Network Information Theory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849356" y="3902276"/>
            <a:ext cx="35315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Michael </a:t>
            </a:r>
            <a:r>
              <a:rPr lang="en-US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Langberg</a:t>
            </a:r>
          </a:p>
          <a:p>
            <a:pPr algn="ctr">
              <a:defRPr/>
            </a:pPr>
            <a:r>
              <a:rPr lang="en-US" sz="3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SUNY Buffalo</a:t>
            </a:r>
          </a:p>
          <a:p>
            <a:pPr algn="ctr">
              <a:defRPr/>
            </a:pPr>
            <a:endParaRPr lang="en-US" sz="320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Index Coding 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[</a:t>
            </a:r>
            <a:r>
              <a:rPr lang="en-US" sz="1600" b="0" dirty="0" err="1" smtClean="0">
                <a:solidFill>
                  <a:schemeClr val="tx1"/>
                </a:solidFill>
                <a:effectLst/>
              </a:rPr>
              <a:t>Birk,Bar-Yossef</a:t>
            </a:r>
            <a:r>
              <a:rPr lang="en-US" sz="1600" b="0" dirty="0" smtClean="0">
                <a:solidFill>
                  <a:schemeClr val="tx1"/>
                </a:solidFill>
                <a:effectLst/>
              </a:rPr>
              <a:t> et al.]</a:t>
            </a:r>
            <a:endParaRPr lang="en-US" sz="1600" b="0" dirty="0" smtClean="0">
              <a:solidFill>
                <a:schemeClr val="tx1"/>
              </a:solidFill>
              <a:effectLst/>
              <a:sym typeface="Symbol" pitchFamily="18" charset="2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167" y="1356498"/>
            <a:ext cx="8202058" cy="4525963"/>
          </a:xfrm>
          <a:noFill/>
          <a:ln/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  <a:effectLst/>
              </a:rPr>
              <a:t>IC</a:t>
            </a:r>
            <a:r>
              <a:rPr lang="en-US" sz="2400" dirty="0" smtClean="0">
                <a:effectLst/>
              </a:rPr>
              <a:t> is a special case of 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NC</a:t>
            </a:r>
            <a:endParaRPr lang="en-US" sz="2400" dirty="0" smtClean="0">
              <a:effectLst/>
            </a:endParaRPr>
          </a:p>
          <a:p>
            <a:pPr lvl="1"/>
            <a:r>
              <a:rPr lang="en-US" dirty="0" smtClean="0">
                <a:effectLst/>
              </a:rPr>
              <a:t>A set </a:t>
            </a:r>
            <a:r>
              <a:rPr lang="en-US" dirty="0" smtClean="0">
                <a:solidFill>
                  <a:srgbClr val="00FF00"/>
                </a:solidFill>
                <a:effectLst/>
              </a:rPr>
              <a:t>S</a:t>
            </a:r>
            <a:r>
              <a:rPr lang="en-US" dirty="0" smtClean="0">
                <a:effectLst/>
              </a:rPr>
              <a:t> of sources.</a:t>
            </a:r>
          </a:p>
          <a:p>
            <a:pPr lvl="1"/>
            <a:r>
              <a:rPr lang="en-US" dirty="0" smtClean="0">
                <a:effectLst/>
              </a:rPr>
              <a:t>A set </a:t>
            </a:r>
            <a:r>
              <a:rPr lang="en-US" dirty="0" smtClean="0">
                <a:solidFill>
                  <a:srgbClr val="00FF00"/>
                </a:solidFill>
                <a:effectLst/>
              </a:rPr>
              <a:t>T</a:t>
            </a:r>
            <a:r>
              <a:rPr lang="en-US" dirty="0" smtClean="0">
                <a:effectLst/>
              </a:rPr>
              <a:t> of terminals.</a:t>
            </a:r>
          </a:p>
          <a:p>
            <a:pPr lvl="1"/>
            <a:r>
              <a:rPr lang="en-US" dirty="0" smtClean="0">
                <a:effectLst/>
              </a:rPr>
              <a:t>Each terminal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has</a:t>
            </a:r>
            <a:r>
              <a:rPr lang="en-US" dirty="0" smtClean="0">
                <a:effectLst/>
              </a:rPr>
              <a:t> some subset of sources (as side info.) and </a:t>
            </a:r>
            <a:r>
              <a:rPr lang="en-US" dirty="0" smtClean="0">
                <a:solidFill>
                  <a:srgbClr val="FFC000"/>
                </a:solidFill>
                <a:effectLst/>
              </a:rPr>
              <a:t>wants</a:t>
            </a:r>
            <a:r>
              <a:rPr lang="en-US" dirty="0" smtClean="0">
                <a:effectLst/>
              </a:rPr>
              <a:t> some subset of sources.</a:t>
            </a:r>
          </a:p>
          <a:p>
            <a:pPr lvl="1"/>
            <a:r>
              <a:rPr lang="en-US" dirty="0" smtClean="0">
                <a:effectLst/>
              </a:rPr>
              <a:t>Broadcast link has capacity </a:t>
            </a:r>
            <a:r>
              <a:rPr lang="en-US" dirty="0" err="1" smtClean="0">
                <a:solidFill>
                  <a:srgbClr val="00FF00"/>
                </a:solidFill>
                <a:effectLst/>
              </a:rPr>
              <a:t>c</a:t>
            </a:r>
            <a:r>
              <a:rPr lang="en-US" baseline="-25000" dirty="0" err="1" smtClean="0">
                <a:solidFill>
                  <a:srgbClr val="00FF00"/>
                </a:solidFill>
                <a:effectLst/>
              </a:rPr>
              <a:t>B</a:t>
            </a:r>
            <a:r>
              <a:rPr lang="en-US" dirty="0" smtClean="0">
                <a:effectLst/>
              </a:rPr>
              <a:t>.</a:t>
            </a:r>
          </a:p>
          <a:p>
            <a:pPr lvl="2"/>
            <a:r>
              <a:rPr lang="en-US" dirty="0" smtClean="0">
                <a:effectLst/>
              </a:rPr>
              <a:t>Other links have unlimited cap.</a:t>
            </a:r>
          </a:p>
          <a:p>
            <a:pPr lvl="1"/>
            <a:endParaRPr lang="en-US" sz="1000" dirty="0" smtClean="0">
              <a:effectLst/>
            </a:endParaRPr>
          </a:p>
          <a:p>
            <a:pPr lvl="1"/>
            <a:endParaRPr lang="en-US" sz="1000" dirty="0" smtClean="0">
              <a:effectLst/>
            </a:endParaRPr>
          </a:p>
          <a:p>
            <a:r>
              <a:rPr lang="en-US" sz="2400" dirty="0" smtClean="0">
                <a:solidFill>
                  <a:srgbClr val="FFC000"/>
                </a:solidFill>
                <a:effectLst/>
              </a:rPr>
              <a:t>Objective</a:t>
            </a:r>
            <a:r>
              <a:rPr lang="en-US" sz="2400" dirty="0" smtClean="0">
                <a:effectLst/>
              </a:rPr>
              <a:t>: To satisfy all terminals. </a:t>
            </a:r>
          </a:p>
          <a:p>
            <a:pPr>
              <a:buNone/>
            </a:pPr>
            <a:r>
              <a:rPr lang="en-US" sz="2400" dirty="0" smtClean="0">
                <a:effectLst/>
              </a:rPr>
              <a:t>		using broadcast rate </a:t>
            </a:r>
            <a:r>
              <a:rPr lang="en-US" sz="2400" dirty="0" err="1" smtClean="0">
                <a:solidFill>
                  <a:srgbClr val="00FF00"/>
                </a:solidFill>
                <a:effectLst/>
              </a:rPr>
              <a:t>c</a:t>
            </a:r>
            <a:r>
              <a:rPr lang="en-US" sz="2400" baseline="-25000" dirty="0" err="1" smtClean="0">
                <a:solidFill>
                  <a:srgbClr val="00FF00"/>
                </a:solidFill>
                <a:effectLst/>
              </a:rPr>
              <a:t>B</a:t>
            </a:r>
            <a:r>
              <a:rPr lang="en-US" sz="2400" dirty="0" smtClean="0">
                <a:effectLst/>
              </a:rPr>
              <a:t>.</a:t>
            </a:r>
          </a:p>
          <a:p>
            <a:pPr>
              <a:buNone/>
            </a:pPr>
            <a:endParaRPr lang="en-US" sz="2400" dirty="0" smtClean="0">
              <a:effectLst/>
            </a:endParaRPr>
          </a:p>
          <a:p>
            <a:pPr>
              <a:buNone/>
            </a:pPr>
            <a:endParaRPr lang="en-US" sz="2400" dirty="0" smtClean="0">
              <a:effectLst/>
            </a:endParaRPr>
          </a:p>
          <a:p>
            <a:endParaRPr lang="en-US" sz="2400" dirty="0" smtClean="0"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453" y="363557"/>
            <a:ext cx="2188819" cy="2153798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" name="Oval 42"/>
          <p:cNvSpPr>
            <a:spLocks noChangeArrowheads="1"/>
          </p:cNvSpPr>
          <p:nvPr/>
        </p:nvSpPr>
        <p:spPr bwMode="auto">
          <a:xfrm>
            <a:off x="6247085" y="4341119"/>
            <a:ext cx="169863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Oval 43"/>
          <p:cNvSpPr>
            <a:spLocks noChangeArrowheads="1"/>
          </p:cNvSpPr>
          <p:nvPr/>
        </p:nvSpPr>
        <p:spPr bwMode="auto">
          <a:xfrm>
            <a:off x="7029723" y="4341119"/>
            <a:ext cx="169862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" name="Oval 44"/>
          <p:cNvSpPr>
            <a:spLocks noChangeArrowheads="1"/>
          </p:cNvSpPr>
          <p:nvPr/>
        </p:nvSpPr>
        <p:spPr bwMode="auto">
          <a:xfrm>
            <a:off x="7812360" y="4341119"/>
            <a:ext cx="169863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6135960" y="3950594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6907485" y="3950594"/>
            <a:ext cx="40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5" name="Text Box 56"/>
          <p:cNvSpPr txBox="1">
            <a:spLocks noChangeArrowheads="1"/>
          </p:cNvSpPr>
          <p:nvPr/>
        </p:nvSpPr>
        <p:spPr bwMode="auto">
          <a:xfrm>
            <a:off x="7704410" y="3950594"/>
            <a:ext cx="40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16" name="Text Box 57"/>
          <p:cNvSpPr txBox="1">
            <a:spLocks noChangeArrowheads="1"/>
          </p:cNvSpPr>
          <p:nvPr/>
        </p:nvSpPr>
        <p:spPr bwMode="auto">
          <a:xfrm>
            <a:off x="8490318" y="3950594"/>
            <a:ext cx="4079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19" name="Oval 60"/>
          <p:cNvSpPr>
            <a:spLocks noChangeArrowheads="1"/>
          </p:cNvSpPr>
          <p:nvPr/>
        </p:nvSpPr>
        <p:spPr bwMode="auto">
          <a:xfrm>
            <a:off x="7486780" y="4933257"/>
            <a:ext cx="169863" cy="155575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Oval 61"/>
          <p:cNvSpPr>
            <a:spLocks noChangeArrowheads="1"/>
          </p:cNvSpPr>
          <p:nvPr/>
        </p:nvSpPr>
        <p:spPr bwMode="auto">
          <a:xfrm>
            <a:off x="7486780" y="5522219"/>
            <a:ext cx="169863" cy="155575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6435999" y="4498282"/>
            <a:ext cx="1011404" cy="470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7171981" y="4494882"/>
            <a:ext cx="341523" cy="396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flipH="1">
            <a:off x="7612655" y="4505910"/>
            <a:ext cx="253412" cy="396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 flipH="1">
            <a:off x="7722821" y="4494882"/>
            <a:ext cx="826267" cy="473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72505" y="5145982"/>
            <a:ext cx="0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6245498" y="6161982"/>
            <a:ext cx="169862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9" name="Oval 72"/>
          <p:cNvSpPr>
            <a:spLocks noChangeArrowheads="1"/>
          </p:cNvSpPr>
          <p:nvPr/>
        </p:nvSpPr>
        <p:spPr bwMode="auto">
          <a:xfrm>
            <a:off x="7028135" y="6161982"/>
            <a:ext cx="169863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" name="Oval 73"/>
          <p:cNvSpPr>
            <a:spLocks noChangeArrowheads="1"/>
          </p:cNvSpPr>
          <p:nvPr/>
        </p:nvSpPr>
        <p:spPr bwMode="auto">
          <a:xfrm>
            <a:off x="7810773" y="6161982"/>
            <a:ext cx="169862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1" name="Oval 74"/>
          <p:cNvSpPr>
            <a:spLocks noChangeArrowheads="1"/>
          </p:cNvSpPr>
          <p:nvPr/>
        </p:nvSpPr>
        <p:spPr bwMode="auto">
          <a:xfrm>
            <a:off x="8594998" y="6161982"/>
            <a:ext cx="169862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4" name="Text Box 77"/>
          <p:cNvSpPr txBox="1">
            <a:spLocks noChangeArrowheads="1"/>
          </p:cNvSpPr>
          <p:nvPr/>
        </p:nvSpPr>
        <p:spPr bwMode="auto">
          <a:xfrm>
            <a:off x="6134373" y="6271519"/>
            <a:ext cx="3778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35" name="Text Box 78"/>
          <p:cNvSpPr txBox="1">
            <a:spLocks noChangeArrowheads="1"/>
          </p:cNvSpPr>
          <p:nvPr/>
        </p:nvSpPr>
        <p:spPr bwMode="auto">
          <a:xfrm>
            <a:off x="6905898" y="6271519"/>
            <a:ext cx="403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36" name="Text Box 79"/>
          <p:cNvSpPr txBox="1">
            <a:spLocks noChangeArrowheads="1"/>
          </p:cNvSpPr>
          <p:nvPr/>
        </p:nvSpPr>
        <p:spPr bwMode="auto">
          <a:xfrm>
            <a:off x="7702823" y="6271519"/>
            <a:ext cx="403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37" name="Text Box 80"/>
          <p:cNvSpPr txBox="1">
            <a:spLocks noChangeArrowheads="1"/>
          </p:cNvSpPr>
          <p:nvPr/>
        </p:nvSpPr>
        <p:spPr bwMode="auto">
          <a:xfrm>
            <a:off x="8499748" y="6271519"/>
            <a:ext cx="403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40" name="Line 83"/>
          <p:cNvSpPr>
            <a:spLocks noChangeShapeType="1"/>
          </p:cNvSpPr>
          <p:nvPr/>
        </p:nvSpPr>
        <p:spPr bwMode="auto">
          <a:xfrm flipH="1">
            <a:off x="6450282" y="5673688"/>
            <a:ext cx="986103" cy="4962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1" name="Line 84"/>
          <p:cNvSpPr>
            <a:spLocks noChangeShapeType="1"/>
          </p:cNvSpPr>
          <p:nvPr/>
        </p:nvSpPr>
        <p:spPr bwMode="auto">
          <a:xfrm flipH="1">
            <a:off x="7194013" y="5706738"/>
            <a:ext cx="330505" cy="3966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2" name="Line 85"/>
          <p:cNvSpPr>
            <a:spLocks noChangeShapeType="1"/>
          </p:cNvSpPr>
          <p:nvPr/>
        </p:nvSpPr>
        <p:spPr bwMode="auto">
          <a:xfrm>
            <a:off x="7634690" y="5706737"/>
            <a:ext cx="231353" cy="4186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3" name="Line 86"/>
          <p:cNvSpPr>
            <a:spLocks noChangeShapeType="1"/>
          </p:cNvSpPr>
          <p:nvPr/>
        </p:nvSpPr>
        <p:spPr bwMode="auto">
          <a:xfrm>
            <a:off x="7711808" y="5662670"/>
            <a:ext cx="859315" cy="4957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9" name="Oval 44"/>
          <p:cNvSpPr>
            <a:spLocks noChangeArrowheads="1"/>
          </p:cNvSpPr>
          <p:nvPr/>
        </p:nvSpPr>
        <p:spPr bwMode="auto">
          <a:xfrm>
            <a:off x="8603746" y="4339281"/>
            <a:ext cx="169863" cy="155575"/>
          </a:xfrm>
          <a:prstGeom prst="ellipse">
            <a:avLst/>
          </a:prstGeom>
          <a:solidFill>
            <a:srgbClr val="FF3300"/>
          </a:soli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0" name="Line 96"/>
          <p:cNvSpPr>
            <a:spLocks noChangeShapeType="1"/>
          </p:cNvSpPr>
          <p:nvPr/>
        </p:nvSpPr>
        <p:spPr bwMode="auto">
          <a:xfrm>
            <a:off x="6323680" y="4549965"/>
            <a:ext cx="11018" cy="1564395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1" name="Line 96"/>
          <p:cNvSpPr>
            <a:spLocks noChangeShapeType="1"/>
          </p:cNvSpPr>
          <p:nvPr/>
        </p:nvSpPr>
        <p:spPr bwMode="auto">
          <a:xfrm flipH="1">
            <a:off x="7127913" y="4538950"/>
            <a:ext cx="716096" cy="1575411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 lvl="1"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2" name="Line 96"/>
          <p:cNvSpPr>
            <a:spLocks noChangeShapeType="1"/>
          </p:cNvSpPr>
          <p:nvPr/>
        </p:nvSpPr>
        <p:spPr bwMode="auto">
          <a:xfrm>
            <a:off x="7115066" y="4548127"/>
            <a:ext cx="11018" cy="1564395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3" name="Line 96"/>
          <p:cNvSpPr>
            <a:spLocks noChangeShapeType="1"/>
          </p:cNvSpPr>
          <p:nvPr/>
        </p:nvSpPr>
        <p:spPr bwMode="auto">
          <a:xfrm>
            <a:off x="7875239" y="4548127"/>
            <a:ext cx="11018" cy="1564395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Line 96"/>
          <p:cNvSpPr>
            <a:spLocks noChangeShapeType="1"/>
          </p:cNvSpPr>
          <p:nvPr/>
        </p:nvSpPr>
        <p:spPr bwMode="auto">
          <a:xfrm>
            <a:off x="8677642" y="4557306"/>
            <a:ext cx="11018" cy="1564395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5" name="Line 96"/>
          <p:cNvSpPr>
            <a:spLocks noChangeShapeType="1"/>
          </p:cNvSpPr>
          <p:nvPr/>
        </p:nvSpPr>
        <p:spPr bwMode="auto">
          <a:xfrm>
            <a:off x="7160964" y="4516917"/>
            <a:ext cx="1487277" cy="1608462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6" name="Line 96"/>
          <p:cNvSpPr>
            <a:spLocks noChangeShapeType="1"/>
          </p:cNvSpPr>
          <p:nvPr/>
        </p:nvSpPr>
        <p:spPr bwMode="auto">
          <a:xfrm>
            <a:off x="6389784" y="4516916"/>
            <a:ext cx="1476259" cy="1586429"/>
          </a:xfrm>
          <a:prstGeom prst="line">
            <a:avLst/>
          </a:prstGeom>
          <a:noFill/>
          <a:ln w="38100" cap="rnd">
            <a:solidFill>
              <a:schemeClr val="hlink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657636" y="5049002"/>
            <a:ext cx="472104" cy="46166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err="1" smtClean="0">
                <a:solidFill>
                  <a:srgbClr val="00FF00"/>
                </a:solidFill>
                <a:cs typeface="Arial" pitchFamily="34" charset="0"/>
              </a:rPr>
              <a:t>c</a:t>
            </a:r>
            <a:r>
              <a:rPr lang="en-US" sz="2400" baseline="-25000" dirty="0" err="1" smtClean="0">
                <a:solidFill>
                  <a:srgbClr val="00FF00"/>
                </a:solidFill>
                <a:cs typeface="Arial" pitchFamily="34" charset="0"/>
              </a:rPr>
              <a:t>B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36" grpId="0"/>
      <p:bldP spid="37" grpId="0"/>
      <p:bldP spid="40" grpId="0" animBg="1"/>
      <p:bldP spid="41" grpId="0" animBg="1"/>
      <p:bldP spid="42" grpId="0" animBg="1"/>
      <p:bldP spid="43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M-</a:t>
            </a:r>
            <a:r>
              <a:rPr lang="en-US" dirty="0" err="1" smtClean="0"/>
              <a:t>Multicat</a:t>
            </a:r>
            <a:r>
              <a:rPr lang="en-US" dirty="0" smtClean="0"/>
              <a:t> to M-Unicast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[Dougherty </a:t>
            </a:r>
            <a:r>
              <a:rPr lang="en-US" dirty="0" err="1" smtClean="0"/>
              <a:t>Zeger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[Wong Langberg </a:t>
            </a:r>
            <a:r>
              <a:rPr lang="en-US" dirty="0" err="1" smtClean="0"/>
              <a:t>Effros</a:t>
            </a:r>
            <a:r>
              <a:rPr lang="en-US" dirty="0" smtClean="0"/>
              <a:t>]</a:t>
            </a:r>
          </a:p>
          <a:p>
            <a:endParaRPr lang="en-US" dirty="0" smtClean="0"/>
          </a:p>
          <a:p>
            <a:r>
              <a:rPr lang="en-US" dirty="0" smtClean="0"/>
              <a:t>[</a:t>
            </a:r>
            <a:r>
              <a:rPr lang="en-US" dirty="0" err="1" smtClean="0"/>
              <a:t>Kamath</a:t>
            </a:r>
            <a:r>
              <a:rPr lang="en-US" dirty="0" smtClean="0"/>
              <a:t> </a:t>
            </a:r>
            <a:r>
              <a:rPr lang="en-US" dirty="0" err="1" smtClean="0"/>
              <a:t>Tse</a:t>
            </a:r>
            <a:r>
              <a:rPr lang="en-US" dirty="0" smtClean="0"/>
              <a:t> Wang]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4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64804"/>
            <a:ext cx="8363272" cy="3412975"/>
          </a:xfrm>
          <a:noFill/>
          <a:ln w="38100" cmpd="sng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Third step: </a:t>
            </a:r>
            <a:r>
              <a:rPr lang="en-US" dirty="0" smtClean="0">
                <a:solidFill>
                  <a:srgbClr val="FFCB69"/>
                </a:solidFill>
              </a:rPr>
              <a:t>Reduce to Multiple Unicast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Network Coding </a:t>
            </a:r>
            <a:r>
              <a:rPr lang="en-US" sz="1600" dirty="0"/>
              <a:t>[Dougherty </a:t>
            </a:r>
            <a:r>
              <a:rPr lang="en-US" sz="1600" dirty="0" err="1"/>
              <a:t>Zeger</a:t>
            </a:r>
            <a:r>
              <a:rPr lang="en-US" sz="1600" dirty="0"/>
              <a:t>].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Linear Index Coding </a:t>
            </a:r>
            <a:r>
              <a:rPr lang="en-US" sz="1600" dirty="0"/>
              <a:t>[</a:t>
            </a:r>
            <a:r>
              <a:rPr lang="en-US" sz="1600" dirty="0" err="1"/>
              <a:t>Maleki</a:t>
            </a:r>
            <a:r>
              <a:rPr lang="en-US" sz="1600" dirty="0"/>
              <a:t> </a:t>
            </a:r>
            <a:r>
              <a:rPr lang="en-US" sz="1600" dirty="0" err="1"/>
              <a:t>Cadambe</a:t>
            </a:r>
            <a:r>
              <a:rPr lang="en-US" sz="1600" dirty="0"/>
              <a:t> </a:t>
            </a:r>
            <a:r>
              <a:rPr lang="en-US" sz="1600" dirty="0" err="1"/>
              <a:t>Jafar</a:t>
            </a:r>
            <a:r>
              <a:rPr lang="en-US" sz="1600" dirty="0"/>
              <a:t>].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General (noisy) networks including IC </a:t>
            </a:r>
            <a:r>
              <a:rPr lang="en-US" sz="1600" dirty="0"/>
              <a:t>[Wong Langberg </a:t>
            </a:r>
            <a:r>
              <a:rPr lang="en-US" sz="1600" dirty="0" err="1"/>
              <a:t>Effros</a:t>
            </a:r>
            <a:r>
              <a:rPr lang="en-US" sz="1600" dirty="0"/>
              <a:t>].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029" y="3356992"/>
            <a:ext cx="2592288" cy="1555373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72" name="Rectangle 171"/>
          <p:cNvSpPr/>
          <p:nvPr/>
        </p:nvSpPr>
        <p:spPr bwMode="auto">
          <a:xfrm>
            <a:off x="7308304" y="2780928"/>
            <a:ext cx="1656184" cy="396044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Multiple Unicast Index Coding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CC00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668344" y="1412776"/>
            <a:ext cx="1224136" cy="1152128"/>
            <a:chOff x="4608004" y="4437112"/>
            <a:chExt cx="2304256" cy="2124236"/>
          </a:xfrm>
        </p:grpSpPr>
        <p:sp>
          <p:nvSpPr>
            <p:cNvPr id="39" name="Oval 38"/>
            <p:cNvSpPr/>
            <p:nvPr/>
          </p:nvSpPr>
          <p:spPr bwMode="auto">
            <a:xfrm>
              <a:off x="4608004" y="4437112"/>
              <a:ext cx="2304256" cy="2124236"/>
            </a:xfrm>
            <a:prstGeom prst="ellipse">
              <a:avLst/>
            </a:prstGeom>
            <a:solidFill>
              <a:srgbClr val="A886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20499281">
              <a:off x="4726627" y="4852679"/>
              <a:ext cx="1116124" cy="476436"/>
            </a:xfrm>
            <a:prstGeom prst="ellipse">
              <a:avLst/>
            </a:prstGeom>
            <a:solidFill>
              <a:srgbClr val="FF00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1922186">
              <a:off x="4865406" y="5596963"/>
              <a:ext cx="1116124" cy="476436"/>
            </a:xfrm>
            <a:prstGeom prst="ellipse">
              <a:avLst/>
            </a:prstGeom>
            <a:solidFill>
              <a:srgbClr val="008000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5666016">
              <a:off x="5814955" y="5175768"/>
              <a:ext cx="1116124" cy="476436"/>
            </a:xfrm>
            <a:prstGeom prst="ellipse">
              <a:avLst/>
            </a:prstGeom>
            <a:solidFill>
              <a:srgbClr val="3366FF">
                <a:alpha val="49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922186">
              <a:off x="4924112" y="5116031"/>
              <a:ext cx="159871" cy="151756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1922186">
              <a:off x="5212145" y="5008020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1922186">
              <a:off x="5500177" y="4936011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922186">
              <a:off x="5140137" y="5656091"/>
              <a:ext cx="159871" cy="151756"/>
            </a:xfrm>
            <a:prstGeom prst="ellipse">
              <a:avLst/>
            </a:prstGeom>
            <a:solidFill>
              <a:schemeClr val="bg2"/>
            </a:solidFill>
            <a:ln w="1905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1922186">
              <a:off x="6292265" y="5512076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922186">
              <a:off x="6292264" y="5152035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1922186">
              <a:off x="5356161" y="5800106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 rot="1922186">
              <a:off x="5572185" y="5944123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 rot="1922186">
              <a:off x="5680198" y="5368059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 rot="1922186">
              <a:off x="5968228" y="6232154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 rot="1922186">
              <a:off x="5860216" y="4611975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 rot="1922186">
              <a:off x="6328269" y="6052135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 rot="1922186">
              <a:off x="5896220" y="5728100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 rot="1922186">
              <a:off x="5896221" y="5044024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 rot="1922186">
              <a:off x="5320157" y="4611975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 rot="1922186">
              <a:off x="4924113" y="5980127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 rot="1922186">
              <a:off x="5392165" y="6232155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520" y="5301208"/>
            <a:ext cx="8604956" cy="1296919"/>
            <a:chOff x="215516" y="4437112"/>
            <a:chExt cx="9541060" cy="1260915"/>
          </a:xfrm>
        </p:grpSpPr>
        <p:sp>
          <p:nvSpPr>
            <p:cNvPr id="63" name="Cloud 62"/>
            <p:cNvSpPr/>
            <p:nvPr/>
          </p:nvSpPr>
          <p:spPr bwMode="auto">
            <a:xfrm>
              <a:off x="215516" y="4437112"/>
              <a:ext cx="1642413" cy="1260915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4" name="Cloud 63"/>
            <p:cNvSpPr/>
            <p:nvPr/>
          </p:nvSpPr>
          <p:spPr bwMode="auto">
            <a:xfrm>
              <a:off x="2843808" y="4437112"/>
              <a:ext cx="1642413" cy="1260915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347700" y="4797152"/>
              <a:ext cx="68715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aseline="0" dirty="0" smtClean="0">
                  <a:solidFill>
                    <a:srgbClr val="66FF33"/>
                  </a:solidFill>
                </a:rPr>
                <a:t>NC</a:t>
              </a:r>
              <a:endParaRPr lang="en-US" sz="28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66" name="Right Arrow 65"/>
            <p:cNvSpPr/>
            <p:nvPr/>
          </p:nvSpPr>
          <p:spPr bwMode="auto">
            <a:xfrm>
              <a:off x="2015716" y="4869160"/>
              <a:ext cx="684076" cy="28803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683568" y="483315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8" name="Lightning Bolt 67"/>
            <p:cNvSpPr/>
            <p:nvPr/>
          </p:nvSpPr>
          <p:spPr bwMode="auto">
            <a:xfrm rot="18888409">
              <a:off x="877811" y="488220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9" name="Cloud 68"/>
            <p:cNvSpPr/>
            <p:nvPr/>
          </p:nvSpPr>
          <p:spPr bwMode="auto">
            <a:xfrm>
              <a:off x="5485871" y="4437112"/>
              <a:ext cx="1642413" cy="1260915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 bwMode="auto">
            <a:xfrm>
              <a:off x="4644008" y="4905164"/>
              <a:ext cx="684076" cy="28803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72" name="Cloud 71"/>
            <p:cNvSpPr/>
            <p:nvPr/>
          </p:nvSpPr>
          <p:spPr bwMode="auto">
            <a:xfrm>
              <a:off x="8114163" y="4437112"/>
              <a:ext cx="1642413" cy="1260915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 smtClean="0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43321" y="4761148"/>
              <a:ext cx="115187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aseline="0" dirty="0" smtClean="0">
                  <a:solidFill>
                    <a:srgbClr val="66FF33"/>
                  </a:solidFill>
                </a:rPr>
                <a:t>MU Index </a:t>
              </a:r>
            </a:p>
            <a:p>
              <a:pPr algn="ctr"/>
              <a:r>
                <a:rPr lang="en-US" sz="1600" baseline="0" dirty="0" smtClean="0">
                  <a:solidFill>
                    <a:srgbClr val="66FF33"/>
                  </a:solidFill>
                </a:rPr>
                <a:t>Coding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74" name="Right Arrow 73"/>
            <p:cNvSpPr/>
            <p:nvPr/>
          </p:nvSpPr>
          <p:spPr bwMode="auto">
            <a:xfrm>
              <a:off x="7308304" y="4905164"/>
              <a:ext cx="684076" cy="288032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85698" y="4761148"/>
              <a:ext cx="810538" cy="584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aseline="0" dirty="0" smtClean="0">
                  <a:solidFill>
                    <a:srgbClr val="66FF33"/>
                  </a:solidFill>
                </a:rPr>
                <a:t>Index </a:t>
              </a:r>
            </a:p>
            <a:p>
              <a:pPr algn="ctr"/>
              <a:r>
                <a:rPr lang="en-US" sz="1600" baseline="0" dirty="0" smtClean="0">
                  <a:solidFill>
                    <a:srgbClr val="66FF33"/>
                  </a:solidFill>
                </a:rPr>
                <a:t>Coding</a:t>
              </a:r>
              <a:endParaRPr lang="en-US" sz="1600" baseline="-250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68" name="Picture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3356992"/>
            <a:ext cx="2196451" cy="1548172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70" name="Right Arrow 169"/>
          <p:cNvSpPr/>
          <p:nvPr/>
        </p:nvSpPr>
        <p:spPr bwMode="auto">
          <a:xfrm>
            <a:off x="3779912" y="3645024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71" name="Right Arrow 170"/>
          <p:cNvSpPr/>
          <p:nvPr/>
        </p:nvSpPr>
        <p:spPr bwMode="auto">
          <a:xfrm rot="10800000">
            <a:off x="3743908" y="4257092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73" name="Cloud 172"/>
          <p:cNvSpPr/>
          <p:nvPr/>
        </p:nvSpPr>
        <p:spPr bwMode="auto">
          <a:xfrm>
            <a:off x="7416316" y="3248980"/>
            <a:ext cx="1481271" cy="1296919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7540170" y="3465004"/>
            <a:ext cx="12232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aseline="0" dirty="0" smtClean="0">
                <a:solidFill>
                  <a:srgbClr val="66FF33"/>
                </a:solidFill>
              </a:rPr>
              <a:t>Zero error </a:t>
            </a:r>
          </a:p>
          <a:p>
            <a:pPr algn="ctr"/>
            <a:r>
              <a:rPr lang="en-US" sz="1600" baseline="0" dirty="0" smtClean="0">
                <a:solidFill>
                  <a:srgbClr val="66FF33"/>
                </a:solidFill>
              </a:rPr>
              <a:t>MU Index </a:t>
            </a:r>
          </a:p>
          <a:p>
            <a:pPr algn="ctr"/>
            <a:r>
              <a:rPr lang="en-US" sz="1600" baseline="0" dirty="0" smtClean="0">
                <a:solidFill>
                  <a:srgbClr val="66FF33"/>
                </a:solidFill>
              </a:rPr>
              <a:t>Coding</a:t>
            </a:r>
            <a:endParaRPr lang="en-US" sz="1600" baseline="-25000" dirty="0">
              <a:solidFill>
                <a:srgbClr val="FFFFFF"/>
              </a:solidFill>
            </a:endParaRPr>
          </a:p>
        </p:txBody>
      </p:sp>
      <p:sp>
        <p:nvSpPr>
          <p:cNvPr id="175" name="Right Arrow 174"/>
          <p:cNvSpPr/>
          <p:nvPr/>
        </p:nvSpPr>
        <p:spPr bwMode="auto">
          <a:xfrm rot="16200000">
            <a:off x="7952262" y="4757036"/>
            <a:ext cx="432049" cy="29625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236296" y="2852936"/>
            <a:ext cx="20339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0" dirty="0" smtClean="0">
                <a:solidFill>
                  <a:srgbClr val="FFFFFF"/>
                </a:solidFill>
              </a:rPr>
              <a:t> [Langberg </a:t>
            </a:r>
            <a:r>
              <a:rPr lang="en-US" sz="1400" baseline="0" dirty="0" err="1" smtClean="0">
                <a:solidFill>
                  <a:srgbClr val="FFFFFF"/>
                </a:solidFill>
              </a:rPr>
              <a:t>Effros</a:t>
            </a:r>
            <a:r>
              <a:rPr lang="en-US" sz="1400" baseline="0" dirty="0" smtClean="0">
                <a:solidFill>
                  <a:srgbClr val="FFFFFF"/>
                </a:solidFill>
              </a:rPr>
              <a:t>]</a:t>
            </a:r>
            <a:endParaRPr lang="en-US" sz="1400" baseline="0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12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5536" y="269032"/>
            <a:ext cx="1404156" cy="1152128"/>
            <a:chOff x="395536" y="269032"/>
            <a:chExt cx="1404156" cy="1152128"/>
          </a:xfrm>
        </p:grpSpPr>
        <p:cxnSp>
          <p:nvCxnSpPr>
            <p:cNvPr id="177" name="Straight Connector 176"/>
            <p:cNvCxnSpPr/>
            <p:nvPr/>
          </p:nvCxnSpPr>
          <p:spPr bwMode="auto">
            <a:xfrm>
              <a:off x="539552" y="269032"/>
              <a:ext cx="0" cy="115212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395536" y="1241140"/>
              <a:ext cx="1404156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Snip Single Corner Rectangle 178"/>
            <p:cNvSpPr/>
            <p:nvPr/>
          </p:nvSpPr>
          <p:spPr bwMode="auto">
            <a:xfrm>
              <a:off x="539552" y="305036"/>
              <a:ext cx="914400" cy="914400"/>
            </a:xfrm>
            <a:prstGeom prst="snip1Rect">
              <a:avLst>
                <a:gd name="adj" fmla="val 35474"/>
              </a:avLst>
            </a:prstGeom>
            <a:solidFill>
              <a:srgbClr val="008000">
                <a:alpha val="50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80" name="Snip Single Corner Rectangle 179"/>
            <p:cNvSpPr/>
            <p:nvPr/>
          </p:nvSpPr>
          <p:spPr bwMode="auto">
            <a:xfrm>
              <a:off x="539552" y="534380"/>
              <a:ext cx="783704" cy="706760"/>
            </a:xfrm>
            <a:prstGeom prst="snip1Rect">
              <a:avLst>
                <a:gd name="adj" fmla="val 21925"/>
              </a:avLst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81" name="Snip Single Corner Rectangle 180"/>
            <p:cNvSpPr/>
            <p:nvPr/>
          </p:nvSpPr>
          <p:spPr bwMode="auto">
            <a:xfrm>
              <a:off x="539552" y="728700"/>
              <a:ext cx="675692" cy="512440"/>
            </a:xfrm>
            <a:prstGeom prst="snip1Rect">
              <a:avLst>
                <a:gd name="adj" fmla="val 21925"/>
              </a:avLst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9007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0" grpId="0" animBg="1"/>
      <p:bldP spid="171" grpId="0" animBg="1"/>
      <p:bldP spid="173" grpId="0" animBg="1"/>
      <p:bldP spid="174" grpId="0"/>
      <p:bldP spid="175" grpId="0" animBg="1"/>
      <p:bldP spid="1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Simplifying topology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758" y="4572748"/>
            <a:ext cx="8973242" cy="2079634"/>
          </a:xfrm>
        </p:spPr>
        <p:txBody>
          <a:bodyPr/>
          <a:lstStyle/>
          <a:p>
            <a:r>
              <a:rPr lang="en-US" sz="2400" dirty="0" smtClean="0">
                <a:solidFill>
                  <a:srgbClr val="FFBC27"/>
                </a:solidFill>
              </a:rPr>
              <a:t>Step 1</a:t>
            </a:r>
            <a:r>
              <a:rPr lang="en-US" sz="2400" dirty="0" smtClean="0"/>
              <a:t>: Present reduction from NC to IC.</a:t>
            </a:r>
          </a:p>
          <a:p>
            <a:r>
              <a:rPr lang="en-US" sz="2400" dirty="0">
                <a:solidFill>
                  <a:srgbClr val="FFBC27"/>
                </a:solidFill>
              </a:rPr>
              <a:t>Step </a:t>
            </a:r>
            <a:r>
              <a:rPr lang="en-US" sz="2400" dirty="0" smtClean="0">
                <a:solidFill>
                  <a:srgbClr val="FFBC27"/>
                </a:solidFill>
              </a:rPr>
              <a:t>2</a:t>
            </a:r>
            <a:r>
              <a:rPr lang="en-US" sz="2400" dirty="0" smtClean="0"/>
              <a:t>: Equivalence for linear and general encoding/decoding. </a:t>
            </a:r>
            <a:r>
              <a:rPr lang="en-US" sz="1600" dirty="0" smtClean="0"/>
              <a:t>[</a:t>
            </a:r>
            <a:r>
              <a:rPr lang="en-US" sz="1600" dirty="0" err="1" smtClean="0"/>
              <a:t>ElRouayhebSprintsonGeorghiades</a:t>
            </a:r>
            <a:r>
              <a:rPr lang="en-US" sz="1600" dirty="0" smtClean="0"/>
              <a:t>], [</a:t>
            </a:r>
            <a:r>
              <a:rPr lang="en-US" sz="1600" dirty="0" err="1" smtClean="0"/>
              <a:t>EffrosElRouayhebLangberg</a:t>
            </a:r>
            <a:r>
              <a:rPr lang="en-US" sz="1600" dirty="0" smtClean="0"/>
              <a:t>]</a:t>
            </a:r>
            <a:r>
              <a:rPr lang="en-US" sz="2000" dirty="0" smtClean="0"/>
              <a:t>.</a:t>
            </a:r>
            <a:endParaRPr lang="he-IL" sz="2000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1088232" y="1217315"/>
            <a:ext cx="1654521" cy="1832475"/>
            <a:chOff x="5715000" y="1483173"/>
            <a:chExt cx="2514600" cy="298405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7497763" y="3101975"/>
              <a:ext cx="2286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7454900" y="2168525"/>
              <a:ext cx="233363" cy="82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5961063" y="1800225"/>
              <a:ext cx="58737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5961063" y="1800225"/>
              <a:ext cx="698500" cy="957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683375" y="2847975"/>
              <a:ext cx="954088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019800" y="3214688"/>
              <a:ext cx="0" cy="833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683375" y="2847975"/>
              <a:ext cx="708025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6777038" y="2214563"/>
              <a:ext cx="614362" cy="57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867400" y="17224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391400" y="38576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54713" y="40608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645400" y="302418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375525" y="208438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974822" y="1483173"/>
              <a:ext cx="36353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7457545" y="3658055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003390" y="3827232"/>
              <a:ext cx="360362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482944" y="1797953"/>
              <a:ext cx="38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715000" y="1571625"/>
              <a:ext cx="2514600" cy="2895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961063" y="308133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481763" y="34909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624638" y="275748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6026150" y="3159125"/>
              <a:ext cx="466725" cy="35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74" name="Group 78"/>
          <p:cNvGrpSpPr/>
          <p:nvPr/>
        </p:nvGrpSpPr>
        <p:grpSpPr>
          <a:xfrm>
            <a:off x="5225163" y="1177140"/>
            <a:ext cx="2728889" cy="1845487"/>
            <a:chOff x="5225163" y="3876305"/>
            <a:chExt cx="2728889" cy="1845487"/>
          </a:xfrm>
        </p:grpSpPr>
        <p:grpSp>
          <p:nvGrpSpPr>
            <p:cNvPr id="75" name="Group 74"/>
            <p:cNvGrpSpPr/>
            <p:nvPr/>
          </p:nvGrpSpPr>
          <p:grpSpPr>
            <a:xfrm>
              <a:off x="5225163" y="3876305"/>
              <a:ext cx="2728889" cy="1845487"/>
              <a:chOff x="4036389" y="2559285"/>
              <a:chExt cx="4389992" cy="2887792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auto">
              <a:xfrm>
                <a:off x="42640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50466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5829300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Oval 45"/>
              <p:cNvSpPr>
                <a:spLocks noChangeArrowheads="1"/>
              </p:cNvSpPr>
              <p:nvPr/>
            </p:nvSpPr>
            <p:spPr bwMode="auto">
              <a:xfrm>
                <a:off x="66135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Oval 46"/>
              <p:cNvSpPr>
                <a:spLocks noChangeArrowheads="1"/>
              </p:cNvSpPr>
              <p:nvPr/>
            </p:nvSpPr>
            <p:spPr bwMode="auto">
              <a:xfrm>
                <a:off x="73961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8180388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4036389" y="2559285"/>
                <a:ext cx="3825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4807914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5604840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6401765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43" name="Text Box 58"/>
              <p:cNvSpPr txBox="1">
                <a:spLocks noChangeArrowheads="1"/>
              </p:cNvSpPr>
              <p:nvPr/>
            </p:nvSpPr>
            <p:spPr bwMode="auto">
              <a:xfrm>
                <a:off x="7198692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4" name="Text Box 59"/>
              <p:cNvSpPr txBox="1">
                <a:spLocks noChangeArrowheads="1"/>
              </p:cNvSpPr>
              <p:nvPr/>
            </p:nvSpPr>
            <p:spPr bwMode="auto">
              <a:xfrm>
                <a:off x="7995617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6219825" y="3754438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6219825" y="4343400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4452938" y="3319463"/>
                <a:ext cx="1708150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>
                <a:off x="5229225" y="3319463"/>
                <a:ext cx="962025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5981700" y="3333750"/>
                <a:ext cx="223838" cy="36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Line 66"/>
              <p:cNvSpPr>
                <a:spLocks noChangeShapeType="1"/>
              </p:cNvSpPr>
              <p:nvPr/>
            </p:nvSpPr>
            <p:spPr bwMode="auto">
              <a:xfrm flipH="1">
                <a:off x="6367463" y="3352800"/>
                <a:ext cx="276225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Line 67"/>
              <p:cNvSpPr>
                <a:spLocks noChangeShapeType="1"/>
              </p:cNvSpPr>
              <p:nvPr/>
            </p:nvSpPr>
            <p:spPr bwMode="auto">
              <a:xfrm flipH="1">
                <a:off x="6415088" y="3314700"/>
                <a:ext cx="9620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Line 68"/>
              <p:cNvSpPr>
                <a:spLocks noChangeShapeType="1"/>
              </p:cNvSpPr>
              <p:nvPr/>
            </p:nvSpPr>
            <p:spPr bwMode="auto">
              <a:xfrm flipH="1">
                <a:off x="6448425" y="3309938"/>
                <a:ext cx="1719263" cy="481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Line 69"/>
              <p:cNvSpPr>
                <a:spLocks noChangeShapeType="1"/>
              </p:cNvSpPr>
              <p:nvPr/>
            </p:nvSpPr>
            <p:spPr bwMode="auto">
              <a:xfrm>
                <a:off x="6305550" y="3967163"/>
                <a:ext cx="0" cy="31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42624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Oval 72"/>
              <p:cNvSpPr>
                <a:spLocks noChangeArrowheads="1"/>
              </p:cNvSpPr>
              <p:nvPr/>
            </p:nvSpPr>
            <p:spPr bwMode="auto">
              <a:xfrm>
                <a:off x="50450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Oval 73"/>
              <p:cNvSpPr>
                <a:spLocks noChangeArrowheads="1"/>
              </p:cNvSpPr>
              <p:nvPr/>
            </p:nvSpPr>
            <p:spPr bwMode="auto">
              <a:xfrm>
                <a:off x="5827713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Oval 74"/>
              <p:cNvSpPr>
                <a:spLocks noChangeArrowheads="1"/>
              </p:cNvSpPr>
              <p:nvPr/>
            </p:nvSpPr>
            <p:spPr bwMode="auto">
              <a:xfrm>
                <a:off x="66119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73945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auto">
              <a:xfrm>
                <a:off x="8178800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4063930" y="5050202"/>
                <a:ext cx="3778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61" name="Text Box 78"/>
              <p:cNvSpPr txBox="1">
                <a:spLocks noChangeArrowheads="1"/>
              </p:cNvSpPr>
              <p:nvPr/>
            </p:nvSpPr>
            <p:spPr bwMode="auto">
              <a:xfrm>
                <a:off x="4835455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62" name="Text Box 79"/>
              <p:cNvSpPr txBox="1">
                <a:spLocks noChangeArrowheads="1"/>
              </p:cNvSpPr>
              <p:nvPr/>
            </p:nvSpPr>
            <p:spPr bwMode="auto">
              <a:xfrm>
                <a:off x="5632379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63" name="Text Box 80"/>
              <p:cNvSpPr txBox="1">
                <a:spLocks noChangeArrowheads="1"/>
              </p:cNvSpPr>
              <p:nvPr/>
            </p:nvSpPr>
            <p:spPr bwMode="auto">
              <a:xfrm>
                <a:off x="642930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64" name="Text Box 81"/>
              <p:cNvSpPr txBox="1">
                <a:spLocks noChangeArrowheads="1"/>
              </p:cNvSpPr>
              <p:nvPr/>
            </p:nvSpPr>
            <p:spPr bwMode="auto">
              <a:xfrm>
                <a:off x="7226230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65" name="Text Box 82"/>
              <p:cNvSpPr txBox="1">
                <a:spLocks noChangeArrowheads="1"/>
              </p:cNvSpPr>
              <p:nvPr/>
            </p:nvSpPr>
            <p:spPr bwMode="auto">
              <a:xfrm>
                <a:off x="802315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66" name="Line 83"/>
              <p:cNvSpPr>
                <a:spLocks noChangeShapeType="1"/>
              </p:cNvSpPr>
              <p:nvPr/>
            </p:nvSpPr>
            <p:spPr bwMode="auto">
              <a:xfrm flipH="1">
                <a:off x="4467225" y="4495800"/>
                <a:ext cx="1719263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Line 84"/>
              <p:cNvSpPr>
                <a:spLocks noChangeShapeType="1"/>
              </p:cNvSpPr>
              <p:nvPr/>
            </p:nvSpPr>
            <p:spPr bwMode="auto">
              <a:xfrm flipH="1">
                <a:off x="5243513" y="4538663"/>
                <a:ext cx="971550" cy="452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Line 85"/>
              <p:cNvSpPr>
                <a:spLocks noChangeShapeType="1"/>
              </p:cNvSpPr>
              <p:nvPr/>
            </p:nvSpPr>
            <p:spPr bwMode="auto">
              <a:xfrm flipH="1">
                <a:off x="5986463" y="4562475"/>
                <a:ext cx="290512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Line 86"/>
              <p:cNvSpPr>
                <a:spLocks noChangeShapeType="1"/>
              </p:cNvSpPr>
              <p:nvPr/>
            </p:nvSpPr>
            <p:spPr bwMode="auto">
              <a:xfrm>
                <a:off x="6372225" y="4567238"/>
                <a:ext cx="24765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Line 87"/>
              <p:cNvSpPr>
                <a:spLocks noChangeShapeType="1"/>
              </p:cNvSpPr>
              <p:nvPr/>
            </p:nvSpPr>
            <p:spPr bwMode="auto">
              <a:xfrm>
                <a:off x="6405563" y="4514850"/>
                <a:ext cx="933450" cy="48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Line 88"/>
              <p:cNvSpPr>
                <a:spLocks noChangeShapeType="1"/>
              </p:cNvSpPr>
              <p:nvPr/>
            </p:nvSpPr>
            <p:spPr bwMode="auto">
              <a:xfrm>
                <a:off x="6429375" y="4457700"/>
                <a:ext cx="1709738" cy="552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Line 89"/>
              <p:cNvSpPr>
                <a:spLocks noChangeShapeType="1"/>
              </p:cNvSpPr>
              <p:nvPr/>
            </p:nvSpPr>
            <p:spPr bwMode="auto">
              <a:xfrm flipH="1">
                <a:off x="6748463" y="3367088"/>
                <a:ext cx="690562" cy="1557337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Line 90"/>
              <p:cNvSpPr>
                <a:spLocks noChangeShapeType="1"/>
              </p:cNvSpPr>
              <p:nvPr/>
            </p:nvSpPr>
            <p:spPr bwMode="auto">
              <a:xfrm>
                <a:off x="5200589" y="3368675"/>
                <a:ext cx="671513" cy="1554163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76" name="Line 90"/>
            <p:cNvSpPr>
              <a:spLocks noChangeShapeType="1"/>
            </p:cNvSpPr>
            <p:nvPr/>
          </p:nvSpPr>
          <p:spPr bwMode="auto">
            <a:xfrm flipH="1">
              <a:off x="5477347" y="4381878"/>
              <a:ext cx="896293" cy="103209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/>
          </p:nvSpPr>
          <p:spPr bwMode="auto">
            <a:xfrm>
              <a:off x="6907793" y="4372824"/>
              <a:ext cx="905347" cy="1023041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80" name="Right Arrow 79"/>
          <p:cNvSpPr/>
          <p:nvPr/>
        </p:nvSpPr>
        <p:spPr bwMode="auto">
          <a:xfrm>
            <a:off x="3501528" y="1652498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0800000">
            <a:off x="3499690" y="2410833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10771" y="1832044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76702" y="1832044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14477" y="3474538"/>
            <a:ext cx="8490857" cy="830997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Theorem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For any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one can construct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4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R’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such that for any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4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R,n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-feasible </a:t>
            </a:r>
            <a:r>
              <a:rPr lang="en-US" sz="24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iff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4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R’,n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-feasible.</a:t>
            </a:r>
          </a:p>
        </p:txBody>
      </p:sp>
    </p:spTree>
    <p:extLst>
      <p:ext uri="{BB962C8B-B14F-4D97-AF65-F5344CB8AC3E}">
        <p14:creationId xmlns:p14="http://schemas.microsoft.com/office/powerpoint/2010/main" val="1431749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The reduction</a:t>
            </a:r>
            <a:endParaRPr lang="he-IL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1035586" y="1916935"/>
            <a:ext cx="2049137" cy="1641513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033748" y="1320188"/>
            <a:ext cx="2049137" cy="420477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031910" y="3731073"/>
            <a:ext cx="2049137" cy="420477"/>
          </a:xfrm>
          <a:prstGeom prst="rect">
            <a:avLst/>
          </a:prstGeom>
          <a:solidFill>
            <a:srgbClr val="000514">
              <a:alpha val="76078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99990" y="1333041"/>
            <a:ext cx="153439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sources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75271" y="2311716"/>
            <a:ext cx="129875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Network:</a:t>
            </a:r>
          </a:p>
          <a:p>
            <a:pPr algn="ctr"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edges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54084" y="3732909"/>
            <a:ext cx="173797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terminals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996192" y="1320188"/>
            <a:ext cx="1424825" cy="420477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744752" y="1320188"/>
            <a:ext cx="1584000" cy="421200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5001658" y="2875402"/>
            <a:ext cx="3303221" cy="657341"/>
          </a:xfrm>
          <a:prstGeom prst="triangle">
            <a:avLst>
              <a:gd name="adj" fmla="val 4966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 rot="10800000">
            <a:off x="4999820" y="1937119"/>
            <a:ext cx="3303221" cy="657341"/>
          </a:xfrm>
          <a:prstGeom prst="triangle">
            <a:avLst>
              <a:gd name="adj" fmla="val 4966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996193" y="3729235"/>
            <a:ext cx="996984" cy="420477"/>
          </a:xfrm>
          <a:prstGeom prst="rect">
            <a:avLst/>
          </a:prstGeom>
          <a:solidFill>
            <a:srgbClr val="000514">
              <a:alpha val="76078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161502" y="3729235"/>
            <a:ext cx="1584000" cy="421200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913827" y="3729235"/>
            <a:ext cx="414925" cy="420477"/>
          </a:xfrm>
          <a:prstGeom prst="rect">
            <a:avLst/>
          </a:prstGeom>
          <a:solidFill>
            <a:srgbClr val="7030A0">
              <a:alpha val="76078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21855" y="1353239"/>
            <a:ext cx="13997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sources</a:t>
            </a:r>
            <a:endParaRPr lang="he-IL" sz="18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70005" y="1340386"/>
            <a:ext cx="1200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edges</a:t>
            </a:r>
            <a:endParaRPr lang="he-IL" sz="18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18184" y="3762261"/>
            <a:ext cx="105028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term.</a:t>
            </a:r>
            <a:endParaRPr lang="he-IL" sz="16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51224" y="3751244"/>
            <a:ext cx="1200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edges</a:t>
            </a:r>
            <a:endParaRPr lang="he-IL" sz="18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78569" y="240492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629383" y="2404921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4231" y="4252506"/>
            <a:ext cx="8857567" cy="23945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Index Coding instance: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Sources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corresponding to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sources, and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edges.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Terminals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corresponding to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term.,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edges, special terminal.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edge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terminal 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      wants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source 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X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and has as side information all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sources incoming to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 </a:t>
            </a:r>
            <a:r>
              <a:rPr lang="en-US" sz="20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algn="ctr">
              <a:spcBef>
                <a:spcPct val="20000"/>
              </a:spcBef>
              <a:buClr>
                <a:srgbClr val="FFC000"/>
              </a:buClr>
              <a:buSzPct val="200000"/>
            </a:pPr>
            <a:r>
              <a:rPr lang="en-US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encodes topology of </a:t>
            </a:r>
            <a:r>
              <a:rPr lang="en-US" sz="28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8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 its terminals! </a:t>
            </a:r>
            <a:endParaRPr lang="he-IL" sz="2800" b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113" name="Group 43"/>
          <p:cNvGrpSpPr/>
          <p:nvPr/>
        </p:nvGrpSpPr>
        <p:grpSpPr>
          <a:xfrm>
            <a:off x="1303616" y="2093205"/>
            <a:ext cx="1648916" cy="1189779"/>
            <a:chOff x="5464284" y="3851564"/>
            <a:chExt cx="2252620" cy="1162506"/>
          </a:xfrm>
        </p:grpSpPr>
        <p:sp>
          <p:nvSpPr>
            <p:cNvPr id="114" name="Oval 113"/>
            <p:cNvSpPr/>
            <p:nvPr/>
          </p:nvSpPr>
          <p:spPr bwMode="auto">
            <a:xfrm>
              <a:off x="6473536" y="4374573"/>
              <a:ext cx="145473" cy="145473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464284" y="3851564"/>
              <a:ext cx="4203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5464284" y="4263736"/>
              <a:ext cx="44595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464284" y="4644738"/>
              <a:ext cx="44595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280567" y="4267201"/>
              <a:ext cx="4363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19" name="Straight Arrow Connector 118"/>
            <p:cNvCxnSpPr>
              <a:endCxn id="114" idx="1"/>
            </p:cNvCxnSpPr>
            <p:nvPr/>
          </p:nvCxnSpPr>
          <p:spPr bwMode="auto">
            <a:xfrm>
              <a:off x="6001145" y="4109908"/>
              <a:ext cx="493681" cy="2859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Arrow Connector 119"/>
            <p:cNvCxnSpPr>
              <a:endCxn id="114" idx="2"/>
            </p:cNvCxnSpPr>
            <p:nvPr/>
          </p:nvCxnSpPr>
          <p:spPr bwMode="auto">
            <a:xfrm flipV="1">
              <a:off x="5986095" y="4447309"/>
              <a:ext cx="487427" cy="70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1" name="Straight Arrow Connector 120"/>
            <p:cNvCxnSpPr>
              <a:endCxn id="114" idx="3"/>
            </p:cNvCxnSpPr>
            <p:nvPr/>
          </p:nvCxnSpPr>
          <p:spPr bwMode="auto">
            <a:xfrm flipV="1">
              <a:off x="6016194" y="4498742"/>
              <a:ext cx="478632" cy="2785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2" name="Straight Arrow Connector 121"/>
            <p:cNvCxnSpPr>
              <a:stCxn id="114" idx="6"/>
              <a:endCxn id="118" idx="1"/>
            </p:cNvCxnSpPr>
            <p:nvPr/>
          </p:nvCxnSpPr>
          <p:spPr bwMode="auto">
            <a:xfrm>
              <a:off x="6619009" y="4447310"/>
              <a:ext cx="661558" cy="45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29" name="Rectangle 128"/>
          <p:cNvSpPr/>
          <p:nvPr/>
        </p:nvSpPr>
        <p:spPr bwMode="auto">
          <a:xfrm>
            <a:off x="627960" y="6092326"/>
            <a:ext cx="7844010" cy="58940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4396966" y="5453349"/>
            <a:ext cx="329270" cy="303711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18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4" grpId="0"/>
      <p:bldP spid="95" grpId="0"/>
      <p:bldP spid="95" grpId="1"/>
      <p:bldP spid="96" grpId="0"/>
      <p:bldP spid="97" grpId="0" animBg="1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  <p:bldP spid="129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The reduction in more detail</a:t>
            </a:r>
            <a:endParaRPr lang="he-IL" dirty="0"/>
          </a:p>
        </p:txBody>
      </p:sp>
      <p:sp>
        <p:nvSpPr>
          <p:cNvPr id="89" name="Rectangle 88"/>
          <p:cNvSpPr/>
          <p:nvPr/>
        </p:nvSpPr>
        <p:spPr bwMode="auto">
          <a:xfrm>
            <a:off x="1035586" y="1916935"/>
            <a:ext cx="2049137" cy="1641513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1" name="Rectangle 90"/>
          <p:cNvSpPr/>
          <p:nvPr/>
        </p:nvSpPr>
        <p:spPr bwMode="auto">
          <a:xfrm>
            <a:off x="1033748" y="1320188"/>
            <a:ext cx="2049137" cy="420477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2" name="Rectangle 91"/>
          <p:cNvSpPr/>
          <p:nvPr/>
        </p:nvSpPr>
        <p:spPr bwMode="auto">
          <a:xfrm>
            <a:off x="1031910" y="3731073"/>
            <a:ext cx="2049137" cy="420477"/>
          </a:xfrm>
          <a:prstGeom prst="rect">
            <a:avLst/>
          </a:prstGeom>
          <a:solidFill>
            <a:srgbClr val="000514">
              <a:alpha val="76078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299990" y="1333041"/>
            <a:ext cx="153439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sources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375271" y="2311716"/>
            <a:ext cx="1298753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Network:</a:t>
            </a:r>
          </a:p>
          <a:p>
            <a:pPr algn="ctr"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edges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254084" y="3732909"/>
            <a:ext cx="173797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terminals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4996192" y="1320188"/>
            <a:ext cx="1424825" cy="420477"/>
          </a:xfrm>
          <a:prstGeom prst="rect">
            <a:avLst/>
          </a:prstGeom>
          <a:solidFill>
            <a:srgbClr val="FF0000">
              <a:alpha val="50196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744752" y="1320188"/>
            <a:ext cx="1584000" cy="421200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1" name="Isosceles Triangle 100"/>
          <p:cNvSpPr/>
          <p:nvPr/>
        </p:nvSpPr>
        <p:spPr bwMode="auto">
          <a:xfrm>
            <a:off x="5001658" y="2875402"/>
            <a:ext cx="3303221" cy="657341"/>
          </a:xfrm>
          <a:prstGeom prst="triangle">
            <a:avLst>
              <a:gd name="adj" fmla="val 4966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2" name="Isosceles Triangle 101"/>
          <p:cNvSpPr/>
          <p:nvPr/>
        </p:nvSpPr>
        <p:spPr bwMode="auto">
          <a:xfrm rot="10800000">
            <a:off x="4999820" y="1937119"/>
            <a:ext cx="3303221" cy="657341"/>
          </a:xfrm>
          <a:prstGeom prst="triangle">
            <a:avLst>
              <a:gd name="adj" fmla="val 49662"/>
            </a:avLst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4996193" y="3729235"/>
            <a:ext cx="996984" cy="420477"/>
          </a:xfrm>
          <a:prstGeom prst="rect">
            <a:avLst/>
          </a:prstGeom>
          <a:solidFill>
            <a:srgbClr val="000514">
              <a:alpha val="76078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6161502" y="3729235"/>
            <a:ext cx="1584000" cy="421200"/>
          </a:xfrm>
          <a:prstGeom prst="rect">
            <a:avLst/>
          </a:prstGeom>
          <a:solidFill>
            <a:srgbClr val="92D050">
              <a:alpha val="74902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7913827" y="3729235"/>
            <a:ext cx="414925" cy="420477"/>
          </a:xfrm>
          <a:prstGeom prst="rect">
            <a:avLst/>
          </a:prstGeom>
          <a:solidFill>
            <a:srgbClr val="7030A0">
              <a:alpha val="76078"/>
            </a:srgb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5021855" y="1353239"/>
            <a:ext cx="13997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sources</a:t>
            </a:r>
            <a:endParaRPr lang="he-IL" sz="18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970005" y="1340386"/>
            <a:ext cx="1200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edges</a:t>
            </a:r>
            <a:endParaRPr lang="he-IL" sz="18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018184" y="3762261"/>
            <a:ext cx="1050288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term.</a:t>
            </a:r>
            <a:endParaRPr lang="he-IL" sz="16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51224" y="3751244"/>
            <a:ext cx="120097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 edges</a:t>
            </a:r>
            <a:endParaRPr lang="he-IL" sz="18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78569" y="2404921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4629383" y="2404921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54231" y="4252506"/>
            <a:ext cx="8857567" cy="23821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4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Sources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|S|+|E|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sources, one for each source of </a:t>
            </a:r>
            <a:r>
              <a:rPr lang="en-US" sz="24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and one for each edge of </a:t>
            </a:r>
            <a:r>
              <a:rPr lang="en-US" sz="24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4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 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4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4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Terminals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|T|+|E|+1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terminals: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One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terminal 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each 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wants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Symbol" charset="2"/>
              </a:rPr>
              <a:t>has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In(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each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edge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wants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ymbol" charset="2"/>
              </a:rPr>
              <a:t>has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</a:t>
            </a:r>
            <a:r>
              <a:rPr lang="en-US" sz="200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}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edge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</a:t>
            </a:r>
            <a:r>
              <a:rPr lang="en-US" sz="200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In(e)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One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special terminal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wants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ymbol" charset="2"/>
              </a:rPr>
              <a:t>has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  <a:endParaRPr lang="en-US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23" name="Group 43"/>
          <p:cNvGrpSpPr/>
          <p:nvPr/>
        </p:nvGrpSpPr>
        <p:grpSpPr>
          <a:xfrm>
            <a:off x="1231046" y="2081110"/>
            <a:ext cx="1666081" cy="1189779"/>
            <a:chOff x="5464284" y="3851564"/>
            <a:chExt cx="2276069" cy="1162506"/>
          </a:xfrm>
        </p:grpSpPr>
        <p:sp>
          <p:nvSpPr>
            <p:cNvPr id="24" name="Oval 23"/>
            <p:cNvSpPr/>
            <p:nvPr/>
          </p:nvSpPr>
          <p:spPr bwMode="auto">
            <a:xfrm>
              <a:off x="6473536" y="4374573"/>
              <a:ext cx="145473" cy="145473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64284" y="3851564"/>
              <a:ext cx="4203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64284" y="4263736"/>
              <a:ext cx="44595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64284" y="4644738"/>
              <a:ext cx="44595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0567" y="4267201"/>
              <a:ext cx="459786" cy="36086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29" name="Straight Arrow Connector 28"/>
            <p:cNvCxnSpPr>
              <a:endCxn id="24" idx="1"/>
            </p:cNvCxnSpPr>
            <p:nvPr/>
          </p:nvCxnSpPr>
          <p:spPr bwMode="auto">
            <a:xfrm>
              <a:off x="6001145" y="4109908"/>
              <a:ext cx="493681" cy="2859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endCxn id="24" idx="2"/>
            </p:cNvCxnSpPr>
            <p:nvPr/>
          </p:nvCxnSpPr>
          <p:spPr bwMode="auto">
            <a:xfrm flipV="1">
              <a:off x="5986095" y="4447309"/>
              <a:ext cx="487427" cy="70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endCxn id="24" idx="3"/>
            </p:cNvCxnSpPr>
            <p:nvPr/>
          </p:nvCxnSpPr>
          <p:spPr bwMode="auto">
            <a:xfrm flipV="1">
              <a:off x="6016194" y="4498742"/>
              <a:ext cx="478632" cy="2785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4" idx="6"/>
              <a:endCxn id="28" idx="1"/>
            </p:cNvCxnSpPr>
            <p:nvPr/>
          </p:nvCxnSpPr>
          <p:spPr bwMode="auto">
            <a:xfrm>
              <a:off x="6619009" y="4447309"/>
              <a:ext cx="661558" cy="3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052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1" grpId="0" animBg="1"/>
      <p:bldP spid="92" grpId="0" animBg="1"/>
      <p:bldP spid="94" grpId="0"/>
      <p:bldP spid="95" grpId="0"/>
      <p:bldP spid="95" grpId="1"/>
      <p:bldP spid="96" grpId="0"/>
      <p:bldP spid="97" grpId="0" animBg="1"/>
      <p:bldP spid="98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The reduction in more detail</a:t>
            </a:r>
            <a:endParaRPr lang="he-IL" dirty="0"/>
          </a:p>
        </p:txBody>
      </p:sp>
      <p:grpSp>
        <p:nvGrpSpPr>
          <p:cNvPr id="3" name="Group 2"/>
          <p:cNvGrpSpPr/>
          <p:nvPr/>
        </p:nvGrpSpPr>
        <p:grpSpPr>
          <a:xfrm>
            <a:off x="1031910" y="1286334"/>
            <a:ext cx="6599635" cy="1766470"/>
            <a:chOff x="1031910" y="1264712"/>
            <a:chExt cx="7296842" cy="2894708"/>
          </a:xfrm>
        </p:grpSpPr>
        <p:sp>
          <p:nvSpPr>
            <p:cNvPr id="89" name="Rectangle 88"/>
            <p:cNvSpPr/>
            <p:nvPr/>
          </p:nvSpPr>
          <p:spPr bwMode="auto">
            <a:xfrm>
              <a:off x="1035586" y="1916935"/>
              <a:ext cx="2049137" cy="1641513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1033748" y="1320188"/>
              <a:ext cx="2049137" cy="420477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 bwMode="auto">
            <a:xfrm>
              <a:off x="1031910" y="3731073"/>
              <a:ext cx="2049137" cy="420477"/>
            </a:xfrm>
            <a:prstGeom prst="rect">
              <a:avLst/>
            </a:prstGeom>
            <a:solidFill>
              <a:srgbClr val="000514">
                <a:alpha val="76078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363813" y="1276284"/>
              <a:ext cx="1099100" cy="4539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sources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53976" y="2311718"/>
              <a:ext cx="943494" cy="81705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Network:</a:t>
              </a:r>
            </a:p>
            <a:p>
              <a:pPr algn="ctr"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 edges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343436" y="3676153"/>
              <a:ext cx="1233688" cy="4539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terminals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96192" y="1320188"/>
              <a:ext cx="1424825" cy="420477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 bwMode="auto">
            <a:xfrm>
              <a:off x="6744752" y="1320188"/>
              <a:ext cx="1584000" cy="421200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01" name="Isosceles Triangle 100"/>
            <p:cNvSpPr/>
            <p:nvPr/>
          </p:nvSpPr>
          <p:spPr bwMode="auto">
            <a:xfrm>
              <a:off x="5001658" y="2875402"/>
              <a:ext cx="3303221" cy="657341"/>
            </a:xfrm>
            <a:prstGeom prst="triangle">
              <a:avLst>
                <a:gd name="adj" fmla="val 49662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02" name="Isosceles Triangle 101"/>
            <p:cNvSpPr/>
            <p:nvPr/>
          </p:nvSpPr>
          <p:spPr bwMode="auto">
            <a:xfrm rot="10800000">
              <a:off x="4999820" y="1937119"/>
              <a:ext cx="3303221" cy="657341"/>
            </a:xfrm>
            <a:prstGeom prst="triangle">
              <a:avLst>
                <a:gd name="adj" fmla="val 49662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4996193" y="3729235"/>
              <a:ext cx="996984" cy="420477"/>
            </a:xfrm>
            <a:prstGeom prst="rect">
              <a:avLst/>
            </a:prstGeom>
            <a:solidFill>
              <a:srgbClr val="000514">
                <a:alpha val="76078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161502" y="3729235"/>
              <a:ext cx="1584000" cy="421200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7913827" y="3729235"/>
              <a:ext cx="414925" cy="420477"/>
            </a:xfrm>
            <a:prstGeom prst="rect">
              <a:avLst/>
            </a:prstGeom>
            <a:solidFill>
              <a:srgbClr val="7030A0">
                <a:alpha val="76078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12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98443" y="1277564"/>
              <a:ext cx="1099100" cy="4539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sources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995534" y="1264712"/>
              <a:ext cx="952632" cy="4539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edges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18184" y="3705503"/>
              <a:ext cx="922807" cy="4539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term.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415047" y="3675569"/>
              <a:ext cx="952632" cy="453917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edges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54231" y="3259636"/>
            <a:ext cx="8857567" cy="344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Sources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|S|+|E|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sources, one for each source of </a:t>
            </a:r>
            <a:r>
              <a:rPr lang="en-US" sz="20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and one for each edge of </a:t>
            </a:r>
            <a:r>
              <a:rPr lang="en-US" sz="20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Terminals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|T|+|E|+1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terminals: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One for each terminal 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wants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Symbol" charset="2"/>
              </a:rPr>
              <a:t>has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In(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One for each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edge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wants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ymbol" charset="2"/>
              </a:rPr>
              <a:t>has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</a:t>
            </a:r>
            <a:r>
              <a:rPr lang="en-US" sz="200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}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for edges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</a:t>
            </a:r>
            <a:r>
              <a:rPr lang="en-US" sz="200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In(e)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One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special terminal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wants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ymbol" charset="2"/>
              </a:rPr>
              <a:t>has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endParaRPr lang="en-US" sz="800" baseline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Bottle neck edge of capacity 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=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</a:t>
            </a:r>
            <a:r>
              <a:rPr lang="en-US" sz="2000" baseline="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c</a:t>
            </a:r>
            <a:r>
              <a:rPr lang="en-US" sz="2000" baseline="-25000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e</a:t>
            </a:r>
            <a:r>
              <a:rPr lang="en-US" sz="20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.</a:t>
            </a:r>
            <a:endParaRPr lang="en-US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Symbol"/>
            </a:endParaRPr>
          </a:p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Given rate vector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R=(R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,…,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k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we construct rate vector 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R’=({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’};{R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’})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</a:t>
            </a:r>
          </a:p>
          <a:p>
            <a:pPr lvl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’=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00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and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R</a:t>
            </a:r>
            <a:r>
              <a:rPr lang="en-US" sz="2000" baseline="-2500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’=</a:t>
            </a:r>
            <a:r>
              <a:rPr lang="en-US" sz="20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</a:t>
            </a:r>
            <a:r>
              <a:rPr lang="en-US" sz="2000" baseline="-2500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651429"/>
              </p:ext>
            </p:extLst>
          </p:nvPr>
        </p:nvGraphicFramePr>
        <p:xfrm>
          <a:off x="301917" y="3926915"/>
          <a:ext cx="4106533" cy="159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511"/>
                <a:gridCol w="2189238"/>
                <a:gridCol w="1402784"/>
              </a:tblGrid>
              <a:tr h="411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Wants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 for e in In(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).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dirty="0" smtClean="0"/>
                        <a:t>’} for a in In(e).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all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’} 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314477" y="5700065"/>
            <a:ext cx="8490857" cy="830997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Theorem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For any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one can construct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4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,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R’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such that for any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4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R,n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-feasible </a:t>
            </a:r>
            <a:r>
              <a:rPr lang="en-US" sz="24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iff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4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R’,n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-feasible.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42618"/>
              </p:ext>
            </p:extLst>
          </p:nvPr>
        </p:nvGraphicFramePr>
        <p:xfrm>
          <a:off x="301917" y="1250722"/>
          <a:ext cx="4106533" cy="255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72"/>
                <a:gridCol w="1076274"/>
                <a:gridCol w="1650287"/>
              </a:tblGrid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,…,</a:t>
                      </a:r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’}, {S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,…,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’},{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dirty="0" smtClean="0"/>
                        <a:t>’},t</a:t>
                      </a:r>
                      <a:r>
                        <a:rPr lang="en-US" baseline="-25000" dirty="0" smtClean="0"/>
                        <a:t>all</a:t>
                      </a:r>
                      <a:endParaRPr lang="en-US" baseline="-25000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sz="1800" baseline="-25000" dirty="0" err="1" smtClean="0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=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sym typeface="Symbol"/>
                        </a:rPr>
                        <a:t>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  <a:sym typeface="Symbol"/>
                        </a:rPr>
                        <a:t>c</a:t>
                      </a:r>
                      <a:r>
                        <a:rPr lang="en-US" sz="1800" baseline="-25000" dirty="0" err="1" smtClean="0">
                          <a:solidFill>
                            <a:schemeClr val="bg2"/>
                          </a:solidFill>
                          <a:sym typeface="Symbol"/>
                        </a:rPr>
                        <a:t>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975730"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,…,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’}, {R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</a:t>
                      </a:r>
                    </a:p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’=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’=</a:t>
                      </a:r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7097888" y="5404554"/>
            <a:ext cx="1848556" cy="141111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grpSp>
        <p:nvGrpSpPr>
          <p:cNvPr id="25" name="Group 43"/>
          <p:cNvGrpSpPr/>
          <p:nvPr/>
        </p:nvGrpSpPr>
        <p:grpSpPr>
          <a:xfrm>
            <a:off x="7242380" y="5510110"/>
            <a:ext cx="1666081" cy="1189779"/>
            <a:chOff x="5464284" y="3851564"/>
            <a:chExt cx="2276069" cy="1162506"/>
          </a:xfrm>
        </p:grpSpPr>
        <p:sp>
          <p:nvSpPr>
            <p:cNvPr id="26" name="Oval 25"/>
            <p:cNvSpPr/>
            <p:nvPr/>
          </p:nvSpPr>
          <p:spPr bwMode="auto">
            <a:xfrm>
              <a:off x="6473536" y="4374573"/>
              <a:ext cx="145473" cy="145473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64284" y="3851564"/>
              <a:ext cx="42030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64284" y="4263736"/>
              <a:ext cx="44595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64284" y="4644738"/>
              <a:ext cx="44595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80567" y="4267201"/>
              <a:ext cx="459786" cy="36086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err="1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i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>
              <a:endCxn id="26" idx="1"/>
            </p:cNvCxnSpPr>
            <p:nvPr/>
          </p:nvCxnSpPr>
          <p:spPr bwMode="auto">
            <a:xfrm>
              <a:off x="6001145" y="4109908"/>
              <a:ext cx="493681" cy="2859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endCxn id="26" idx="2"/>
            </p:cNvCxnSpPr>
            <p:nvPr/>
          </p:nvCxnSpPr>
          <p:spPr bwMode="auto">
            <a:xfrm flipV="1">
              <a:off x="5986095" y="4447309"/>
              <a:ext cx="487427" cy="70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endCxn id="26" idx="3"/>
            </p:cNvCxnSpPr>
            <p:nvPr/>
          </p:nvCxnSpPr>
          <p:spPr bwMode="auto">
            <a:xfrm flipV="1">
              <a:off x="6016194" y="4498742"/>
              <a:ext cx="478632" cy="2785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6" idx="6"/>
              <a:endCxn id="30" idx="1"/>
            </p:cNvCxnSpPr>
            <p:nvPr/>
          </p:nvCxnSpPr>
          <p:spPr bwMode="auto">
            <a:xfrm>
              <a:off x="6619009" y="4447309"/>
              <a:ext cx="661558" cy="32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1603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0156 -0.78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Theorem</a:t>
            </a:r>
            <a:endParaRPr lang="he-IL" dirty="0"/>
          </a:p>
        </p:txBody>
      </p:sp>
      <p:sp>
        <p:nvSpPr>
          <p:cNvPr id="112" name="TextBox 111"/>
          <p:cNvSpPr txBox="1"/>
          <p:nvPr/>
        </p:nvSpPr>
        <p:spPr>
          <a:xfrm>
            <a:off x="154231" y="5470175"/>
            <a:ext cx="8989769" cy="10402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8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Theorem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</a:p>
          <a:p>
            <a:pPr algn="ctr">
              <a:spcBef>
                <a:spcPct val="20000"/>
              </a:spcBef>
              <a:buClr>
                <a:srgbClr val="FFC000"/>
              </a:buClr>
              <a:buSzPct val="200000"/>
            </a:pPr>
            <a:r>
              <a:rPr lang="en-US" sz="28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 </a:t>
            </a:r>
            <a:r>
              <a:rPr lang="en-US" sz="28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8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R,n</a:t>
            </a:r>
            <a:r>
              <a:rPr lang="en-US" sz="28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-feasible </a:t>
            </a:r>
            <a:r>
              <a:rPr lang="en-US" sz="28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iff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800" baseline="0" dirty="0" smtClean="0">
                <a:solidFill>
                  <a:srgbClr val="FFBC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is </a:t>
            </a:r>
            <a:r>
              <a:rPr lang="en-US" sz="28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</a:t>
            </a:r>
            <a:r>
              <a:rPr lang="en-US" sz="2800" baseline="0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R’,n</a:t>
            </a:r>
            <a:r>
              <a:rPr lang="en-US" sz="28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)</a:t>
            </a:r>
            <a:r>
              <a:rPr lang="en-US" sz="2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-feasible.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275010" y="1218587"/>
            <a:ext cx="4450814" cy="1863686"/>
            <a:chOff x="4252523" y="284604"/>
            <a:chExt cx="4450814" cy="1863686"/>
          </a:xfrm>
        </p:grpSpPr>
        <p:sp>
          <p:nvSpPr>
            <p:cNvPr id="23" name="Rectangle 22"/>
            <p:cNvSpPr/>
            <p:nvPr/>
          </p:nvSpPr>
          <p:spPr bwMode="auto">
            <a:xfrm>
              <a:off x="4255198" y="669214"/>
              <a:ext cx="1491221" cy="1057973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253861" y="284604"/>
              <a:ext cx="1491221" cy="271002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4252523" y="1838446"/>
              <a:ext cx="1491221" cy="271002"/>
            </a:xfrm>
            <a:prstGeom prst="rect">
              <a:avLst/>
            </a:prstGeom>
            <a:solidFill>
              <a:srgbClr val="000514">
                <a:alpha val="76078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47613" y="292888"/>
              <a:ext cx="1005522" cy="27779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sources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02398" y="1023062"/>
              <a:ext cx="981242" cy="30866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edges</a:t>
              </a:r>
              <a:endParaRPr lang="he-IL" sz="14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14206" y="1839629"/>
              <a:ext cx="1282315" cy="30866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terminals</a:t>
              </a:r>
              <a:endParaRPr lang="he-IL" sz="14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6278129" y="284604"/>
              <a:ext cx="1036890" cy="271002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7550611" y="284604"/>
              <a:ext cx="1152726" cy="271468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1" name="Isosceles Triangle 30"/>
            <p:cNvSpPr/>
            <p:nvPr/>
          </p:nvSpPr>
          <p:spPr bwMode="auto">
            <a:xfrm>
              <a:off x="6282107" y="1286957"/>
              <a:ext cx="2403857" cy="423663"/>
            </a:xfrm>
            <a:prstGeom prst="triangle">
              <a:avLst>
                <a:gd name="adj" fmla="val 49662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2" name="Isosceles Triangle 31"/>
            <p:cNvSpPr/>
            <p:nvPr/>
          </p:nvSpPr>
          <p:spPr bwMode="auto">
            <a:xfrm rot="10800000">
              <a:off x="6280769" y="682223"/>
              <a:ext cx="2403857" cy="423663"/>
            </a:xfrm>
            <a:prstGeom prst="triangle">
              <a:avLst>
                <a:gd name="adj" fmla="val 49662"/>
              </a:avLst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278130" y="1837261"/>
              <a:ext cx="725536" cy="271002"/>
            </a:xfrm>
            <a:prstGeom prst="rect">
              <a:avLst/>
            </a:prstGeom>
            <a:solidFill>
              <a:srgbClr val="000514">
                <a:alpha val="76078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126161" y="1837261"/>
              <a:ext cx="1152726" cy="271468"/>
            </a:xfrm>
            <a:prstGeom prst="rect">
              <a:avLst/>
            </a:prstGeom>
            <a:solidFill>
              <a:srgbClr val="92D050">
                <a:alpha val="74902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8401383" y="1837261"/>
              <a:ext cx="301954" cy="271002"/>
            </a:xfrm>
            <a:prstGeom prst="rect">
              <a:avLst/>
            </a:prstGeom>
            <a:solidFill>
              <a:srgbClr val="7030A0">
                <a:alpha val="76078"/>
              </a:srgb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endParaRPr lang="he-IL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96805" y="305906"/>
              <a:ext cx="1005522" cy="27779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sources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14534" y="297622"/>
              <a:ext cx="872791" cy="27779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2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edges</a:t>
              </a:r>
              <a:endParaRPr lang="he-IL" sz="12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94133" y="1792256"/>
              <a:ext cx="753008" cy="339526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0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term</a:t>
              </a:r>
              <a:r>
                <a:rPr lang="en-US" sz="16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.</a:t>
              </a:r>
              <a:endParaRPr lang="he-IL" sz="16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64228" y="1851447"/>
              <a:ext cx="756246" cy="24692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0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NC edges</a:t>
              </a:r>
              <a:endParaRPr lang="he-IL" sz="1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352349"/>
              </p:ext>
            </p:extLst>
          </p:nvPr>
        </p:nvGraphicFramePr>
        <p:xfrm>
          <a:off x="175374" y="1250906"/>
          <a:ext cx="3859285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886"/>
                <a:gridCol w="1011473"/>
                <a:gridCol w="155092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,…,</a:t>
                      </a:r>
                      <a:r>
                        <a:rPr lang="en-US" dirty="0" err="1" smtClean="0"/>
                        <a:t>S</a:t>
                      </a:r>
                      <a:r>
                        <a:rPr lang="en-US" baseline="-25000" dirty="0" err="1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’}, {S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Terminals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,…,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’},{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dirty="0" smtClean="0"/>
                        <a:t>’},t</a:t>
                      </a:r>
                      <a:r>
                        <a:rPr lang="en-US" baseline="-25000" dirty="0" smtClean="0"/>
                        <a:t>all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Capacities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chemeClr val="bg2"/>
                          </a:solidFill>
                        </a:rPr>
                        <a:t>c</a:t>
                      </a:r>
                      <a:r>
                        <a:rPr lang="en-US" sz="1800" baseline="-25000" dirty="0" err="1" smtClean="0">
                          <a:solidFill>
                            <a:schemeClr val="bg2"/>
                          </a:solidFill>
                        </a:rPr>
                        <a:t>B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</a:rPr>
                        <a:t>=</a:t>
                      </a:r>
                      <a:r>
                        <a:rPr lang="en-US" sz="1800" dirty="0" smtClean="0">
                          <a:solidFill>
                            <a:schemeClr val="bg2"/>
                          </a:solidFill>
                          <a:sym typeface="Symbol"/>
                        </a:rPr>
                        <a:t></a:t>
                      </a:r>
                      <a:r>
                        <a:rPr lang="en-US" sz="1800" dirty="0" err="1" smtClean="0">
                          <a:solidFill>
                            <a:schemeClr val="bg2"/>
                          </a:solidFill>
                          <a:sym typeface="Symbol"/>
                        </a:rPr>
                        <a:t>c</a:t>
                      </a:r>
                      <a:r>
                        <a:rPr lang="en-US" sz="1800" baseline="-25000" dirty="0" err="1" smtClean="0">
                          <a:solidFill>
                            <a:schemeClr val="bg2"/>
                          </a:solidFill>
                          <a:sym typeface="Symbol"/>
                        </a:rPr>
                        <a:t>e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1</a:t>
                      </a:r>
                      <a:r>
                        <a:rPr lang="en-US" dirty="0" smtClean="0"/>
                        <a:t>,…,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k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{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’}, {R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</a:t>
                      </a:r>
                    </a:p>
                    <a:p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’=</a:t>
                      </a:r>
                      <a:r>
                        <a:rPr lang="en-US" dirty="0" err="1" smtClean="0"/>
                        <a:t>R</a:t>
                      </a:r>
                      <a:r>
                        <a:rPr lang="en-US" baseline="-25000" dirty="0" err="1" smtClean="0"/>
                        <a:t>i</a:t>
                      </a:r>
                      <a:endParaRPr lang="en-US" baseline="-25000" dirty="0" smtClean="0"/>
                    </a:p>
                    <a:p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’=</a:t>
                      </a:r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/>
                        <a:t>e</a:t>
                      </a:r>
                      <a:endParaRPr lang="en-US" baseline="-25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1" name="Group 78"/>
          <p:cNvGrpSpPr/>
          <p:nvPr/>
        </p:nvGrpSpPr>
        <p:grpSpPr>
          <a:xfrm>
            <a:off x="6191681" y="3448448"/>
            <a:ext cx="2728889" cy="1845487"/>
            <a:chOff x="5225163" y="3876305"/>
            <a:chExt cx="2728889" cy="1845487"/>
          </a:xfrm>
        </p:grpSpPr>
        <p:grpSp>
          <p:nvGrpSpPr>
            <p:cNvPr id="42" name="Group 41"/>
            <p:cNvGrpSpPr/>
            <p:nvPr/>
          </p:nvGrpSpPr>
          <p:grpSpPr>
            <a:xfrm>
              <a:off x="5225163" y="3876305"/>
              <a:ext cx="2728889" cy="1845487"/>
              <a:chOff x="4036389" y="2559285"/>
              <a:chExt cx="4389992" cy="2887792"/>
            </a:xfrm>
          </p:grpSpPr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42640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Oval 43"/>
              <p:cNvSpPr>
                <a:spLocks noChangeArrowheads="1"/>
              </p:cNvSpPr>
              <p:nvPr/>
            </p:nvSpPr>
            <p:spPr bwMode="auto">
              <a:xfrm>
                <a:off x="50466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Oval 44"/>
              <p:cNvSpPr>
                <a:spLocks noChangeArrowheads="1"/>
              </p:cNvSpPr>
              <p:nvPr/>
            </p:nvSpPr>
            <p:spPr bwMode="auto">
              <a:xfrm>
                <a:off x="5829300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Oval 45"/>
              <p:cNvSpPr>
                <a:spLocks noChangeArrowheads="1"/>
              </p:cNvSpPr>
              <p:nvPr/>
            </p:nvSpPr>
            <p:spPr bwMode="auto">
              <a:xfrm>
                <a:off x="66135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Oval 46"/>
              <p:cNvSpPr>
                <a:spLocks noChangeArrowheads="1"/>
              </p:cNvSpPr>
              <p:nvPr/>
            </p:nvSpPr>
            <p:spPr bwMode="auto">
              <a:xfrm>
                <a:off x="73961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Oval 47"/>
              <p:cNvSpPr>
                <a:spLocks noChangeArrowheads="1"/>
              </p:cNvSpPr>
              <p:nvPr/>
            </p:nvSpPr>
            <p:spPr bwMode="auto">
              <a:xfrm>
                <a:off x="8180388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Text Box 54"/>
              <p:cNvSpPr txBox="1">
                <a:spLocks noChangeArrowheads="1"/>
              </p:cNvSpPr>
              <p:nvPr/>
            </p:nvSpPr>
            <p:spPr bwMode="auto">
              <a:xfrm>
                <a:off x="4036389" y="2559285"/>
                <a:ext cx="3825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52" name="Text Box 55"/>
              <p:cNvSpPr txBox="1">
                <a:spLocks noChangeArrowheads="1"/>
              </p:cNvSpPr>
              <p:nvPr/>
            </p:nvSpPr>
            <p:spPr bwMode="auto">
              <a:xfrm>
                <a:off x="4807914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53" name="Text Box 56"/>
              <p:cNvSpPr txBox="1">
                <a:spLocks noChangeArrowheads="1"/>
              </p:cNvSpPr>
              <p:nvPr/>
            </p:nvSpPr>
            <p:spPr bwMode="auto">
              <a:xfrm>
                <a:off x="5604840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54" name="Text Box 57"/>
              <p:cNvSpPr txBox="1">
                <a:spLocks noChangeArrowheads="1"/>
              </p:cNvSpPr>
              <p:nvPr/>
            </p:nvSpPr>
            <p:spPr bwMode="auto">
              <a:xfrm>
                <a:off x="6401765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55" name="Text Box 58"/>
              <p:cNvSpPr txBox="1">
                <a:spLocks noChangeArrowheads="1"/>
              </p:cNvSpPr>
              <p:nvPr/>
            </p:nvSpPr>
            <p:spPr bwMode="auto">
              <a:xfrm>
                <a:off x="7198692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56" name="Text Box 59"/>
              <p:cNvSpPr txBox="1">
                <a:spLocks noChangeArrowheads="1"/>
              </p:cNvSpPr>
              <p:nvPr/>
            </p:nvSpPr>
            <p:spPr bwMode="auto">
              <a:xfrm>
                <a:off x="7995617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57" name="Oval 60"/>
              <p:cNvSpPr>
                <a:spLocks noChangeArrowheads="1"/>
              </p:cNvSpPr>
              <p:nvPr/>
            </p:nvSpPr>
            <p:spPr bwMode="auto">
              <a:xfrm>
                <a:off x="6219825" y="3754438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Oval 61"/>
              <p:cNvSpPr>
                <a:spLocks noChangeArrowheads="1"/>
              </p:cNvSpPr>
              <p:nvPr/>
            </p:nvSpPr>
            <p:spPr bwMode="auto">
              <a:xfrm>
                <a:off x="6219825" y="4343400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Line 63"/>
              <p:cNvSpPr>
                <a:spLocks noChangeShapeType="1"/>
              </p:cNvSpPr>
              <p:nvPr/>
            </p:nvSpPr>
            <p:spPr bwMode="auto">
              <a:xfrm>
                <a:off x="4452938" y="3319463"/>
                <a:ext cx="1708150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Line 64"/>
              <p:cNvSpPr>
                <a:spLocks noChangeShapeType="1"/>
              </p:cNvSpPr>
              <p:nvPr/>
            </p:nvSpPr>
            <p:spPr bwMode="auto">
              <a:xfrm>
                <a:off x="5229225" y="3319463"/>
                <a:ext cx="962025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1" name="Line 65"/>
              <p:cNvSpPr>
                <a:spLocks noChangeShapeType="1"/>
              </p:cNvSpPr>
              <p:nvPr/>
            </p:nvSpPr>
            <p:spPr bwMode="auto">
              <a:xfrm>
                <a:off x="5981700" y="3333750"/>
                <a:ext cx="223838" cy="36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2" name="Line 66"/>
              <p:cNvSpPr>
                <a:spLocks noChangeShapeType="1"/>
              </p:cNvSpPr>
              <p:nvPr/>
            </p:nvSpPr>
            <p:spPr bwMode="auto">
              <a:xfrm flipH="1">
                <a:off x="6367463" y="3352800"/>
                <a:ext cx="276225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3" name="Line 67"/>
              <p:cNvSpPr>
                <a:spLocks noChangeShapeType="1"/>
              </p:cNvSpPr>
              <p:nvPr/>
            </p:nvSpPr>
            <p:spPr bwMode="auto">
              <a:xfrm flipH="1">
                <a:off x="6415088" y="3314700"/>
                <a:ext cx="9620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4" name="Line 68"/>
              <p:cNvSpPr>
                <a:spLocks noChangeShapeType="1"/>
              </p:cNvSpPr>
              <p:nvPr/>
            </p:nvSpPr>
            <p:spPr bwMode="auto">
              <a:xfrm flipH="1">
                <a:off x="6448425" y="3309938"/>
                <a:ext cx="1719263" cy="481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5" name="Line 69"/>
              <p:cNvSpPr>
                <a:spLocks noChangeShapeType="1"/>
              </p:cNvSpPr>
              <p:nvPr/>
            </p:nvSpPr>
            <p:spPr bwMode="auto">
              <a:xfrm>
                <a:off x="6305550" y="3967163"/>
                <a:ext cx="0" cy="31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6" name="Oval 71"/>
              <p:cNvSpPr>
                <a:spLocks noChangeArrowheads="1"/>
              </p:cNvSpPr>
              <p:nvPr/>
            </p:nvSpPr>
            <p:spPr bwMode="auto">
              <a:xfrm>
                <a:off x="42624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Oval 72"/>
              <p:cNvSpPr>
                <a:spLocks noChangeArrowheads="1"/>
              </p:cNvSpPr>
              <p:nvPr/>
            </p:nvSpPr>
            <p:spPr bwMode="auto">
              <a:xfrm>
                <a:off x="50450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Oval 73"/>
              <p:cNvSpPr>
                <a:spLocks noChangeArrowheads="1"/>
              </p:cNvSpPr>
              <p:nvPr/>
            </p:nvSpPr>
            <p:spPr bwMode="auto">
              <a:xfrm>
                <a:off x="5827713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Oval 74"/>
              <p:cNvSpPr>
                <a:spLocks noChangeArrowheads="1"/>
              </p:cNvSpPr>
              <p:nvPr/>
            </p:nvSpPr>
            <p:spPr bwMode="auto">
              <a:xfrm>
                <a:off x="66119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Oval 75"/>
              <p:cNvSpPr>
                <a:spLocks noChangeArrowheads="1"/>
              </p:cNvSpPr>
              <p:nvPr/>
            </p:nvSpPr>
            <p:spPr bwMode="auto">
              <a:xfrm>
                <a:off x="73945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Oval 76"/>
              <p:cNvSpPr>
                <a:spLocks noChangeArrowheads="1"/>
              </p:cNvSpPr>
              <p:nvPr/>
            </p:nvSpPr>
            <p:spPr bwMode="auto">
              <a:xfrm>
                <a:off x="8178800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Text Box 77"/>
              <p:cNvSpPr txBox="1">
                <a:spLocks noChangeArrowheads="1"/>
              </p:cNvSpPr>
              <p:nvPr/>
            </p:nvSpPr>
            <p:spPr bwMode="auto">
              <a:xfrm>
                <a:off x="4063930" y="5050202"/>
                <a:ext cx="3778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73" name="Text Box 78"/>
              <p:cNvSpPr txBox="1">
                <a:spLocks noChangeArrowheads="1"/>
              </p:cNvSpPr>
              <p:nvPr/>
            </p:nvSpPr>
            <p:spPr bwMode="auto">
              <a:xfrm>
                <a:off x="4835455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74" name="Text Box 79"/>
              <p:cNvSpPr txBox="1">
                <a:spLocks noChangeArrowheads="1"/>
              </p:cNvSpPr>
              <p:nvPr/>
            </p:nvSpPr>
            <p:spPr bwMode="auto">
              <a:xfrm>
                <a:off x="5632379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75" name="Text Box 80"/>
              <p:cNvSpPr txBox="1">
                <a:spLocks noChangeArrowheads="1"/>
              </p:cNvSpPr>
              <p:nvPr/>
            </p:nvSpPr>
            <p:spPr bwMode="auto">
              <a:xfrm>
                <a:off x="642930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76" name="Text Box 81"/>
              <p:cNvSpPr txBox="1">
                <a:spLocks noChangeArrowheads="1"/>
              </p:cNvSpPr>
              <p:nvPr/>
            </p:nvSpPr>
            <p:spPr bwMode="auto">
              <a:xfrm>
                <a:off x="7226230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77" name="Text Box 82"/>
              <p:cNvSpPr txBox="1">
                <a:spLocks noChangeArrowheads="1"/>
              </p:cNvSpPr>
              <p:nvPr/>
            </p:nvSpPr>
            <p:spPr bwMode="auto">
              <a:xfrm>
                <a:off x="802315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78" name="Line 83"/>
              <p:cNvSpPr>
                <a:spLocks noChangeShapeType="1"/>
              </p:cNvSpPr>
              <p:nvPr/>
            </p:nvSpPr>
            <p:spPr bwMode="auto">
              <a:xfrm flipH="1">
                <a:off x="4467225" y="4495800"/>
                <a:ext cx="1719263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9" name="Line 84"/>
              <p:cNvSpPr>
                <a:spLocks noChangeShapeType="1"/>
              </p:cNvSpPr>
              <p:nvPr/>
            </p:nvSpPr>
            <p:spPr bwMode="auto">
              <a:xfrm flipH="1">
                <a:off x="5243513" y="4538663"/>
                <a:ext cx="971550" cy="452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0" name="Line 85"/>
              <p:cNvSpPr>
                <a:spLocks noChangeShapeType="1"/>
              </p:cNvSpPr>
              <p:nvPr/>
            </p:nvSpPr>
            <p:spPr bwMode="auto">
              <a:xfrm flipH="1">
                <a:off x="5986463" y="4562475"/>
                <a:ext cx="290512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1" name="Line 86"/>
              <p:cNvSpPr>
                <a:spLocks noChangeShapeType="1"/>
              </p:cNvSpPr>
              <p:nvPr/>
            </p:nvSpPr>
            <p:spPr bwMode="auto">
              <a:xfrm>
                <a:off x="6372225" y="4567238"/>
                <a:ext cx="24765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2" name="Line 87"/>
              <p:cNvSpPr>
                <a:spLocks noChangeShapeType="1"/>
              </p:cNvSpPr>
              <p:nvPr/>
            </p:nvSpPr>
            <p:spPr bwMode="auto">
              <a:xfrm>
                <a:off x="6405563" y="4514850"/>
                <a:ext cx="933450" cy="48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3" name="Line 88"/>
              <p:cNvSpPr>
                <a:spLocks noChangeShapeType="1"/>
              </p:cNvSpPr>
              <p:nvPr/>
            </p:nvSpPr>
            <p:spPr bwMode="auto">
              <a:xfrm>
                <a:off x="6429375" y="4457700"/>
                <a:ext cx="1709738" cy="552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4" name="Line 89"/>
              <p:cNvSpPr>
                <a:spLocks noChangeShapeType="1"/>
              </p:cNvSpPr>
              <p:nvPr/>
            </p:nvSpPr>
            <p:spPr bwMode="auto">
              <a:xfrm flipH="1">
                <a:off x="6748463" y="3367088"/>
                <a:ext cx="690562" cy="1557337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85" name="Line 90"/>
              <p:cNvSpPr>
                <a:spLocks noChangeShapeType="1"/>
              </p:cNvSpPr>
              <p:nvPr/>
            </p:nvSpPr>
            <p:spPr bwMode="auto">
              <a:xfrm>
                <a:off x="5200589" y="3368675"/>
                <a:ext cx="671513" cy="1554163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43" name="Line 90"/>
            <p:cNvSpPr>
              <a:spLocks noChangeShapeType="1"/>
            </p:cNvSpPr>
            <p:nvPr/>
          </p:nvSpPr>
          <p:spPr bwMode="auto">
            <a:xfrm flipH="1">
              <a:off x="5477347" y="4381878"/>
              <a:ext cx="896293" cy="103209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4" name="Line 90"/>
            <p:cNvSpPr>
              <a:spLocks noChangeShapeType="1"/>
            </p:cNvSpPr>
            <p:nvPr/>
          </p:nvSpPr>
          <p:spPr bwMode="auto">
            <a:xfrm>
              <a:off x="6907793" y="4372824"/>
              <a:ext cx="905347" cy="1023041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235040" y="3477385"/>
            <a:ext cx="1654521" cy="1832475"/>
            <a:chOff x="5715000" y="1483173"/>
            <a:chExt cx="2514600" cy="2984052"/>
          </a:xfrm>
        </p:grpSpPr>
        <p:sp>
          <p:nvSpPr>
            <p:cNvPr id="87" name="Line 8"/>
            <p:cNvSpPr>
              <a:spLocks noChangeShapeType="1"/>
            </p:cNvSpPr>
            <p:nvPr/>
          </p:nvSpPr>
          <p:spPr bwMode="auto">
            <a:xfrm flipH="1">
              <a:off x="7497763" y="3101975"/>
              <a:ext cx="2286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8" name="Line 8"/>
            <p:cNvSpPr>
              <a:spLocks noChangeShapeType="1"/>
            </p:cNvSpPr>
            <p:nvPr/>
          </p:nvSpPr>
          <p:spPr bwMode="auto">
            <a:xfrm>
              <a:off x="7454900" y="2168525"/>
              <a:ext cx="233363" cy="82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0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3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9" name="Line 2"/>
            <p:cNvSpPr>
              <a:spLocks noChangeShapeType="1"/>
            </p:cNvSpPr>
            <p:nvPr/>
          </p:nvSpPr>
          <p:spPr bwMode="auto">
            <a:xfrm>
              <a:off x="5961063" y="1800225"/>
              <a:ext cx="58737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0" name="Line 3"/>
            <p:cNvSpPr>
              <a:spLocks noChangeShapeType="1"/>
            </p:cNvSpPr>
            <p:nvPr/>
          </p:nvSpPr>
          <p:spPr bwMode="auto">
            <a:xfrm>
              <a:off x="5961063" y="1800225"/>
              <a:ext cx="698500" cy="957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0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1" name="Line 5"/>
            <p:cNvSpPr>
              <a:spLocks noChangeShapeType="1"/>
            </p:cNvSpPr>
            <p:nvPr/>
          </p:nvSpPr>
          <p:spPr bwMode="auto">
            <a:xfrm>
              <a:off x="6683375" y="2847975"/>
              <a:ext cx="954088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3" name="Line 6"/>
            <p:cNvSpPr>
              <a:spLocks noChangeShapeType="1"/>
            </p:cNvSpPr>
            <p:nvPr/>
          </p:nvSpPr>
          <p:spPr bwMode="auto">
            <a:xfrm>
              <a:off x="6019800" y="3214688"/>
              <a:ext cx="0" cy="833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6683375" y="2847975"/>
              <a:ext cx="708025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5" name="Line 8"/>
            <p:cNvSpPr>
              <a:spLocks noChangeShapeType="1"/>
            </p:cNvSpPr>
            <p:nvPr/>
          </p:nvSpPr>
          <p:spPr bwMode="auto">
            <a:xfrm flipH="1">
              <a:off x="6777038" y="2214563"/>
              <a:ext cx="614362" cy="57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6" name="Oval 11"/>
            <p:cNvSpPr>
              <a:spLocks noChangeArrowheads="1"/>
            </p:cNvSpPr>
            <p:nvPr/>
          </p:nvSpPr>
          <p:spPr bwMode="auto">
            <a:xfrm>
              <a:off x="5867400" y="17224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17" name="Oval 12"/>
            <p:cNvSpPr>
              <a:spLocks noChangeArrowheads="1"/>
            </p:cNvSpPr>
            <p:nvPr/>
          </p:nvSpPr>
          <p:spPr bwMode="auto">
            <a:xfrm>
              <a:off x="7391400" y="38576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18" name="Oval 13"/>
            <p:cNvSpPr>
              <a:spLocks noChangeArrowheads="1"/>
            </p:cNvSpPr>
            <p:nvPr/>
          </p:nvSpPr>
          <p:spPr bwMode="auto">
            <a:xfrm>
              <a:off x="5954713" y="40608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19" name="Oval 14"/>
            <p:cNvSpPr>
              <a:spLocks noChangeArrowheads="1"/>
            </p:cNvSpPr>
            <p:nvPr/>
          </p:nvSpPr>
          <p:spPr bwMode="auto">
            <a:xfrm>
              <a:off x="7645400" y="302418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0" name="Oval 15"/>
            <p:cNvSpPr>
              <a:spLocks noChangeArrowheads="1"/>
            </p:cNvSpPr>
            <p:nvPr/>
          </p:nvSpPr>
          <p:spPr bwMode="auto">
            <a:xfrm>
              <a:off x="7375525" y="208438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1" name="Text Box 16"/>
            <p:cNvSpPr txBox="1">
              <a:spLocks noChangeArrowheads="1"/>
            </p:cNvSpPr>
            <p:nvPr/>
          </p:nvSpPr>
          <p:spPr bwMode="auto">
            <a:xfrm>
              <a:off x="5974822" y="1483173"/>
              <a:ext cx="36353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22" name="Text Box 17"/>
            <p:cNvSpPr txBox="1">
              <a:spLocks noChangeArrowheads="1"/>
            </p:cNvSpPr>
            <p:nvPr/>
          </p:nvSpPr>
          <p:spPr bwMode="auto">
            <a:xfrm>
              <a:off x="7457545" y="3658055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23" name="Text Box 18"/>
            <p:cNvSpPr txBox="1">
              <a:spLocks noChangeArrowheads="1"/>
            </p:cNvSpPr>
            <p:nvPr/>
          </p:nvSpPr>
          <p:spPr bwMode="auto">
            <a:xfrm>
              <a:off x="6003390" y="3827232"/>
              <a:ext cx="360362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25" name="Text Box 20"/>
            <p:cNvSpPr txBox="1">
              <a:spLocks noChangeArrowheads="1"/>
            </p:cNvSpPr>
            <p:nvPr/>
          </p:nvSpPr>
          <p:spPr bwMode="auto">
            <a:xfrm>
              <a:off x="7482944" y="1797953"/>
              <a:ext cx="38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26" name="Rectangle 21"/>
            <p:cNvSpPr>
              <a:spLocks noChangeArrowheads="1"/>
            </p:cNvSpPr>
            <p:nvPr/>
          </p:nvSpPr>
          <p:spPr bwMode="auto">
            <a:xfrm>
              <a:off x="5715000" y="1571625"/>
              <a:ext cx="2514600" cy="2895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7" name="Oval 23"/>
            <p:cNvSpPr>
              <a:spLocks noChangeArrowheads="1"/>
            </p:cNvSpPr>
            <p:nvPr/>
          </p:nvSpPr>
          <p:spPr bwMode="auto">
            <a:xfrm>
              <a:off x="5961063" y="308133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8" name="Oval 24"/>
            <p:cNvSpPr>
              <a:spLocks noChangeArrowheads="1"/>
            </p:cNvSpPr>
            <p:nvPr/>
          </p:nvSpPr>
          <p:spPr bwMode="auto">
            <a:xfrm>
              <a:off x="6481763" y="34909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29" name="Oval 25"/>
            <p:cNvSpPr>
              <a:spLocks noChangeArrowheads="1"/>
            </p:cNvSpPr>
            <p:nvPr/>
          </p:nvSpPr>
          <p:spPr bwMode="auto">
            <a:xfrm>
              <a:off x="6624638" y="275748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30" name="Line 8"/>
            <p:cNvSpPr>
              <a:spLocks noChangeShapeType="1"/>
            </p:cNvSpPr>
            <p:nvPr/>
          </p:nvSpPr>
          <p:spPr bwMode="auto">
            <a:xfrm>
              <a:off x="6026150" y="3159125"/>
              <a:ext cx="466725" cy="35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1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aphicFrame>
        <p:nvGraphicFramePr>
          <p:cNvPr id="96" name="Table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36481"/>
              </p:ext>
            </p:extLst>
          </p:nvPr>
        </p:nvGraphicFramePr>
        <p:xfrm>
          <a:off x="162823" y="3713238"/>
          <a:ext cx="3876988" cy="1599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751"/>
                <a:gridCol w="2459902"/>
                <a:gridCol w="931335"/>
              </a:tblGrid>
              <a:tr h="4119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Wants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 for e in In(</a:t>
                      </a: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i</a:t>
                      </a:r>
                      <a:r>
                        <a:rPr lang="en-US" dirty="0" smtClean="0"/>
                        <a:t>).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t</a:t>
                      </a:r>
                      <a:r>
                        <a:rPr lang="en-US" baseline="-25000" dirty="0" err="1" smtClean="0"/>
                        <a:t>e</a:t>
                      </a:r>
                      <a:r>
                        <a:rPr lang="en-US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dirty="0" smtClean="0"/>
                        <a:t>’} for a in In(e).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</a:t>
                      </a:r>
                      <a:endParaRPr lang="en-US" dirty="0"/>
                    </a:p>
                  </a:txBody>
                  <a:tcPr/>
                </a:tc>
              </a:tr>
              <a:tr h="395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</a:t>
                      </a:r>
                      <a:r>
                        <a:rPr lang="en-US" baseline="-25000" dirty="0" smtClean="0"/>
                        <a:t>all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i</a:t>
                      </a:r>
                      <a:r>
                        <a:rPr lang="en-US" dirty="0" smtClean="0"/>
                        <a:t>’} 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{S</a:t>
                      </a:r>
                      <a:r>
                        <a:rPr lang="en-US" baseline="-25000" dirty="0" smtClean="0"/>
                        <a:t>e</a:t>
                      </a:r>
                      <a:r>
                        <a:rPr lang="en-US" dirty="0" smtClean="0"/>
                        <a:t>’} 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50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Scalar Linear Coding</a:t>
            </a:r>
            <a:endParaRPr lang="he-IL">
              <a:latin typeface="Comic Sans MS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Q:</a:t>
            </a:r>
            <a:r>
              <a:rPr lang="en-US" sz="2400">
                <a:latin typeface="Comic Sans MS" charset="0"/>
                <a:cs typeface="Arial" charset="0"/>
              </a:rPr>
              <a:t> Given an instance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G </a:t>
            </a:r>
            <a:r>
              <a:rPr lang="en-US" sz="2400">
                <a:latin typeface="Comic Sans MS" charset="0"/>
                <a:cs typeface="Arial" charset="0"/>
              </a:rPr>
              <a:t>with requirements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R=[r</a:t>
            </a:r>
            <a:r>
              <a:rPr lang="en-US" sz="24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ij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]</a:t>
            </a:r>
            <a:r>
              <a:rPr lang="en-US" sz="2400">
                <a:latin typeface="Comic Sans MS" charset="0"/>
                <a:cs typeface="Arial" charset="0"/>
              </a:rPr>
              <a:t>,</a:t>
            </a:r>
            <a:r>
              <a:rPr lang="en-US" sz="2400">
                <a:solidFill>
                  <a:srgbClr val="00CC00"/>
                </a:solidFill>
                <a:latin typeface="Comic Sans MS" charset="0"/>
                <a:cs typeface="Arial" charset="0"/>
              </a:rPr>
              <a:t> </a:t>
            </a:r>
            <a:r>
              <a:rPr lang="en-US" sz="2400">
                <a:latin typeface="Comic Sans MS" charset="0"/>
                <a:cs typeface="Arial" charset="0"/>
              </a:rPr>
              <a:t>can one determine if instance has scalar linear capacity of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. 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Think of first capacity definition.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Each source holds single character to be transmitted.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A: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“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No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”</a:t>
            </a:r>
            <a:r>
              <a:rPr lang="en-US" sz="1600">
                <a:latin typeface="Comic Sans MS" charset="0"/>
                <a:cs typeface="Arial" charset="0"/>
              </a:rPr>
              <a:t> [Lehman Lehman].</a:t>
            </a:r>
          </a:p>
          <a:p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NP-hard</a:t>
            </a:r>
            <a:r>
              <a:rPr lang="en-US" sz="2400">
                <a:latin typeface="Comic Sans MS" charset="0"/>
                <a:cs typeface="Arial" charset="0"/>
              </a:rPr>
              <a:t> to determine scalar linear feasibility (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C=1</a:t>
            </a:r>
            <a:r>
              <a:rPr lang="en-US" sz="2400">
                <a:latin typeface="Comic Sans MS" charset="0"/>
                <a:cs typeface="Arial" charset="0"/>
              </a:rPr>
              <a:t>).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We are not even asking to find a network code!!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9F0263-1212-3842-BEFA-6AC70106BDB4}" type="slidenum">
              <a:rPr lang="ar-sa" sz="1200">
                <a:solidFill>
                  <a:srgbClr val="FFFFFF"/>
                </a:solidFill>
                <a:latin typeface="Arial" charset="0"/>
              </a:rPr>
              <a:pPr eaLnBrk="1" hangingPunct="1"/>
              <a:t>18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4663" y="4419600"/>
            <a:ext cx="8321675" cy="230822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baseline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 Technique by reduction:</a:t>
            </a:r>
          </a:p>
          <a:p>
            <a:pPr eaLnBrk="1" hangingPunct="1">
              <a:spcBef>
                <a:spcPct val="20000"/>
              </a:spcBef>
              <a:buSzPct val="200000"/>
            </a:pP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 that solving the problem at hand efficiently will enable the efficient solution of a </a:t>
            </a:r>
            <a:r>
              <a:rPr lang="ja-JP" alt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hard</a:t>
            </a:r>
            <a:r>
              <a:rPr lang="ja-JP" alt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problem.</a:t>
            </a:r>
          </a:p>
          <a:p>
            <a:pPr eaLnBrk="1" hangingPunct="1">
              <a:spcBef>
                <a:spcPct val="20000"/>
              </a:spcBef>
              <a:buSzPct val="200000"/>
            </a:pPr>
            <a:endParaRPr lang="en-US" sz="800" baseline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Instance to hard problem </a:t>
            </a: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 Network Coding instance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Solution to hard problem  Solution to NC problem</a:t>
            </a:r>
            <a:endParaRPr lang="he-IL" baseline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42" name="Text Box 16"/>
          <p:cNvSpPr txBox="1">
            <a:spLocks noChangeArrowheads="1"/>
          </p:cNvSpPr>
          <p:nvPr/>
        </p:nvSpPr>
        <p:spPr bwMode="auto">
          <a:xfrm>
            <a:off x="7442200" y="198438"/>
            <a:ext cx="44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s</a:t>
            </a:r>
            <a:r>
              <a:rPr lang="en-US" sz="1800" baseline="-2500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43" name="Text Box 17"/>
          <p:cNvSpPr txBox="1">
            <a:spLocks noChangeArrowheads="1"/>
          </p:cNvSpPr>
          <p:nvPr/>
        </p:nvSpPr>
        <p:spPr bwMode="auto">
          <a:xfrm>
            <a:off x="8674100" y="808038"/>
            <a:ext cx="469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t</a:t>
            </a:r>
            <a:r>
              <a:rPr lang="en-US" sz="1800" baseline="-250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4344" name="Text Box 18"/>
          <p:cNvSpPr txBox="1">
            <a:spLocks noChangeArrowheads="1"/>
          </p:cNvSpPr>
          <p:nvPr/>
        </p:nvSpPr>
        <p:spPr bwMode="auto">
          <a:xfrm>
            <a:off x="7439025" y="1193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t</a:t>
            </a:r>
            <a:r>
              <a:rPr lang="en-US" sz="1800" baseline="-2500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4345" name="Text Box 19"/>
          <p:cNvSpPr txBox="1">
            <a:spLocks noChangeArrowheads="1"/>
          </p:cNvSpPr>
          <p:nvPr/>
        </p:nvSpPr>
        <p:spPr bwMode="auto">
          <a:xfrm>
            <a:off x="8472488" y="1101725"/>
            <a:ext cx="46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t</a:t>
            </a:r>
            <a:r>
              <a:rPr lang="en-US" sz="1800" baseline="-2500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4346" name="Text Box 20"/>
          <p:cNvSpPr txBox="1">
            <a:spLocks noChangeArrowheads="1"/>
          </p:cNvSpPr>
          <p:nvPr/>
        </p:nvSpPr>
        <p:spPr bwMode="auto">
          <a:xfrm>
            <a:off x="8081963" y="246063"/>
            <a:ext cx="474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s</a:t>
            </a:r>
            <a:r>
              <a:rPr lang="en-US" sz="1800" baseline="-25000" smtClean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4347" name="Group 19"/>
          <p:cNvGrpSpPr>
            <a:grpSpLocks/>
          </p:cNvGrpSpPr>
          <p:nvPr/>
        </p:nvGrpSpPr>
        <p:grpSpPr bwMode="auto">
          <a:xfrm>
            <a:off x="7167563" y="300038"/>
            <a:ext cx="1831975" cy="1257300"/>
            <a:chOff x="3400" y="1182"/>
            <a:chExt cx="1674" cy="2040"/>
          </a:xfrm>
        </p:grpSpPr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587" y="2259"/>
              <a:ext cx="152" cy="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558" y="1604"/>
              <a:ext cx="155" cy="5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3976" y="2094"/>
              <a:ext cx="70" cy="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3964" y="2586"/>
              <a:ext cx="527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3564" y="1342"/>
              <a:ext cx="39" cy="9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3564" y="1342"/>
              <a:ext cx="464" cy="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H="1">
              <a:off x="3976" y="2094"/>
              <a:ext cx="70" cy="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046" y="2081"/>
              <a:ext cx="635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603" y="2341"/>
              <a:ext cx="0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046" y="2081"/>
              <a:ext cx="470" cy="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H="1">
              <a:off x="4106" y="1635"/>
              <a:ext cx="409" cy="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14360" name="Oval 11"/>
            <p:cNvSpPr>
              <a:spLocks noChangeArrowheads="1"/>
            </p:cNvSpPr>
            <p:nvPr/>
          </p:nvSpPr>
          <p:spPr bwMode="auto">
            <a:xfrm>
              <a:off x="3501" y="1288"/>
              <a:ext cx="102" cy="10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1" name="Oval 12"/>
            <p:cNvSpPr>
              <a:spLocks noChangeArrowheads="1"/>
            </p:cNvSpPr>
            <p:nvPr/>
          </p:nvSpPr>
          <p:spPr bwMode="auto">
            <a:xfrm>
              <a:off x="4516" y="2793"/>
              <a:ext cx="101" cy="10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2" name="Oval 13"/>
            <p:cNvSpPr>
              <a:spLocks noChangeArrowheads="1"/>
            </p:cNvSpPr>
            <p:nvPr/>
          </p:nvSpPr>
          <p:spPr bwMode="auto">
            <a:xfrm>
              <a:off x="3560" y="2936"/>
              <a:ext cx="101" cy="10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3" name="Oval 14"/>
            <p:cNvSpPr>
              <a:spLocks noChangeArrowheads="1"/>
            </p:cNvSpPr>
            <p:nvPr/>
          </p:nvSpPr>
          <p:spPr bwMode="auto">
            <a:xfrm>
              <a:off x="4685" y="2205"/>
              <a:ext cx="102" cy="1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4" name="Oval 15"/>
            <p:cNvSpPr>
              <a:spLocks noChangeArrowheads="1"/>
            </p:cNvSpPr>
            <p:nvPr/>
          </p:nvSpPr>
          <p:spPr bwMode="auto">
            <a:xfrm>
              <a:off x="4505" y="1543"/>
              <a:ext cx="102" cy="10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5" name="Rectangle 21"/>
            <p:cNvSpPr>
              <a:spLocks noChangeArrowheads="1"/>
            </p:cNvSpPr>
            <p:nvPr/>
          </p:nvSpPr>
          <p:spPr bwMode="auto">
            <a:xfrm>
              <a:off x="3400" y="1182"/>
              <a:ext cx="1674" cy="20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6" name="Oval 23"/>
            <p:cNvSpPr>
              <a:spLocks noChangeArrowheads="1"/>
            </p:cNvSpPr>
            <p:nvPr/>
          </p:nvSpPr>
          <p:spPr bwMode="auto">
            <a:xfrm>
              <a:off x="3564" y="2246"/>
              <a:ext cx="101" cy="1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7" name="Oval 24"/>
            <p:cNvSpPr>
              <a:spLocks noChangeArrowheads="1"/>
            </p:cNvSpPr>
            <p:nvPr/>
          </p:nvSpPr>
          <p:spPr bwMode="auto">
            <a:xfrm>
              <a:off x="3910" y="2534"/>
              <a:ext cx="102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4368" name="Oval 25"/>
            <p:cNvSpPr>
              <a:spLocks noChangeArrowheads="1"/>
            </p:cNvSpPr>
            <p:nvPr/>
          </p:nvSpPr>
          <p:spPr bwMode="auto">
            <a:xfrm>
              <a:off x="4006" y="2017"/>
              <a:ext cx="101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3607" y="2300"/>
              <a:ext cx="309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3964" y="2586"/>
              <a:ext cx="527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sp>
        <p:nvSpPr>
          <p:cNvPr id="48" name="Freeform 47"/>
          <p:cNvSpPr>
            <a:spLocks noChangeArrowheads="1"/>
          </p:cNvSpPr>
          <p:nvPr/>
        </p:nvSpPr>
        <p:spPr bwMode="auto">
          <a:xfrm>
            <a:off x="8288338" y="6053138"/>
            <a:ext cx="706437" cy="441325"/>
          </a:xfrm>
          <a:custGeom>
            <a:avLst/>
            <a:gdLst>
              <a:gd name="T0" fmla="*/ 322135 w 705555"/>
              <a:gd name="T1" fmla="*/ 0 h 440266"/>
              <a:gd name="T2" fmla="*/ 652748 w 705555"/>
              <a:gd name="T3" fmla="*/ 280072 h 440266"/>
              <a:gd name="T4" fmla="*/ 0 w 705555"/>
              <a:gd name="T5" fmla="*/ 441325 h 440266"/>
              <a:gd name="T6" fmla="*/ 0 60000 65536"/>
              <a:gd name="T7" fmla="*/ 0 60000 65536"/>
              <a:gd name="T8" fmla="*/ 0 60000 65536"/>
              <a:gd name="T9" fmla="*/ 0 w 705555"/>
              <a:gd name="T10" fmla="*/ 0 h 440266"/>
              <a:gd name="T11" fmla="*/ 705555 w 705555"/>
              <a:gd name="T12" fmla="*/ 440266 h 440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5555" h="440266">
                <a:moveTo>
                  <a:pt x="321733" y="0"/>
                </a:moveTo>
                <a:cubicBezTo>
                  <a:pt x="513644" y="103011"/>
                  <a:pt x="705555" y="206022"/>
                  <a:pt x="651933" y="279400"/>
                </a:cubicBezTo>
                <a:cubicBezTo>
                  <a:pt x="598311" y="352778"/>
                  <a:pt x="299155" y="396522"/>
                  <a:pt x="0" y="440266"/>
                </a:cubicBezTo>
              </a:path>
            </a:pathLst>
          </a:custGeom>
          <a:noFill/>
          <a:ln w="5715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32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Scalar Linear Coding</a:t>
            </a:r>
            <a:endParaRPr lang="he-IL">
              <a:latin typeface="Comic Sans MS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Q:</a:t>
            </a:r>
            <a:r>
              <a:rPr lang="en-US" sz="2400">
                <a:latin typeface="Comic Sans MS" charset="0"/>
                <a:cs typeface="Arial" charset="0"/>
              </a:rPr>
              <a:t> Given an instance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G </a:t>
            </a:r>
            <a:r>
              <a:rPr lang="en-US" sz="2400">
                <a:latin typeface="Comic Sans MS" charset="0"/>
                <a:cs typeface="Arial" charset="0"/>
              </a:rPr>
              <a:t>with requirements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R=[r</a:t>
            </a:r>
            <a:r>
              <a:rPr lang="en-US" sz="24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ij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]</a:t>
            </a:r>
            <a:r>
              <a:rPr lang="en-US" sz="2400">
                <a:latin typeface="Comic Sans MS" charset="0"/>
                <a:cs typeface="Arial" charset="0"/>
              </a:rPr>
              <a:t>,</a:t>
            </a:r>
            <a:r>
              <a:rPr lang="en-US" sz="2400">
                <a:solidFill>
                  <a:srgbClr val="00CC00"/>
                </a:solidFill>
                <a:latin typeface="Comic Sans MS" charset="0"/>
                <a:cs typeface="Arial" charset="0"/>
              </a:rPr>
              <a:t> </a:t>
            </a:r>
            <a:r>
              <a:rPr lang="en-US" sz="2400">
                <a:latin typeface="Comic Sans MS" charset="0"/>
                <a:cs typeface="Arial" charset="0"/>
              </a:rPr>
              <a:t>can one determine if instance is linearly feasible when each source holds single character to be transmitted.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Think of first capacity definition and require capacity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= 1</a:t>
            </a:r>
            <a:r>
              <a:rPr lang="en-US" sz="2000">
                <a:latin typeface="Comic Sans MS" charset="0"/>
                <a:cs typeface="Arial" charset="0"/>
              </a:rPr>
              <a:t>.</a:t>
            </a:r>
          </a:p>
          <a:p>
            <a:pPr>
              <a:buFontTx/>
              <a:buNone/>
            </a:pPr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A: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“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No</a:t>
            </a:r>
            <a:r>
              <a:rPr lang="ja-JP" alt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”</a:t>
            </a:r>
            <a:r>
              <a:rPr lang="en-US" sz="1600">
                <a:latin typeface="Comic Sans MS" charset="0"/>
                <a:cs typeface="Arial" charset="0"/>
              </a:rPr>
              <a:t> [Lehman Lehman].</a:t>
            </a:r>
          </a:p>
          <a:p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NP-hard</a:t>
            </a:r>
            <a:r>
              <a:rPr lang="en-US" sz="2400">
                <a:latin typeface="Comic Sans MS" charset="0"/>
                <a:cs typeface="Arial" charset="0"/>
              </a:rPr>
              <a:t> to determine feasibility.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We are not even asking to find a network code!!</a:t>
            </a:r>
          </a:p>
          <a:p>
            <a:r>
              <a:rPr lang="en-US" sz="2400">
                <a:latin typeface="Comic Sans MS" charset="0"/>
                <a:cs typeface="Arial" charset="0"/>
              </a:rPr>
              <a:t>Reduction from the </a:t>
            </a:r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3-SAT</a:t>
            </a:r>
            <a:r>
              <a:rPr lang="en-US" sz="2400">
                <a:latin typeface="Comic Sans MS" charset="0"/>
                <a:cs typeface="Arial" charset="0"/>
              </a:rPr>
              <a:t> problem.</a:t>
            </a:r>
          </a:p>
          <a:p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3-SAT</a:t>
            </a:r>
            <a:r>
              <a:rPr lang="en-US" sz="2400">
                <a:latin typeface="Comic Sans MS" charset="0"/>
                <a:cs typeface="Arial" charset="0"/>
              </a:rPr>
              <a:t>: given 3-CNF formula, determine if satisfiable.</a:t>
            </a:r>
          </a:p>
          <a:p>
            <a:endParaRPr lang="en-US" sz="2400">
              <a:latin typeface="Comic Sans MS" charset="0"/>
              <a:cs typeface="Arial" charset="0"/>
            </a:endParaRPr>
          </a:p>
          <a:p>
            <a:endParaRPr lang="en-US" sz="2400">
              <a:latin typeface="Comic Sans MS" charset="0"/>
              <a:cs typeface="Arial" charset="0"/>
            </a:endParaRPr>
          </a:p>
          <a:p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3-SAT</a:t>
            </a:r>
            <a:r>
              <a:rPr lang="en-US" sz="2400">
                <a:latin typeface="Comic Sans MS" charset="0"/>
                <a:cs typeface="Arial" charset="0"/>
              </a:rPr>
              <a:t> is a classical NP-Complete problem.</a:t>
            </a:r>
          </a:p>
        </p:txBody>
      </p:sp>
      <p:sp>
        <p:nvSpPr>
          <p:cNvPr id="102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1B83962-F2B1-9C4E-A80F-29464E8AD7E2}" type="slidenum">
              <a:rPr lang="ar-sa" sz="1200">
                <a:solidFill>
                  <a:srgbClr val="FFFFFF"/>
                </a:solidFill>
                <a:latin typeface="Arial" charset="0"/>
              </a:rPr>
              <a:pPr eaLnBrk="1" hangingPunct="1"/>
              <a:t>19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455738" y="5435600"/>
            <a:ext cx="6232525" cy="498475"/>
            <a:chOff x="2302933" y="5071533"/>
            <a:chExt cx="6231467" cy="499534"/>
          </a:xfrm>
        </p:grpSpPr>
        <p:sp>
          <p:nvSpPr>
            <p:cNvPr id="1060" name="Rectangle 11"/>
            <p:cNvSpPr>
              <a:spLocks noChangeArrowheads="1"/>
            </p:cNvSpPr>
            <p:nvPr/>
          </p:nvSpPr>
          <p:spPr bwMode="auto">
            <a:xfrm>
              <a:off x="2302933" y="5071533"/>
              <a:ext cx="6231467" cy="499534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410882" y="5126567"/>
            <a:ext cx="6055481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4" name="Equation" r:id="rId3" imgW="4101840" imgH="228600" progId="Equation.3">
                    <p:embed/>
                  </p:oleObj>
                </mc:Choice>
                <mc:Fallback>
                  <p:oleObj name="Equation" r:id="rId3" imgW="410184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0882" y="5126567"/>
                          <a:ext cx="6055481" cy="393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TextBox 13"/>
          <p:cNvSpPr txBox="1"/>
          <p:nvPr/>
        </p:nvSpPr>
        <p:spPr>
          <a:xfrm>
            <a:off x="423863" y="279400"/>
            <a:ext cx="6442075" cy="1274763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baseline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 Technique by reduction:</a:t>
            </a:r>
          </a:p>
          <a:p>
            <a:pPr eaLnBrk="1" hangingPunct="1">
              <a:spcBef>
                <a:spcPct val="20000"/>
              </a:spcBef>
              <a:buSzPct val="200000"/>
            </a:pPr>
            <a:r>
              <a:rPr lang="en-US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Show that solving the problem at hand will solve a problem considered to be hard.</a:t>
            </a:r>
            <a:endParaRPr lang="he-IL" baseline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2" name="Text Box 16"/>
          <p:cNvSpPr txBox="1">
            <a:spLocks noChangeArrowheads="1"/>
          </p:cNvSpPr>
          <p:nvPr/>
        </p:nvSpPr>
        <p:spPr bwMode="auto">
          <a:xfrm>
            <a:off x="7442200" y="198438"/>
            <a:ext cx="44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s</a:t>
            </a:r>
            <a:r>
              <a:rPr lang="en-US" sz="1800" baseline="-2500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33" name="Text Box 17"/>
          <p:cNvSpPr txBox="1">
            <a:spLocks noChangeArrowheads="1"/>
          </p:cNvSpPr>
          <p:nvPr/>
        </p:nvSpPr>
        <p:spPr bwMode="auto">
          <a:xfrm>
            <a:off x="8193088" y="1552575"/>
            <a:ext cx="46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t</a:t>
            </a:r>
            <a:r>
              <a:rPr lang="en-US" sz="1800" baseline="-25000" smtClean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034" name="Text Box 18"/>
          <p:cNvSpPr txBox="1">
            <a:spLocks noChangeArrowheads="1"/>
          </p:cNvSpPr>
          <p:nvPr/>
        </p:nvSpPr>
        <p:spPr bwMode="auto">
          <a:xfrm>
            <a:off x="7439025" y="1193800"/>
            <a:ext cx="438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t</a:t>
            </a:r>
            <a:r>
              <a:rPr lang="en-US" sz="1800" baseline="-25000" smtClean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8472488" y="1101725"/>
            <a:ext cx="469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t</a:t>
            </a:r>
            <a:r>
              <a:rPr lang="en-US" sz="1800" baseline="-2500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036" name="Text Box 20"/>
          <p:cNvSpPr txBox="1">
            <a:spLocks noChangeArrowheads="1"/>
          </p:cNvSpPr>
          <p:nvPr/>
        </p:nvSpPr>
        <p:spPr bwMode="auto">
          <a:xfrm>
            <a:off x="8081963" y="246063"/>
            <a:ext cx="474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baseline="0" smtClean="0">
                <a:solidFill>
                  <a:srgbClr val="FFFFFF"/>
                </a:solidFill>
              </a:rPr>
              <a:t>s</a:t>
            </a:r>
            <a:r>
              <a:rPr lang="en-US" sz="1800" baseline="-25000" smtClean="0">
                <a:solidFill>
                  <a:srgbClr val="FFFFFF"/>
                </a:solidFill>
              </a:rPr>
              <a:t>2</a:t>
            </a:r>
          </a:p>
        </p:txBody>
      </p:sp>
      <p:grpSp>
        <p:nvGrpSpPr>
          <p:cNvPr id="1037" name="Group 19"/>
          <p:cNvGrpSpPr>
            <a:grpSpLocks/>
          </p:cNvGrpSpPr>
          <p:nvPr/>
        </p:nvGrpSpPr>
        <p:grpSpPr bwMode="auto">
          <a:xfrm>
            <a:off x="7167563" y="300038"/>
            <a:ext cx="1831975" cy="1257300"/>
            <a:chOff x="3400" y="1182"/>
            <a:chExt cx="1674" cy="2040"/>
          </a:xfrm>
        </p:grpSpPr>
        <p:sp>
          <p:nvSpPr>
            <p:cNvPr id="21" name="Line 8"/>
            <p:cNvSpPr>
              <a:spLocks noChangeShapeType="1"/>
            </p:cNvSpPr>
            <p:nvPr/>
          </p:nvSpPr>
          <p:spPr bwMode="auto">
            <a:xfrm flipH="1">
              <a:off x="4587" y="2259"/>
              <a:ext cx="152" cy="5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558" y="1604"/>
              <a:ext cx="155" cy="5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3976" y="2094"/>
              <a:ext cx="70" cy="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3964" y="2586"/>
              <a:ext cx="527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5" name="Line 2"/>
            <p:cNvSpPr>
              <a:spLocks noChangeShapeType="1"/>
            </p:cNvSpPr>
            <p:nvPr/>
          </p:nvSpPr>
          <p:spPr bwMode="auto">
            <a:xfrm>
              <a:off x="3564" y="1342"/>
              <a:ext cx="39" cy="9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6" name="Line 3"/>
            <p:cNvSpPr>
              <a:spLocks noChangeShapeType="1"/>
            </p:cNvSpPr>
            <p:nvPr/>
          </p:nvSpPr>
          <p:spPr bwMode="auto">
            <a:xfrm>
              <a:off x="3564" y="1342"/>
              <a:ext cx="464" cy="6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7" name="Line 4"/>
            <p:cNvSpPr>
              <a:spLocks noChangeShapeType="1"/>
            </p:cNvSpPr>
            <p:nvPr/>
          </p:nvSpPr>
          <p:spPr bwMode="auto">
            <a:xfrm flipH="1">
              <a:off x="3976" y="2094"/>
              <a:ext cx="70" cy="4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4046" y="2081"/>
              <a:ext cx="635" cy="1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3603" y="2341"/>
              <a:ext cx="0" cy="58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046" y="2081"/>
              <a:ext cx="470" cy="7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H="1">
              <a:off x="4106" y="1635"/>
              <a:ext cx="409" cy="40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1049" name="Oval 11"/>
            <p:cNvSpPr>
              <a:spLocks noChangeArrowheads="1"/>
            </p:cNvSpPr>
            <p:nvPr/>
          </p:nvSpPr>
          <p:spPr bwMode="auto">
            <a:xfrm>
              <a:off x="3501" y="1288"/>
              <a:ext cx="102" cy="10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0" name="Oval 12"/>
            <p:cNvSpPr>
              <a:spLocks noChangeArrowheads="1"/>
            </p:cNvSpPr>
            <p:nvPr/>
          </p:nvSpPr>
          <p:spPr bwMode="auto">
            <a:xfrm>
              <a:off x="4516" y="2793"/>
              <a:ext cx="101" cy="10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1" name="Oval 13"/>
            <p:cNvSpPr>
              <a:spLocks noChangeArrowheads="1"/>
            </p:cNvSpPr>
            <p:nvPr/>
          </p:nvSpPr>
          <p:spPr bwMode="auto">
            <a:xfrm>
              <a:off x="3560" y="2936"/>
              <a:ext cx="101" cy="10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2" name="Oval 14"/>
            <p:cNvSpPr>
              <a:spLocks noChangeArrowheads="1"/>
            </p:cNvSpPr>
            <p:nvPr/>
          </p:nvSpPr>
          <p:spPr bwMode="auto">
            <a:xfrm>
              <a:off x="4685" y="2205"/>
              <a:ext cx="102" cy="1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3" name="Oval 15"/>
            <p:cNvSpPr>
              <a:spLocks noChangeArrowheads="1"/>
            </p:cNvSpPr>
            <p:nvPr/>
          </p:nvSpPr>
          <p:spPr bwMode="auto">
            <a:xfrm>
              <a:off x="4505" y="1543"/>
              <a:ext cx="102" cy="10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4" name="Rectangle 21"/>
            <p:cNvSpPr>
              <a:spLocks noChangeArrowheads="1"/>
            </p:cNvSpPr>
            <p:nvPr/>
          </p:nvSpPr>
          <p:spPr bwMode="auto">
            <a:xfrm>
              <a:off x="3400" y="1182"/>
              <a:ext cx="1674" cy="20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5" name="Oval 23"/>
            <p:cNvSpPr>
              <a:spLocks noChangeArrowheads="1"/>
            </p:cNvSpPr>
            <p:nvPr/>
          </p:nvSpPr>
          <p:spPr bwMode="auto">
            <a:xfrm>
              <a:off x="3564" y="2246"/>
              <a:ext cx="101" cy="1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6" name="Oval 24"/>
            <p:cNvSpPr>
              <a:spLocks noChangeArrowheads="1"/>
            </p:cNvSpPr>
            <p:nvPr/>
          </p:nvSpPr>
          <p:spPr bwMode="auto">
            <a:xfrm>
              <a:off x="3910" y="2534"/>
              <a:ext cx="102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7" name="Oval 25"/>
            <p:cNvSpPr>
              <a:spLocks noChangeArrowheads="1"/>
            </p:cNvSpPr>
            <p:nvPr/>
          </p:nvSpPr>
          <p:spPr bwMode="auto">
            <a:xfrm>
              <a:off x="4006" y="2017"/>
              <a:ext cx="101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3607" y="2300"/>
              <a:ext cx="309" cy="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3964" y="2586"/>
              <a:ext cx="527" cy="24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782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013"/>
            <a:ext cx="8229600" cy="1143000"/>
          </a:xfrm>
        </p:spPr>
        <p:txBody>
          <a:bodyPr/>
          <a:lstStyle/>
          <a:p>
            <a:r>
              <a:rPr lang="en-US" dirty="0" smtClean="0"/>
              <a:t>Network Information Theory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32371"/>
            <a:ext cx="8964488" cy="4525963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field of network communication is a very rich and intriguing field of study.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There has been great progress over the last decades, on several communication scenarios. </a:t>
            </a:r>
            <a:r>
              <a:rPr lang="en-US" dirty="0" smtClean="0">
                <a:solidFill>
                  <a:srgbClr val="FFCB69"/>
                </a:solidFill>
              </a:rPr>
              <a:t>Several problems remain open.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Studies may share at times analytical techniques, however, to some extent, each new problem engenders its own new theory.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Goal of </a:t>
            </a:r>
            <a:r>
              <a:rPr lang="en-US" dirty="0" smtClean="0">
                <a:solidFill>
                  <a:srgbClr val="FFB63B"/>
                </a:solidFill>
              </a:rPr>
              <a:t>unifying theory</a:t>
            </a:r>
            <a:r>
              <a:rPr lang="en-US" dirty="0" smtClean="0"/>
              <a:t>, that may explain the commonalities and differences between problems and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92180" y="5585798"/>
            <a:ext cx="2772308" cy="1119566"/>
            <a:chOff x="1558638" y="3901623"/>
            <a:chExt cx="5661213" cy="2340966"/>
          </a:xfrm>
        </p:grpSpPr>
        <p:sp>
          <p:nvSpPr>
            <p:cNvPr id="6" name="Cloud 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8638" y="4489920"/>
              <a:ext cx="745447" cy="56915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8638" y="3901623"/>
              <a:ext cx="696605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58638" y="5666512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8638" y="5130803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0506" y="4602020"/>
              <a:ext cx="73934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80506" y="4066309"/>
              <a:ext cx="690501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0506" y="5673439"/>
              <a:ext cx="739345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0506" y="5137728"/>
              <a:ext cx="73934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2280918" y="4317668"/>
              <a:ext cx="747728" cy="31116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2329760" y="4853377"/>
              <a:ext cx="439116" cy="6640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0" idx="3"/>
              <a:endCxn id="6" idx="2"/>
            </p:cNvCxnSpPr>
            <p:nvPr/>
          </p:nvCxnSpPr>
          <p:spPr bwMode="auto">
            <a:xfrm flipV="1">
              <a:off x="2304086" y="5169473"/>
              <a:ext cx="417638" cy="2459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9" idx="3"/>
            </p:cNvCxnSpPr>
            <p:nvPr/>
          </p:nvCxnSpPr>
          <p:spPr bwMode="auto">
            <a:xfrm flipV="1">
              <a:off x="2304086" y="5590312"/>
              <a:ext cx="428723" cy="360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endCxn id="12" idx="1"/>
            </p:cNvCxnSpPr>
            <p:nvPr/>
          </p:nvCxnSpPr>
          <p:spPr bwMode="auto">
            <a:xfrm flipV="1">
              <a:off x="5746174" y="4350884"/>
              <a:ext cx="734332" cy="2522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endCxn id="11" idx="1"/>
            </p:cNvCxnSpPr>
            <p:nvPr/>
          </p:nvCxnSpPr>
          <p:spPr bwMode="auto">
            <a:xfrm flipV="1">
              <a:off x="5839690" y="4886595"/>
              <a:ext cx="640816" cy="1010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6" idx="0"/>
              <a:endCxn id="14" idx="1"/>
            </p:cNvCxnSpPr>
            <p:nvPr/>
          </p:nvCxnSpPr>
          <p:spPr bwMode="auto">
            <a:xfrm>
              <a:off x="5837078" y="5169473"/>
              <a:ext cx="643428" cy="2528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endCxn id="13" idx="1"/>
            </p:cNvCxnSpPr>
            <p:nvPr/>
          </p:nvCxnSpPr>
          <p:spPr bwMode="auto">
            <a:xfrm>
              <a:off x="5725390" y="5444838"/>
              <a:ext cx="755116" cy="5131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112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439863"/>
            <a:ext cx="8796337" cy="4525962"/>
          </a:xfrm>
        </p:spPr>
        <p:txBody>
          <a:bodyPr/>
          <a:lstStyle/>
          <a:p>
            <a:r>
              <a:rPr lang="en-US" sz="2400">
                <a:latin typeface="Comic Sans MS" charset="0"/>
                <a:cs typeface="Arial" charset="0"/>
              </a:rPr>
              <a:t>Given </a:t>
            </a:r>
            <a:r>
              <a:rPr lang="en-US" sz="2400">
                <a:solidFill>
                  <a:srgbClr val="FF0000"/>
                </a:solidFill>
                <a:latin typeface="Comic Sans MS" charset="0"/>
                <a:cs typeface="Arial" charset="0"/>
              </a:rPr>
              <a:t>3-SAT</a:t>
            </a:r>
            <a:r>
              <a:rPr lang="en-US" sz="2400">
                <a:latin typeface="Comic Sans MS" charset="0"/>
                <a:cs typeface="Arial" charset="0"/>
              </a:rPr>
              <a:t> instance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  <a:sym typeface="Symbol" charset="0"/>
              </a:rPr>
              <a:t></a:t>
            </a:r>
            <a:r>
              <a:rPr lang="en-US" sz="2400">
                <a:latin typeface="Comic Sans MS" charset="0"/>
                <a:cs typeface="Arial" charset="0"/>
                <a:sym typeface="Symbol" charset="0"/>
              </a:rPr>
              <a:t> </a:t>
            </a:r>
            <a:r>
              <a:rPr lang="en-US" sz="1600">
                <a:latin typeface="Comic Sans MS" charset="0"/>
                <a:cs typeface="Arial" charset="0"/>
              </a:rPr>
              <a:t>[Lehman Lehman] </a:t>
            </a:r>
            <a:r>
              <a:rPr lang="en-US" sz="2400">
                <a:latin typeface="Comic Sans MS" charset="0"/>
                <a:cs typeface="Arial" charset="0"/>
              </a:rPr>
              <a:t>construct network coding instance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(G,R) </a:t>
            </a:r>
            <a:r>
              <a:rPr lang="en-US" sz="2400">
                <a:latin typeface="Comic Sans MS" charset="0"/>
                <a:cs typeface="Arial" charset="0"/>
              </a:rPr>
              <a:t>such that: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Associate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2</a:t>
            </a:r>
            <a:r>
              <a:rPr lang="en-US" sz="2000">
                <a:latin typeface="Comic Sans MS" charset="0"/>
                <a:cs typeface="Arial" charset="0"/>
              </a:rPr>
              <a:t> sources with each variable corr. to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TRUE</a:t>
            </a:r>
            <a:r>
              <a:rPr lang="en-US" sz="2000">
                <a:latin typeface="Comic Sans MS" charset="0"/>
                <a:cs typeface="Arial" charset="0"/>
              </a:rPr>
              <a:t> and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FALSE</a:t>
            </a:r>
            <a:r>
              <a:rPr lang="en-US" sz="2000">
                <a:latin typeface="Comic Sans MS" charset="0"/>
                <a:cs typeface="Arial" charset="0"/>
              </a:rPr>
              <a:t>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Single terminal with each clause.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With each clause associate a subgraph and terminal requirements.</a:t>
            </a:r>
          </a:p>
          <a:p>
            <a:pPr lvl="1"/>
            <a:r>
              <a:rPr lang="en-US" sz="2000">
                <a:latin typeface="Comic Sans MS" charset="0"/>
                <a:cs typeface="Arial" charset="0"/>
              </a:rPr>
              <a:t>For</a:t>
            </a: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pPr lvl="1"/>
            <a:endParaRPr lang="en-US" sz="2000">
              <a:latin typeface="Comic Sans MS" charset="0"/>
              <a:cs typeface="Arial" charset="0"/>
            </a:endParaRPr>
          </a:p>
          <a:p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Reduction works</a:t>
            </a:r>
            <a:r>
              <a:rPr lang="en-US" sz="2400">
                <a:latin typeface="Comic Sans MS" charset="0"/>
                <a:cs typeface="Arial" charset="0"/>
              </a:rPr>
              <a:t>: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  <a:sym typeface="Symbol" charset="0"/>
              </a:rPr>
              <a:t></a:t>
            </a:r>
            <a:r>
              <a:rPr lang="en-US" sz="2400">
                <a:latin typeface="Comic Sans MS" charset="0"/>
                <a:cs typeface="Arial" charset="0"/>
                <a:sym typeface="Symbol" charset="0"/>
              </a:rPr>
              <a:t> </a:t>
            </a:r>
            <a:r>
              <a:rPr lang="en-US" sz="2400">
                <a:latin typeface="Comic Sans MS" charset="0"/>
                <a:cs typeface="Arial" charset="0"/>
              </a:rPr>
              <a:t>is satisfiable iff </a:t>
            </a:r>
            <a:r>
              <a:rPr lang="en-US" sz="2400">
                <a:solidFill>
                  <a:srgbClr val="00FF00"/>
                </a:solidFill>
                <a:latin typeface="Comic Sans MS" charset="0"/>
                <a:cs typeface="Arial" charset="0"/>
              </a:rPr>
              <a:t>(G,R) </a:t>
            </a:r>
            <a:r>
              <a:rPr lang="en-US" sz="2400">
                <a:latin typeface="Comic Sans MS" charset="0"/>
                <a:cs typeface="Arial" charset="0"/>
              </a:rPr>
              <a:t>is feasible.</a:t>
            </a:r>
            <a:r>
              <a:rPr lang="en-US">
                <a:latin typeface="Comic Sans MS" charset="0"/>
                <a:cs typeface="Arial" charset="0"/>
              </a:rPr>
              <a:t> </a:t>
            </a:r>
          </a:p>
        </p:txBody>
      </p:sp>
      <p:sp>
        <p:nvSpPr>
          <p:cNvPr id="2052" name="Rectangle 15"/>
          <p:cNvSpPr>
            <a:spLocks noChangeArrowheads="1"/>
          </p:cNvSpPr>
          <p:nvPr/>
        </p:nvSpPr>
        <p:spPr bwMode="auto">
          <a:xfrm>
            <a:off x="1744663" y="3386138"/>
            <a:ext cx="1531937" cy="4826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854200" y="3413125"/>
          <a:ext cx="12938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3413125"/>
                        <a:ext cx="1293813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Scalar Linear Coding</a:t>
            </a:r>
            <a:endParaRPr lang="he-IL">
              <a:latin typeface="Comic Sans MS" charset="0"/>
              <a:cs typeface="Arial" charset="0"/>
            </a:endParaRPr>
          </a:p>
        </p:txBody>
      </p:sp>
      <p:sp>
        <p:nvSpPr>
          <p:cNvPr id="205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52E435-99D3-7346-997E-127AC8FE433B}" type="slidenum">
              <a:rPr lang="ar-sa" sz="1200">
                <a:solidFill>
                  <a:srgbClr val="FFFFFF"/>
                </a:solidFill>
                <a:latin typeface="Arial" charset="0"/>
              </a:rPr>
              <a:pPr eaLnBrk="1" hangingPunct="1"/>
              <a:t>20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3394075"/>
            <a:ext cx="4600575" cy="27352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94138" y="5859463"/>
            <a:ext cx="16510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1000" baseline="0" smtClean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[Lehman Lehman]</a:t>
            </a:r>
            <a:endParaRPr lang="he-IL" sz="1000" baseline="0" smtClean="0">
              <a:solidFill>
                <a:srgbClr val="00051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7663" y="246063"/>
            <a:ext cx="7432675" cy="1138237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2000" baseline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Proof Technique by reduction:</a:t>
            </a:r>
            <a:endParaRPr lang="en-US" sz="2000" baseline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Instance to hard problem </a:t>
            </a: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 Network Coding instance</a:t>
            </a:r>
          </a:p>
          <a:p>
            <a:pPr eaLnBrk="1" hangingPunct="1">
              <a:spcBef>
                <a:spcPct val="200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Solution to hard problem  Solution to NC problem</a:t>
            </a:r>
            <a:endParaRPr lang="he-IL" sz="2000" baseline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Freeform 15"/>
          <p:cNvSpPr>
            <a:spLocks noChangeArrowheads="1"/>
          </p:cNvSpPr>
          <p:nvPr/>
        </p:nvSpPr>
        <p:spPr bwMode="auto">
          <a:xfrm>
            <a:off x="6900863" y="906463"/>
            <a:ext cx="585787" cy="295275"/>
          </a:xfrm>
          <a:custGeom>
            <a:avLst/>
            <a:gdLst>
              <a:gd name="T0" fmla="*/ 222243 w 705555"/>
              <a:gd name="T1" fmla="*/ 0 h 440266"/>
              <a:gd name="T2" fmla="*/ 450334 w 705555"/>
              <a:gd name="T3" fmla="*/ 126126 h 440266"/>
              <a:gd name="T4" fmla="*/ 0 w 705555"/>
              <a:gd name="T5" fmla="*/ 198743 h 440266"/>
              <a:gd name="T6" fmla="*/ 0 60000 65536"/>
              <a:gd name="T7" fmla="*/ 0 60000 65536"/>
              <a:gd name="T8" fmla="*/ 0 60000 65536"/>
              <a:gd name="T9" fmla="*/ 0 w 705555"/>
              <a:gd name="T10" fmla="*/ 0 h 440266"/>
              <a:gd name="T11" fmla="*/ 705555 w 705555"/>
              <a:gd name="T12" fmla="*/ 440266 h 440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05555" h="440266">
                <a:moveTo>
                  <a:pt x="321733" y="0"/>
                </a:moveTo>
                <a:cubicBezTo>
                  <a:pt x="513644" y="103011"/>
                  <a:pt x="705555" y="206022"/>
                  <a:pt x="651933" y="279400"/>
                </a:cubicBezTo>
                <a:cubicBezTo>
                  <a:pt x="598311" y="352778"/>
                  <a:pt x="299155" y="396522"/>
                  <a:pt x="0" y="440266"/>
                </a:cubicBezTo>
              </a:path>
            </a:pathLst>
          </a:custGeom>
          <a:noFill/>
          <a:ln w="57150" cmpd="dbl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98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6138863" y="330200"/>
            <a:ext cx="2505075" cy="70802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sources for each variable.</a:t>
            </a:r>
            <a:endParaRPr lang="he-IL" sz="2000" baseline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63" y="1473200"/>
            <a:ext cx="3665537" cy="4995863"/>
          </a:xfrm>
        </p:spPr>
        <p:txBody>
          <a:bodyPr/>
          <a:lstStyle/>
          <a:p>
            <a:r>
              <a:rPr lang="en-US" sz="2400">
                <a:latin typeface="Comic Sans MS" charset="0"/>
                <a:cs typeface="Arial" charset="0"/>
              </a:rPr>
              <a:t>For</a:t>
            </a:r>
          </a:p>
          <a:p>
            <a:endParaRPr lang="en-US" sz="2400">
              <a:latin typeface="Comic Sans MS" charset="0"/>
              <a:cs typeface="Arial" charset="0"/>
            </a:endParaRPr>
          </a:p>
          <a:p>
            <a:r>
              <a:rPr lang="en-US" sz="2000">
                <a:latin typeface="Comic Sans MS" charset="0"/>
                <a:cs typeface="Arial" charset="0"/>
              </a:rPr>
              <a:t>Sink needs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M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j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, M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k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, M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l</a:t>
            </a:r>
            <a:r>
              <a:rPr lang="en-US" sz="2000">
                <a:latin typeface="Comic Sans MS" charset="0"/>
                <a:cs typeface="Arial" charset="0"/>
              </a:rPr>
              <a:t>.</a:t>
            </a:r>
          </a:p>
          <a:p>
            <a:r>
              <a:rPr lang="en-US" sz="2000">
                <a:latin typeface="Comic Sans MS" charset="0"/>
                <a:cs typeface="Arial" charset="0"/>
              </a:rPr>
              <a:t>Each pair of sources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s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j</a:t>
            </a:r>
            <a:r>
              <a:rPr lang="en-US" sz="2000">
                <a:latin typeface="Comic Sans MS" charset="0"/>
                <a:cs typeface="Arial" charset="0"/>
              </a:rPr>
              <a:t> needs to </a:t>
            </a:r>
            <a:r>
              <a:rPr lang="ja-JP" altLang="en-US" sz="2000">
                <a:latin typeface="Comic Sans MS" charset="0"/>
                <a:cs typeface="Arial" charset="0"/>
              </a:rPr>
              <a:t>“</a:t>
            </a:r>
            <a:r>
              <a:rPr lang="en-US" sz="2000">
                <a:latin typeface="Comic Sans MS" charset="0"/>
                <a:cs typeface="Arial" charset="0"/>
              </a:rPr>
              <a:t>pick</a:t>
            </a:r>
            <a:r>
              <a:rPr lang="ja-JP" altLang="en-US" sz="2000">
                <a:latin typeface="Comic Sans MS" charset="0"/>
                <a:cs typeface="Arial" charset="0"/>
              </a:rPr>
              <a:t>”</a:t>
            </a:r>
            <a:r>
              <a:rPr lang="en-US" sz="2000">
                <a:latin typeface="Comic Sans MS" charset="0"/>
                <a:cs typeface="Arial" charset="0"/>
              </a:rPr>
              <a:t> a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TRUTH</a:t>
            </a:r>
            <a:r>
              <a:rPr lang="en-US" sz="2000">
                <a:latin typeface="Comic Sans MS" charset="0"/>
                <a:cs typeface="Arial" charset="0"/>
              </a:rPr>
              <a:t> value and send it to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r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j</a:t>
            </a:r>
            <a:r>
              <a:rPr lang="en-US" sz="2000">
                <a:latin typeface="Comic Sans MS" charset="0"/>
                <a:cs typeface="Arial" charset="0"/>
              </a:rPr>
              <a:t>.</a:t>
            </a:r>
          </a:p>
          <a:p>
            <a:r>
              <a:rPr lang="en-US" sz="2000">
                <a:latin typeface="Comic Sans MS" charset="0"/>
                <a:cs typeface="Arial" charset="0"/>
              </a:rPr>
              <a:t>Sink gets </a:t>
            </a:r>
            <a:r>
              <a:rPr lang="ja-JP" altLang="en-US" sz="2000">
                <a:latin typeface="Comic Sans MS" charset="0"/>
                <a:cs typeface="Arial" charset="0"/>
              </a:rPr>
              <a:t>“</a:t>
            </a:r>
            <a:r>
              <a:rPr lang="en-US" sz="2000">
                <a:latin typeface="Comic Sans MS" charset="0"/>
                <a:cs typeface="Arial" charset="0"/>
              </a:rPr>
              <a:t>chosen</a:t>
            </a:r>
            <a:r>
              <a:rPr lang="ja-JP" altLang="en-US" sz="2000">
                <a:latin typeface="Comic Sans MS" charset="0"/>
                <a:cs typeface="Arial" charset="0"/>
              </a:rPr>
              <a:t>”</a:t>
            </a:r>
            <a:r>
              <a:rPr lang="en-US" sz="2000">
                <a:latin typeface="Comic Sans MS" charset="0"/>
                <a:cs typeface="Arial" charset="0"/>
              </a:rPr>
              <a:t> information of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r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j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,r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k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,r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l</a:t>
            </a:r>
            <a:r>
              <a:rPr lang="en-US" sz="2000">
                <a:latin typeface="Comic Sans MS" charset="0"/>
                <a:cs typeface="Arial" charset="0"/>
              </a:rPr>
              <a:t>.</a:t>
            </a:r>
          </a:p>
          <a:p>
            <a:r>
              <a:rPr lang="en-US" sz="2000">
                <a:latin typeface="Comic Sans MS" charset="0"/>
                <a:cs typeface="Arial" charset="0"/>
              </a:rPr>
              <a:t>Sink gets arbitrary source info. from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u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i</a:t>
            </a:r>
            <a:r>
              <a:rPr lang="en-US" sz="2000">
                <a:latin typeface="Comic Sans MS" charset="0"/>
                <a:cs typeface="Arial" charset="0"/>
              </a:rPr>
              <a:t> and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v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i</a:t>
            </a:r>
            <a:r>
              <a:rPr lang="en-US" sz="2000">
                <a:latin typeface="Comic Sans MS" charset="0"/>
                <a:cs typeface="Arial" charset="0"/>
              </a:rPr>
              <a:t>.</a:t>
            </a:r>
          </a:p>
          <a:p>
            <a:r>
              <a:rPr lang="en-US" sz="2000">
                <a:latin typeface="Comic Sans MS" charset="0"/>
                <a:cs typeface="Arial" charset="0"/>
              </a:rPr>
              <a:t>From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u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i</a:t>
            </a:r>
            <a:r>
              <a:rPr lang="en-US" sz="2000">
                <a:latin typeface="Comic Sans MS" charset="0"/>
                <a:cs typeface="Arial" charset="0"/>
              </a:rPr>
              <a:t> and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v</a:t>
            </a:r>
            <a:r>
              <a:rPr lang="en-US" sz="2000" baseline="-25000">
                <a:solidFill>
                  <a:srgbClr val="00FF00"/>
                </a:solidFill>
                <a:latin typeface="Comic Sans MS" charset="0"/>
                <a:cs typeface="Arial" charset="0"/>
              </a:rPr>
              <a:t>i</a:t>
            </a:r>
            <a:r>
              <a:rPr lang="en-US" sz="2000">
                <a:latin typeface="Comic Sans MS" charset="0"/>
                <a:cs typeface="Arial" charset="0"/>
              </a:rPr>
              <a:t> sink can get two out of the three.</a:t>
            </a:r>
          </a:p>
          <a:p>
            <a:r>
              <a:rPr lang="en-US" sz="2000">
                <a:latin typeface="Comic Sans MS" charset="0"/>
                <a:cs typeface="Arial" charset="0"/>
              </a:rPr>
              <a:t>Needs to get at least one from </a:t>
            </a:r>
            <a:r>
              <a:rPr lang="en-US" sz="2000">
                <a:solidFill>
                  <a:srgbClr val="00FF00"/>
                </a:solidFill>
                <a:latin typeface="Comic Sans MS" charset="0"/>
                <a:cs typeface="Arial" charset="0"/>
              </a:rPr>
              <a:t>r</a:t>
            </a:r>
            <a:r>
              <a:rPr lang="ja-JP" altLang="en-US" sz="2000">
                <a:latin typeface="Comic Sans MS" charset="0"/>
                <a:cs typeface="Arial" charset="0"/>
              </a:rPr>
              <a:t>’</a:t>
            </a:r>
            <a:r>
              <a:rPr lang="en-US" sz="2000">
                <a:latin typeface="Comic Sans MS" charset="0"/>
                <a:cs typeface="Arial" charset="0"/>
              </a:rPr>
              <a:t>s.</a:t>
            </a:r>
            <a:endParaRPr lang="en-US" sz="2000" baseline="-25000">
              <a:solidFill>
                <a:srgbClr val="00FF00"/>
              </a:solidFill>
              <a:latin typeface="Comic Sans MS" charset="0"/>
              <a:cs typeface="Arial" charset="0"/>
            </a:endParaRPr>
          </a:p>
        </p:txBody>
      </p:sp>
      <p:grpSp>
        <p:nvGrpSpPr>
          <p:cNvPr id="3077" name="Group 14"/>
          <p:cNvGrpSpPr>
            <a:grpSpLocks/>
          </p:cNvGrpSpPr>
          <p:nvPr/>
        </p:nvGrpSpPr>
        <p:grpSpPr bwMode="auto">
          <a:xfrm>
            <a:off x="1473200" y="1524000"/>
            <a:ext cx="1531938" cy="482600"/>
            <a:chOff x="1744139" y="3767678"/>
            <a:chExt cx="1532467" cy="482600"/>
          </a:xfrm>
        </p:grpSpPr>
        <p:sp>
          <p:nvSpPr>
            <p:cNvPr id="3096" name="Rectangle 15"/>
            <p:cNvSpPr>
              <a:spLocks noChangeArrowheads="1"/>
            </p:cNvSpPr>
            <p:nvPr/>
          </p:nvSpPr>
          <p:spPr bwMode="auto">
            <a:xfrm>
              <a:off x="1744139" y="3767678"/>
              <a:ext cx="1532467" cy="482600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853678" y="3794136"/>
            <a:ext cx="1293812" cy="415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name="Equation" r:id="rId3" imgW="876240" imgH="241200" progId="Equation.3">
                    <p:embed/>
                  </p:oleObj>
                </mc:Choice>
                <mc:Fallback>
                  <p:oleObj name="Equation" r:id="rId3" imgW="8762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3678" y="3794136"/>
                          <a:ext cx="1293812" cy="415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7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2B351C-DB33-D246-A6B1-96875CAC9651}" type="slidenum">
              <a:rPr lang="ar-sa" sz="1200">
                <a:solidFill>
                  <a:srgbClr val="FFFFFF"/>
                </a:solidFill>
                <a:latin typeface="Arial" charset="0"/>
              </a:rPr>
              <a:pPr eaLnBrk="1" hangingPunct="1"/>
              <a:t>21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0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1524000"/>
            <a:ext cx="4600575" cy="2735263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717800" y="2346325"/>
            <a:ext cx="265113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1000" b="1" baseline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</a:t>
            </a:r>
            <a:endParaRPr lang="he-IL" sz="1000" b="1" baseline="0" smtClean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924550" y="2465388"/>
            <a:ext cx="95250" cy="90487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140575" y="2465388"/>
            <a:ext cx="95250" cy="92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591175" y="3155950"/>
            <a:ext cx="95250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273925" y="3155950"/>
            <a:ext cx="9683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4716463" y="2460625"/>
            <a:ext cx="95250" cy="92075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6538" y="4452938"/>
            <a:ext cx="4597400" cy="1939925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rtlCol="1">
            <a:spAutoFit/>
          </a:bodyPr>
          <a:lstStyle/>
          <a:p>
            <a:pPr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  <a:defRPr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itchFamily="34" charset="0"/>
              </a:rPr>
              <a:t>SAT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itchFamily="34" charset="0"/>
                <a:sym typeface="Symbol"/>
              </a:rPr>
              <a:t> feasible (easy).</a:t>
            </a:r>
            <a:endParaRPr lang="en-US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itchFamily="34" charset="0"/>
            </a:endParaRPr>
          </a:p>
          <a:p>
            <a:pPr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  <a:defRPr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itchFamily="34" charset="0"/>
              </a:rPr>
              <a:t> Feasible </a:t>
            </a: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itchFamily="34" charset="0"/>
                <a:sym typeface="Symbol"/>
              </a:rPr>
              <a:t> SAT (needs proof).</a:t>
            </a:r>
          </a:p>
          <a:p>
            <a:pPr lvl="1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  <a:defRPr/>
            </a:pPr>
            <a:r>
              <a:rPr lang="en-US" sz="20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  <a:cs typeface="Arial" pitchFamily="34" charset="0"/>
                <a:sym typeface="Symbol"/>
              </a:rPr>
              <a:t>For scalar linear mixing</a:t>
            </a:r>
          </a:p>
          <a:p>
            <a:pPr lvl="1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  <a:defRPr/>
            </a:pPr>
            <a:endParaRPr lang="en-US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itchFamily="34" charset="0"/>
              <a:sym typeface="Symbol"/>
            </a:endParaRPr>
          </a:p>
          <a:p>
            <a:pPr lvl="1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  <a:defRPr/>
            </a:pPr>
            <a:endParaRPr lang="en-US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  <a:cs typeface="Arial" pitchFamily="34" charset="0"/>
              <a:sym typeface="Symbol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5708650"/>
            <a:ext cx="4527550" cy="593725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005263" y="4021138"/>
            <a:ext cx="16510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1000" baseline="0" smtClean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[Lehman Lehman]</a:t>
            </a:r>
            <a:endParaRPr lang="he-IL" sz="1000" baseline="0" smtClean="0">
              <a:solidFill>
                <a:srgbClr val="00051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6103938"/>
            <a:ext cx="16510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800" baseline="0" smtClean="0">
                <a:solidFill>
                  <a:srgbClr val="0005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[Lehman Lehman]</a:t>
            </a:r>
            <a:endParaRPr lang="he-IL" sz="800" baseline="0" smtClean="0">
              <a:solidFill>
                <a:srgbClr val="00051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5191125" y="2274888"/>
            <a:ext cx="95250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6400800" y="2274888"/>
            <a:ext cx="95250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612063" y="2274888"/>
            <a:ext cx="95250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  <a:cs typeface="Arial" charset="0"/>
              </a:rPr>
              <a:t>Scalar Linear Coding</a:t>
            </a:r>
            <a:endParaRPr lang="he-IL">
              <a:latin typeface="Comic Sans MS" charset="0"/>
              <a:cs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1138" y="287338"/>
            <a:ext cx="8407400" cy="78581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</a:t>
            </a: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NC instance feasible iff formula is satisfiable.</a:t>
            </a:r>
          </a:p>
          <a:p>
            <a:pPr eaLnBrk="1" hangingPunct="1">
              <a:spcBef>
                <a:spcPts val="600"/>
              </a:spcBef>
              <a:buClr>
                <a:srgbClr val="FFC000"/>
              </a:buClr>
              <a:buSzPct val="200000"/>
              <a:buFontTx/>
              <a:buChar char="•"/>
            </a:pPr>
            <a:r>
              <a:rPr lang="en-US" sz="2000" baseline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NP-hard</a:t>
            </a:r>
            <a:r>
              <a:rPr lang="en-US" sz="20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charset="0"/>
              </a:rPr>
              <a:t> to determine if instance is feasible (scalar linear). </a:t>
            </a: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437063" y="2887663"/>
            <a:ext cx="3792537" cy="12858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he-IL" sz="2000" baseline="0" smtClean="0">
              <a:solidFill>
                <a:srgbClr val="FF0000"/>
              </a:solidFill>
              <a:latin typeface="Comic Sans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17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30" grpId="0" build="allAtOnce" animBg="1"/>
      <p:bldP spid="33" grpId="0"/>
      <p:bldP spid="34" grpId="0" animBg="1"/>
      <p:bldP spid="35" grpId="0" animBg="1"/>
      <p:bldP spid="36" grpId="0" animBg="1"/>
      <p:bldP spid="32" grpId="0" build="allAtOnce" animBg="1"/>
      <p:bldP spid="38" grpId="0" animBg="1"/>
      <p:bldP spid="3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0DA43E-DBBF-2D46-B5B2-B278C7B13E8A}" type="slidenum">
              <a:rPr lang="ar-sa" sz="1200">
                <a:solidFill>
                  <a:srgbClr val="FFFFFF"/>
                </a:solidFill>
                <a:latin typeface="Arial" charset="0"/>
              </a:rPr>
              <a:pPr eaLnBrk="1" hangingPunct="1"/>
              <a:t>22</a:t>
            </a:fld>
            <a:endParaRPr lang="en-US" sz="12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5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omic Sans MS" charset="0"/>
                <a:cs typeface="Arial" charset="0"/>
              </a:rPr>
              <a:t>What about approximately finding capacity?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95463"/>
            <a:ext cx="8229600" cy="45259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>
                <a:solidFill>
                  <a:schemeClr val="hlink"/>
                </a:solidFill>
                <a:latin typeface="Comic Sans MS" charset="0"/>
                <a:cs typeface="Arial" charset="0"/>
              </a:rPr>
              <a:t>Up to now</a:t>
            </a:r>
            <a:r>
              <a:rPr lang="en-US" sz="2400">
                <a:latin typeface="Comic Sans MS" charset="0"/>
                <a:cs typeface="Arial" charset="0"/>
              </a:rPr>
              <a:t>:</a:t>
            </a:r>
            <a:r>
              <a:rPr lang="en-US" sz="2400">
                <a:solidFill>
                  <a:schemeClr val="hlink"/>
                </a:solidFill>
                <a:latin typeface="Comic Sans MS" charset="0"/>
                <a:cs typeface="Arial" charset="0"/>
              </a:rPr>
              <a:t> </a:t>
            </a:r>
            <a:r>
              <a:rPr lang="en-US" sz="2400">
                <a:latin typeface="Comic Sans MS" charset="0"/>
                <a:cs typeface="Arial" charset="0"/>
              </a:rPr>
              <a:t>Finding Scalar-Linear NC that obtains capacity is NP-hard.</a:t>
            </a:r>
            <a:endParaRPr lang="en-US" sz="900">
              <a:latin typeface="Comic Sans MS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>
                <a:solidFill>
                  <a:schemeClr val="hlink"/>
                </a:solidFill>
                <a:latin typeface="Comic Sans MS" charset="0"/>
                <a:cs typeface="Arial" charset="0"/>
              </a:rPr>
              <a:t>Question</a:t>
            </a:r>
            <a:r>
              <a:rPr lang="en-US" sz="2400">
                <a:latin typeface="Comic Sans MS" charset="0"/>
                <a:cs typeface="Arial" charset="0"/>
              </a:rPr>
              <a:t>: Is it easy to find a Scalar Linear NC that enables communication at rate   50%   the capacity?</a:t>
            </a:r>
            <a:endParaRPr lang="en-US" sz="900">
              <a:latin typeface="Comic Sans MS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>
                <a:solidFill>
                  <a:srgbClr val="FF3300"/>
                </a:solidFill>
                <a:latin typeface="Comic Sans MS" charset="0"/>
                <a:cs typeface="Arial" charset="0"/>
              </a:rPr>
              <a:t>NO!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solidFill>
                  <a:srgbClr val="FF3300"/>
                </a:solidFill>
                <a:latin typeface="Comic Sans MS" charset="0"/>
                <a:cs typeface="Arial" charset="0"/>
              </a:rPr>
              <a:t>“</a:t>
            </a:r>
            <a:r>
              <a:rPr lang="en-US" sz="2400">
                <a:solidFill>
                  <a:srgbClr val="FF3300"/>
                </a:solidFill>
                <a:latin typeface="Comic Sans MS" charset="0"/>
                <a:cs typeface="Arial" charset="0"/>
              </a:rPr>
              <a:t>Hard</a:t>
            </a:r>
            <a:r>
              <a:rPr lang="ja-JP" altLang="en-US" sz="2400">
                <a:solidFill>
                  <a:srgbClr val="FF3300"/>
                </a:solidFill>
                <a:latin typeface="Comic Sans MS" charset="0"/>
                <a:cs typeface="Arial" charset="0"/>
              </a:rPr>
              <a:t>”</a:t>
            </a:r>
            <a:r>
              <a:rPr lang="en-US" sz="2400">
                <a:latin typeface="Comic Sans MS" charset="0"/>
                <a:cs typeface="Arial" charset="0"/>
              </a:rPr>
              <a:t> to find a Scalar Linear NC that enables communication within any </a:t>
            </a:r>
            <a:r>
              <a:rPr lang="en-US" sz="2400">
                <a:solidFill>
                  <a:srgbClr val="FF3300"/>
                </a:solidFill>
                <a:latin typeface="Comic Sans MS" charset="0"/>
                <a:cs typeface="Arial" charset="0"/>
              </a:rPr>
              <a:t>constant</a:t>
            </a:r>
            <a:r>
              <a:rPr lang="en-US" sz="2400">
                <a:latin typeface="Comic Sans MS" charset="0"/>
                <a:cs typeface="Arial" charset="0"/>
              </a:rPr>
              <a:t> factor of capacity.</a:t>
            </a:r>
            <a:endParaRPr lang="en-US" sz="900">
              <a:latin typeface="Comic Sans MS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>
                <a:solidFill>
                  <a:srgbClr val="FFC000"/>
                </a:solidFill>
                <a:latin typeface="Comic Sans MS" charset="0"/>
                <a:cs typeface="Arial" charset="0"/>
              </a:rPr>
              <a:t>Main idea</a:t>
            </a:r>
            <a:r>
              <a:rPr lang="en-US" sz="2400">
                <a:latin typeface="Comic Sans MS" charset="0"/>
                <a:cs typeface="Arial" charset="0"/>
              </a:rPr>
              <a:t>: Use Index Coding and connection to the clique cover </a:t>
            </a:r>
            <a:r>
              <a:rPr lang="en-US" sz="1600">
                <a:latin typeface="Comic Sans MS" charset="0"/>
                <a:cs typeface="Arial" charset="0"/>
              </a:rPr>
              <a:t>[LS]</a:t>
            </a:r>
            <a:r>
              <a:rPr lang="en-US" sz="2400">
                <a:latin typeface="Comic Sans MS" charset="0"/>
                <a:cs typeface="Arial" charset="0"/>
              </a:rPr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>
                <a:latin typeface="Comic Sans MS" charset="0"/>
                <a:cs typeface="Arial" charset="0"/>
              </a:rPr>
              <a:t>Previous two constructions do not extend when trying to find NC that approximately meet capacity.</a:t>
            </a:r>
          </a:p>
        </p:txBody>
      </p:sp>
      <p:grpSp>
        <p:nvGrpSpPr>
          <p:cNvPr id="21509" name="Group 28"/>
          <p:cNvGrpSpPr>
            <a:grpSpLocks/>
          </p:cNvGrpSpPr>
          <p:nvPr/>
        </p:nvGrpSpPr>
        <p:grpSpPr bwMode="auto">
          <a:xfrm>
            <a:off x="7781925" y="187325"/>
            <a:ext cx="1273175" cy="1262063"/>
            <a:chOff x="3400" y="1182"/>
            <a:chExt cx="1674" cy="2040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 flipH="1">
              <a:off x="4588" y="2260"/>
              <a:ext cx="152" cy="5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4558" y="1603"/>
              <a:ext cx="157" cy="5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 flipH="1">
              <a:off x="3974" y="2096"/>
              <a:ext cx="71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3966" y="2586"/>
              <a:ext cx="526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0" name="Line 2"/>
            <p:cNvSpPr>
              <a:spLocks noChangeShapeType="1"/>
            </p:cNvSpPr>
            <p:nvPr/>
          </p:nvSpPr>
          <p:spPr bwMode="auto">
            <a:xfrm>
              <a:off x="3565" y="1344"/>
              <a:ext cx="38" cy="91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3565" y="1344"/>
              <a:ext cx="463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2" name="Line 4"/>
            <p:cNvSpPr>
              <a:spLocks noChangeShapeType="1"/>
            </p:cNvSpPr>
            <p:nvPr/>
          </p:nvSpPr>
          <p:spPr bwMode="auto">
            <a:xfrm flipH="1">
              <a:off x="3974" y="2096"/>
              <a:ext cx="71" cy="4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3" name="Line 5"/>
            <p:cNvSpPr>
              <a:spLocks noChangeShapeType="1"/>
            </p:cNvSpPr>
            <p:nvPr/>
          </p:nvSpPr>
          <p:spPr bwMode="auto">
            <a:xfrm>
              <a:off x="4045" y="2080"/>
              <a:ext cx="635" cy="1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3602" y="2339"/>
              <a:ext cx="0" cy="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4045" y="2080"/>
              <a:ext cx="472" cy="7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4108" y="1636"/>
              <a:ext cx="409" cy="4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21523" name="Oval 11"/>
            <p:cNvSpPr>
              <a:spLocks noChangeArrowheads="1"/>
            </p:cNvSpPr>
            <p:nvPr/>
          </p:nvSpPr>
          <p:spPr bwMode="auto">
            <a:xfrm>
              <a:off x="3501" y="1288"/>
              <a:ext cx="102" cy="10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24" name="Oval 12"/>
            <p:cNvSpPr>
              <a:spLocks noChangeArrowheads="1"/>
            </p:cNvSpPr>
            <p:nvPr/>
          </p:nvSpPr>
          <p:spPr bwMode="auto">
            <a:xfrm>
              <a:off x="4516" y="2793"/>
              <a:ext cx="101" cy="10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25" name="Oval 13"/>
            <p:cNvSpPr>
              <a:spLocks noChangeArrowheads="1"/>
            </p:cNvSpPr>
            <p:nvPr/>
          </p:nvSpPr>
          <p:spPr bwMode="auto">
            <a:xfrm>
              <a:off x="3560" y="2936"/>
              <a:ext cx="101" cy="10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26" name="Oval 14"/>
            <p:cNvSpPr>
              <a:spLocks noChangeArrowheads="1"/>
            </p:cNvSpPr>
            <p:nvPr/>
          </p:nvSpPr>
          <p:spPr bwMode="auto">
            <a:xfrm>
              <a:off x="4685" y="2205"/>
              <a:ext cx="102" cy="10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27" name="Oval 15"/>
            <p:cNvSpPr>
              <a:spLocks noChangeArrowheads="1"/>
            </p:cNvSpPr>
            <p:nvPr/>
          </p:nvSpPr>
          <p:spPr bwMode="auto">
            <a:xfrm>
              <a:off x="4505" y="1543"/>
              <a:ext cx="102" cy="10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28" name="Rectangle 21"/>
            <p:cNvSpPr>
              <a:spLocks noChangeArrowheads="1"/>
            </p:cNvSpPr>
            <p:nvPr/>
          </p:nvSpPr>
          <p:spPr bwMode="auto">
            <a:xfrm>
              <a:off x="3400" y="1182"/>
              <a:ext cx="1674" cy="20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e-IL" sz="20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29" name="Oval 23"/>
            <p:cNvSpPr>
              <a:spLocks noChangeArrowheads="1"/>
            </p:cNvSpPr>
            <p:nvPr/>
          </p:nvSpPr>
          <p:spPr bwMode="auto">
            <a:xfrm>
              <a:off x="3564" y="2246"/>
              <a:ext cx="101" cy="10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30" name="Oval 24"/>
            <p:cNvSpPr>
              <a:spLocks noChangeArrowheads="1"/>
            </p:cNvSpPr>
            <p:nvPr/>
          </p:nvSpPr>
          <p:spPr bwMode="auto">
            <a:xfrm>
              <a:off x="3910" y="2534"/>
              <a:ext cx="102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31" name="Oval 25"/>
            <p:cNvSpPr>
              <a:spLocks noChangeArrowheads="1"/>
            </p:cNvSpPr>
            <p:nvPr/>
          </p:nvSpPr>
          <p:spPr bwMode="auto">
            <a:xfrm>
              <a:off x="4006" y="2017"/>
              <a:ext cx="101" cy="10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 smtClean="0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3607" y="2301"/>
              <a:ext cx="311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  <p:sp>
          <p:nvSpPr>
            <p:cNvPr id="37" name="Line 8"/>
            <p:cNvSpPr>
              <a:spLocks noChangeShapeType="1"/>
            </p:cNvSpPr>
            <p:nvPr/>
          </p:nvSpPr>
          <p:spPr bwMode="auto">
            <a:xfrm>
              <a:off x="3966" y="2586"/>
              <a:ext cx="526" cy="2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  <a:defRPr/>
              </a:pPr>
              <a:endParaRPr lang="en-US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endParaRPr>
            </a:p>
          </p:txBody>
        </p:sp>
      </p:grpSp>
      <p:sp>
        <p:nvSpPr>
          <p:cNvPr id="32" name="Text Box 59"/>
          <p:cNvSpPr txBox="1">
            <a:spLocks noChangeArrowheads="1"/>
          </p:cNvSpPr>
          <p:nvPr/>
        </p:nvSpPr>
        <p:spPr bwMode="auto">
          <a:xfrm>
            <a:off x="5216525" y="3152775"/>
            <a:ext cx="1008063" cy="36671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>
                <a:solidFill>
                  <a:srgbClr val="FF0000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0.001%</a:t>
            </a:r>
          </a:p>
        </p:txBody>
      </p:sp>
      <p:sp>
        <p:nvSpPr>
          <p:cNvPr id="31" name="Line 58"/>
          <p:cNvSpPr>
            <a:spLocks noChangeShapeType="1"/>
          </p:cNvSpPr>
          <p:nvPr/>
        </p:nvSpPr>
        <p:spPr bwMode="auto">
          <a:xfrm flipV="1">
            <a:off x="5289550" y="3046413"/>
            <a:ext cx="719138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SzPct val="200000"/>
              <a:buFontTx/>
              <a:buChar char="•"/>
              <a:defRPr/>
            </a:pPr>
            <a:endParaRPr lang="en-US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27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667B9-A30D-6042-9DED-084D58C2DC09}" type="slidenum">
              <a:rPr lang="ar-sa" smtClean="0">
                <a:solidFill>
                  <a:srgbClr val="FFFFFF"/>
                </a:solidFill>
              </a:rPr>
              <a:pPr/>
              <a:t>23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616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5292588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Error correction in Network Coding.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>
                <a:solidFill>
                  <a:srgbClr val="FFDF65"/>
                </a:solidFill>
              </a:rPr>
              <a:t>Objective</a:t>
            </a:r>
            <a:r>
              <a:rPr lang="en-US" sz="2400" dirty="0" smtClean="0"/>
              <a:t>: coding against jammer controlling links.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Look at simple open problem.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Single source, single </a:t>
            </a:r>
            <a:r>
              <a:rPr lang="en-US" sz="2400" dirty="0" smtClean="0"/>
              <a:t>terminal.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Acyclic networks.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All edges have unit </a:t>
            </a:r>
            <a:r>
              <a:rPr lang="en-US" sz="2400" dirty="0" smtClean="0"/>
              <a:t>capacities.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Adversary controls single link.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DF65"/>
                </a:solidFill>
              </a:rPr>
              <a:t>Some edges cannot be jammed</a:t>
            </a:r>
            <a:r>
              <a:rPr lang="en-US" sz="24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What is the communication rate?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24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220072" y="3302876"/>
            <a:ext cx="3430850" cy="1260915"/>
            <a:chOff x="1010134" y="4197924"/>
            <a:chExt cx="6286591" cy="1943100"/>
          </a:xfrm>
        </p:grpSpPr>
        <p:sp>
          <p:nvSpPr>
            <p:cNvPr id="6" name="Cloud 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10134" y="4710863"/>
              <a:ext cx="544286" cy="56914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baseline="0" dirty="0" smtClean="0">
                  <a:solidFill>
                    <a:schemeClr val="tx1"/>
                  </a:solidFill>
                </a:rPr>
                <a:t>s</a:t>
              </a:r>
              <a:endParaRPr lang="he-IL" sz="1800" baseline="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59049" y="4558733"/>
              <a:ext cx="537676" cy="569149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baseline="0" dirty="0" smtClean="0">
                  <a:solidFill>
                    <a:schemeClr val="tx1"/>
                  </a:solidFill>
                </a:rPr>
                <a:t>t</a:t>
              </a:r>
              <a:endParaRPr lang="he-IL" sz="1800" baseline="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0" idx="3"/>
            </p:cNvCxnSpPr>
            <p:nvPr/>
          </p:nvCxnSpPr>
          <p:spPr bwMode="auto">
            <a:xfrm flipV="1">
              <a:off x="1554420" y="4503250"/>
              <a:ext cx="1512597" cy="4921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1695762" y="4891637"/>
              <a:ext cx="1116000" cy="1109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0" idx="3"/>
              <a:endCxn id="6" idx="2"/>
            </p:cNvCxnSpPr>
            <p:nvPr/>
          </p:nvCxnSpPr>
          <p:spPr bwMode="auto">
            <a:xfrm>
              <a:off x="1554420" y="4995438"/>
              <a:ext cx="1167303" cy="17403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0" idx="3"/>
            </p:cNvCxnSpPr>
            <p:nvPr/>
          </p:nvCxnSpPr>
          <p:spPr bwMode="auto">
            <a:xfrm>
              <a:off x="1554420" y="4995438"/>
              <a:ext cx="1169784" cy="61747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endCxn id="11" idx="1"/>
            </p:cNvCxnSpPr>
            <p:nvPr/>
          </p:nvCxnSpPr>
          <p:spPr bwMode="auto">
            <a:xfrm>
              <a:off x="5760168" y="4614216"/>
              <a:ext cx="998881" cy="229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endCxn id="11" idx="1"/>
            </p:cNvCxnSpPr>
            <p:nvPr/>
          </p:nvCxnSpPr>
          <p:spPr bwMode="auto">
            <a:xfrm flipV="1">
              <a:off x="5826141" y="4843308"/>
              <a:ext cx="932908" cy="54767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" name="Straight Connector 23"/>
          <p:cNvCxnSpPr>
            <a:endCxn id="29" idx="0"/>
          </p:cNvCxnSpPr>
          <p:nvPr/>
        </p:nvCxnSpPr>
        <p:spPr bwMode="auto">
          <a:xfrm flipV="1">
            <a:off x="6444208" y="3897052"/>
            <a:ext cx="396044" cy="36003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Isosceles Triangle 28"/>
          <p:cNvSpPr/>
          <p:nvPr/>
        </p:nvSpPr>
        <p:spPr bwMode="auto">
          <a:xfrm rot="16200000">
            <a:off x="6822250" y="3410998"/>
            <a:ext cx="1008112" cy="972108"/>
          </a:xfrm>
          <a:prstGeom prst="triangle">
            <a:avLst/>
          </a:prstGeom>
          <a:gradFill flip="none" rotWithShape="1">
            <a:gsLst>
              <a:gs pos="63000">
                <a:srgbClr val="FF0000">
                  <a:alpha val="51000"/>
                </a:srgbClr>
              </a:gs>
              <a:gs pos="100000">
                <a:srgbClr val="FFFFFF">
                  <a:alpha val="51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flipV="1">
            <a:off x="6588224" y="3609020"/>
            <a:ext cx="396044" cy="3600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 flipH="1">
            <a:off x="4932040" y="512676"/>
            <a:ext cx="3600400" cy="40011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51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solidFill>
                  <a:srgbClr val="FFCA69"/>
                </a:solidFill>
              </a:rPr>
              <a:t>Up to now</a:t>
            </a:r>
            <a:r>
              <a:rPr lang="en-US" sz="2000" baseline="0" dirty="0" smtClean="0">
                <a:solidFill>
                  <a:schemeClr val="tx1"/>
                </a:solidFill>
              </a:rPr>
              <a:t>: well understood!</a:t>
            </a:r>
          </a:p>
        </p:txBody>
      </p:sp>
    </p:spTree>
    <p:extLst>
      <p:ext uri="{BB962C8B-B14F-4D97-AF65-F5344CB8AC3E}">
        <p14:creationId xmlns:p14="http://schemas.microsoft.com/office/powerpoint/2010/main" val="396365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540" y="260648"/>
            <a:ext cx="8229600" cy="1143000"/>
          </a:xfrm>
        </p:spPr>
        <p:txBody>
          <a:bodyPr/>
          <a:lstStyle/>
          <a:p>
            <a:r>
              <a:rPr lang="en-US" dirty="0" smtClean="0"/>
              <a:t>Related example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9037004" cy="5292588"/>
          </a:xfrm>
          <a:ln>
            <a:noFill/>
          </a:ln>
        </p:spPr>
        <p:txBody>
          <a:bodyPr/>
          <a:lstStyle/>
          <a:p>
            <a:pPr lvl="0">
              <a:lnSpc>
                <a:spcPct val="100000"/>
              </a:lnSpc>
              <a:buClr>
                <a:srgbClr val="FFCC00"/>
              </a:buClr>
            </a:pPr>
            <a:r>
              <a:rPr lang="en-US" dirty="0"/>
              <a:t>S</a:t>
            </a:r>
            <a:r>
              <a:rPr lang="en-US" dirty="0" smtClean="0"/>
              <a:t>imilar setting was studied for wiretap adversaries </a:t>
            </a:r>
            <a:r>
              <a:rPr lang="en-US" sz="1600" dirty="0">
                <a:solidFill>
                  <a:srgbClr val="FFFFFF"/>
                </a:solidFill>
              </a:rPr>
              <a:t>[</a:t>
            </a:r>
            <a:r>
              <a:rPr lang="en-US" sz="1600" dirty="0" err="1" smtClean="0">
                <a:solidFill>
                  <a:srgbClr val="FFFFFF"/>
                </a:solidFill>
                <a:effectLst/>
              </a:rPr>
              <a:t>HuangHo</a:t>
            </a:r>
            <a:r>
              <a:rPr lang="en-US" sz="1600" dirty="0" smtClean="0">
                <a:solidFill>
                  <a:srgbClr val="FFFFFF"/>
                </a:solidFill>
                <a:effectLst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effectLst/>
              </a:rPr>
              <a:t>LangbergKliewer</a:t>
            </a:r>
            <a:r>
              <a:rPr lang="en-US" sz="1600" dirty="0" smtClean="0">
                <a:solidFill>
                  <a:srgbClr val="FFFFFF"/>
                </a:solidFill>
                <a:effectLst/>
              </a:rPr>
              <a:t>; Chan </a:t>
            </a:r>
            <a:r>
              <a:rPr lang="en-US" sz="1600" dirty="0">
                <a:solidFill>
                  <a:srgbClr val="FFFFFF"/>
                </a:solidFill>
                <a:effectLst/>
              </a:rPr>
              <a:t>Grant].</a:t>
            </a:r>
          </a:p>
          <a:p>
            <a:pPr lvl="1"/>
            <a:r>
              <a:rPr lang="en-US" sz="2000" dirty="0" smtClean="0">
                <a:solidFill>
                  <a:srgbClr val="FFCA69"/>
                </a:solidFill>
              </a:rPr>
              <a:t>Well understood</a:t>
            </a:r>
            <a:r>
              <a:rPr lang="en-US" sz="2000" dirty="0" smtClean="0"/>
              <a:t>: </a:t>
            </a:r>
            <a:r>
              <a:rPr lang="en-US" sz="2000" dirty="0"/>
              <a:t>Multicast; uniform </a:t>
            </a:r>
            <a:r>
              <a:rPr lang="en-US" sz="2000" dirty="0" smtClean="0"/>
              <a:t>links; with </a:t>
            </a:r>
            <a:r>
              <a:rPr lang="en-US" sz="2000" dirty="0" smtClean="0">
                <a:solidFill>
                  <a:srgbClr val="FFCA69"/>
                </a:solidFill>
              </a:rPr>
              <a:t>single source generating randomness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>
                <a:solidFill>
                  <a:srgbClr val="FFCA69"/>
                </a:solidFill>
              </a:rPr>
              <a:t>Not well understood</a:t>
            </a:r>
            <a:r>
              <a:rPr lang="en-US" sz="2000" dirty="0" smtClean="0"/>
              <a:t>: Multiple nodes generate randomness.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Consider simple setting: </a:t>
            </a:r>
          </a:p>
          <a:p>
            <a:pPr lvl="1"/>
            <a:r>
              <a:rPr lang="en-US" sz="2400" dirty="0" smtClean="0"/>
              <a:t>Single source/terminal; acyclic; uniform edge cap.; 1 </a:t>
            </a:r>
            <a:r>
              <a:rPr lang="en-US" sz="2400" dirty="0" err="1" smtClean="0"/>
              <a:t>wiretaped</a:t>
            </a:r>
            <a:r>
              <a:rPr lang="en-US" sz="2400" dirty="0" smtClean="0"/>
              <a:t> edge; </a:t>
            </a:r>
            <a:r>
              <a:rPr lang="en-US" sz="2400" dirty="0" smtClean="0">
                <a:solidFill>
                  <a:srgbClr val="FFCA69"/>
                </a:solidFill>
              </a:rPr>
              <a:t>any node can generate randomness</a:t>
            </a:r>
            <a:r>
              <a:rPr lang="en-US" sz="2400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44513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4705858"/>
            <a:ext cx="4123680" cy="1746409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9" name="Right Arrow 8"/>
          <p:cNvSpPr/>
          <p:nvPr/>
        </p:nvSpPr>
        <p:spPr bwMode="auto">
          <a:xfrm>
            <a:off x="3311860" y="5281921"/>
            <a:ext cx="936104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499992" y="296652"/>
            <a:ext cx="3996444" cy="100811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Determining </a:t>
            </a:r>
            <a:r>
              <a:rPr lang="en-US" sz="2000" baseline="0" dirty="0" smtClean="0">
                <a:solidFill>
                  <a:srgbClr val="FFDF65"/>
                </a:solidFill>
                <a:cs typeface="Arial" pitchFamily="34" charset="0"/>
              </a:rPr>
              <a:t>secure capacity 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is </a:t>
            </a:r>
            <a:r>
              <a:rPr lang="en-US" sz="2000" baseline="0" dirty="0" smtClean="0">
                <a:solidFill>
                  <a:srgbClr val="FFDF65"/>
                </a:solidFill>
                <a:cs typeface="Arial" pitchFamily="34" charset="0"/>
              </a:rPr>
              <a:t>as hard as 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determining the MU </a:t>
            </a:r>
            <a:r>
              <a:rPr lang="en-US" sz="2000" baseline="0" dirty="0" smtClean="0">
                <a:solidFill>
                  <a:srgbClr val="FFDF65"/>
                </a:solidFill>
                <a:cs typeface="Arial" pitchFamily="34" charset="0"/>
              </a:rPr>
              <a:t>network coding capacity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07604" y="5029894"/>
            <a:ext cx="1748656" cy="1186588"/>
            <a:chOff x="1007604" y="4833156"/>
            <a:chExt cx="1748656" cy="1186588"/>
          </a:xfrm>
        </p:grpSpPr>
        <p:grpSp>
          <p:nvGrpSpPr>
            <p:cNvPr id="6" name="Group 5"/>
            <p:cNvGrpSpPr/>
            <p:nvPr/>
          </p:nvGrpSpPr>
          <p:grpSpPr>
            <a:xfrm>
              <a:off x="1007604" y="4833156"/>
              <a:ext cx="1748656" cy="1186588"/>
              <a:chOff x="1007604" y="4833156"/>
              <a:chExt cx="1748656" cy="118658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7604" y="4833156"/>
                <a:ext cx="1748656" cy="1186588"/>
              </a:xfrm>
              <a:prstGeom prst="rect">
                <a:avLst/>
              </a:prstGeom>
              <a:ln w="38100" cmpd="sng">
                <a:solidFill>
                  <a:srgbClr val="000514"/>
                </a:solidFill>
              </a:ln>
            </p:spPr>
          </p:pic>
          <p:sp>
            <p:nvSpPr>
              <p:cNvPr id="5" name="Rectangle 4"/>
              <p:cNvSpPr>
                <a:spLocks/>
              </p:cNvSpPr>
              <p:nvPr/>
            </p:nvSpPr>
            <p:spPr bwMode="auto">
              <a:xfrm>
                <a:off x="1007604" y="4905164"/>
                <a:ext cx="216024" cy="180020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007604" y="5697252"/>
                <a:ext cx="216024" cy="252028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 bwMode="auto">
            <a:xfrm>
              <a:off x="2519772" y="5697252"/>
              <a:ext cx="234312" cy="1800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19772" y="4941168"/>
              <a:ext cx="234312" cy="18002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16" name="Right Arrow 15"/>
          <p:cNvSpPr/>
          <p:nvPr/>
        </p:nvSpPr>
        <p:spPr bwMode="auto">
          <a:xfrm rot="10800000">
            <a:off x="3275856" y="5641961"/>
            <a:ext cx="936104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5292588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CA69"/>
                </a:solidFill>
              </a:rPr>
              <a:t>Study</a:t>
            </a:r>
            <a:r>
              <a:rPr lang="en-US" dirty="0" smtClean="0"/>
              <a:t>: acyclic networks, single </a:t>
            </a:r>
            <a:r>
              <a:rPr lang="en-US" dirty="0"/>
              <a:t>source, single </a:t>
            </a:r>
            <a:r>
              <a:rPr lang="en-US" dirty="0" smtClean="0"/>
              <a:t>terminal, adversary </a:t>
            </a:r>
            <a:r>
              <a:rPr lang="en-US" dirty="0"/>
              <a:t>controls single </a:t>
            </a:r>
            <a:r>
              <a:rPr lang="en-US" dirty="0" smtClean="0"/>
              <a:t>link, edges </a:t>
            </a:r>
            <a:r>
              <a:rPr lang="en-US" dirty="0"/>
              <a:t>have unit </a:t>
            </a:r>
            <a:r>
              <a:rPr lang="en-US" dirty="0" smtClean="0"/>
              <a:t>capacities; </a:t>
            </a:r>
            <a:r>
              <a:rPr lang="en-US" dirty="0" smtClean="0">
                <a:solidFill>
                  <a:srgbClr val="FFDF65"/>
                </a:solidFill>
              </a:rPr>
              <a:t>some </a:t>
            </a:r>
            <a:r>
              <a:rPr lang="en-US" dirty="0">
                <a:solidFill>
                  <a:srgbClr val="FFDF65"/>
                </a:solidFill>
              </a:rPr>
              <a:t>edges cannot be jammed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FFCA69"/>
                </a:solidFill>
              </a:rPr>
              <a:t>Show</a:t>
            </a:r>
            <a:r>
              <a:rPr lang="en-US" dirty="0" smtClean="0"/>
              <a:t>: computing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Multiple Unicast Network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527884" y="5049180"/>
            <a:ext cx="936104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6" y="4221088"/>
            <a:ext cx="1944216" cy="231843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295636" y="4473116"/>
            <a:ext cx="1354024" cy="1814004"/>
            <a:chOff x="1295636" y="4473116"/>
            <a:chExt cx="1354024" cy="18140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636" y="4473116"/>
              <a:ext cx="1354024" cy="1814004"/>
            </a:xfrm>
            <a:prstGeom prst="rect">
              <a:avLst/>
            </a:prstGeom>
            <a:ln w="38100" cmpd="sng">
              <a:solidFill>
                <a:srgbClr val="000514"/>
              </a:solidFill>
            </a:ln>
          </p:spPr>
        </p:pic>
        <p:sp>
          <p:nvSpPr>
            <p:cNvPr id="8" name="Rectangle 7"/>
            <p:cNvSpPr>
              <a:spLocks/>
            </p:cNvSpPr>
            <p:nvPr/>
          </p:nvSpPr>
          <p:spPr bwMode="auto">
            <a:xfrm>
              <a:off x="1295636" y="4509120"/>
              <a:ext cx="28803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/>
          </p:nvSpPr>
          <p:spPr bwMode="auto">
            <a:xfrm>
              <a:off x="2339752" y="4509120"/>
              <a:ext cx="306319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1" name="Rectangle 10"/>
            <p:cNvSpPr>
              <a:spLocks/>
            </p:cNvSpPr>
            <p:nvPr/>
          </p:nvSpPr>
          <p:spPr bwMode="auto">
            <a:xfrm>
              <a:off x="1295636" y="5913276"/>
              <a:ext cx="28803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2" name="Rectangle 11"/>
            <p:cNvSpPr>
              <a:spLocks/>
            </p:cNvSpPr>
            <p:nvPr/>
          </p:nvSpPr>
          <p:spPr bwMode="auto">
            <a:xfrm>
              <a:off x="1367644" y="6021288"/>
              <a:ext cx="360040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3" name="Rectangle 12"/>
            <p:cNvSpPr>
              <a:spLocks/>
            </p:cNvSpPr>
            <p:nvPr/>
          </p:nvSpPr>
          <p:spPr bwMode="auto">
            <a:xfrm>
              <a:off x="2339752" y="5913276"/>
              <a:ext cx="306319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 bwMode="auto">
            <a:xfrm>
              <a:off x="2195736" y="6021288"/>
              <a:ext cx="360040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/>
            </p:cNvSpPr>
            <p:nvPr/>
          </p:nvSpPr>
          <p:spPr bwMode="auto">
            <a:xfrm>
              <a:off x="1583668" y="4509120"/>
              <a:ext cx="540554" cy="1423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/>
            </p:cNvSpPr>
            <p:nvPr/>
          </p:nvSpPr>
          <p:spPr bwMode="auto">
            <a:xfrm>
              <a:off x="1691680" y="6129300"/>
              <a:ext cx="675692" cy="996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/>
            </p:cNvSpPr>
            <p:nvPr/>
          </p:nvSpPr>
          <p:spPr bwMode="auto">
            <a:xfrm>
              <a:off x="1295636" y="5193196"/>
              <a:ext cx="99628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/>
            </p:cNvSpPr>
            <p:nvPr/>
          </p:nvSpPr>
          <p:spPr bwMode="auto">
            <a:xfrm>
              <a:off x="2528156" y="5193196"/>
              <a:ext cx="117915" cy="4044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flipH="1">
            <a:off x="6228184" y="2780928"/>
            <a:ext cx="2556284" cy="40011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51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aseline="0" dirty="0" smtClean="0">
                <a:solidFill>
                  <a:srgbClr val="FFCA69"/>
                </a:solidFill>
              </a:rPr>
              <a:t>Proof</a:t>
            </a:r>
            <a:r>
              <a:rPr lang="en-US" sz="2000" baseline="0" dirty="0" smtClean="0">
                <a:solidFill>
                  <a:srgbClr val="FFFFFF"/>
                </a:solidFill>
              </a:rPr>
              <a:t>: by reduction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5976156" y="494564"/>
            <a:ext cx="2592288" cy="918212"/>
            <a:chOff x="5220072" y="3302876"/>
            <a:chExt cx="3430850" cy="1260915"/>
          </a:xfrm>
        </p:grpSpPr>
        <p:grpSp>
          <p:nvGrpSpPr>
            <p:cNvPr id="20" name="Group 19"/>
            <p:cNvGrpSpPr/>
            <p:nvPr/>
          </p:nvGrpSpPr>
          <p:grpSpPr>
            <a:xfrm>
              <a:off x="5220072" y="3302876"/>
              <a:ext cx="3430850" cy="1260915"/>
              <a:chOff x="1010134" y="4197924"/>
              <a:chExt cx="6286591" cy="1943100"/>
            </a:xfrm>
          </p:grpSpPr>
          <p:sp>
            <p:nvSpPr>
              <p:cNvPr id="21" name="Cloud 20"/>
              <p:cNvSpPr/>
              <p:nvPr/>
            </p:nvSpPr>
            <p:spPr bwMode="auto">
              <a:xfrm>
                <a:off x="2712021" y="4197924"/>
                <a:ext cx="3127664" cy="1943100"/>
              </a:xfrm>
              <a:prstGeom prst="cloud">
                <a:avLst/>
              </a:prstGeom>
              <a:solidFill>
                <a:schemeClr val="accent4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10134" y="4710863"/>
                <a:ext cx="544286" cy="5691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800" baseline="0" dirty="0" smtClean="0">
                    <a:solidFill>
                      <a:srgbClr val="FFFFFF"/>
                    </a:solidFill>
                  </a:rPr>
                  <a:t>s</a:t>
                </a:r>
                <a:endParaRPr lang="he-IL" sz="1800" baseline="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759049" y="4558733"/>
                <a:ext cx="537676" cy="569149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sz="1800" baseline="0" dirty="0" smtClean="0">
                    <a:solidFill>
                      <a:srgbClr val="FFFFFF"/>
                    </a:solidFill>
                  </a:rPr>
                  <a:t>t</a:t>
                </a:r>
                <a:endParaRPr lang="he-IL" sz="1800" baseline="0" dirty="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4" name="Straight Arrow Connector 23"/>
              <p:cNvCxnSpPr>
                <a:stCxn id="22" idx="3"/>
              </p:cNvCxnSpPr>
              <p:nvPr/>
            </p:nvCxnSpPr>
            <p:spPr bwMode="auto">
              <a:xfrm flipV="1">
                <a:off x="1554420" y="4503250"/>
                <a:ext cx="1512597" cy="4921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 flipV="1">
                <a:off x="1695762" y="4891637"/>
                <a:ext cx="1116000" cy="11096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6" name="Straight Arrow Connector 25"/>
              <p:cNvCxnSpPr>
                <a:stCxn id="22" idx="3"/>
                <a:endCxn id="21" idx="2"/>
              </p:cNvCxnSpPr>
              <p:nvPr/>
            </p:nvCxnSpPr>
            <p:spPr bwMode="auto">
              <a:xfrm>
                <a:off x="1554420" y="4995438"/>
                <a:ext cx="1167303" cy="17403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7" name="Straight Arrow Connector 26"/>
              <p:cNvCxnSpPr>
                <a:stCxn id="22" idx="3"/>
              </p:cNvCxnSpPr>
              <p:nvPr/>
            </p:nvCxnSpPr>
            <p:spPr bwMode="auto">
              <a:xfrm>
                <a:off x="1554420" y="4995438"/>
                <a:ext cx="1169784" cy="617473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8" name="Straight Arrow Connector 27"/>
              <p:cNvCxnSpPr>
                <a:endCxn id="23" idx="1"/>
              </p:cNvCxnSpPr>
              <p:nvPr/>
            </p:nvCxnSpPr>
            <p:spPr bwMode="auto">
              <a:xfrm>
                <a:off x="5760168" y="4614216"/>
                <a:ext cx="998881" cy="229092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" name="Straight Arrow Connector 28"/>
              <p:cNvCxnSpPr>
                <a:endCxn id="23" idx="1"/>
              </p:cNvCxnSpPr>
              <p:nvPr/>
            </p:nvCxnSpPr>
            <p:spPr bwMode="auto">
              <a:xfrm flipV="1">
                <a:off x="5826141" y="4843308"/>
                <a:ext cx="932908" cy="54767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0" name="Straight Connector 29"/>
            <p:cNvCxnSpPr>
              <a:endCxn id="31" idx="0"/>
            </p:cNvCxnSpPr>
            <p:nvPr/>
          </p:nvCxnSpPr>
          <p:spPr bwMode="auto">
            <a:xfrm flipV="1">
              <a:off x="6444208" y="3897052"/>
              <a:ext cx="396044" cy="36003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Isosceles Triangle 30"/>
            <p:cNvSpPr/>
            <p:nvPr/>
          </p:nvSpPr>
          <p:spPr bwMode="auto">
            <a:xfrm rot="16200000">
              <a:off x="6822250" y="3410998"/>
              <a:ext cx="1008112" cy="972108"/>
            </a:xfrm>
            <a:prstGeom prst="triangle">
              <a:avLst/>
            </a:prstGeom>
            <a:gradFill flip="none" rotWithShape="1">
              <a:gsLst>
                <a:gs pos="63000">
                  <a:srgbClr val="FF0000">
                    <a:alpha val="51000"/>
                  </a:srgbClr>
                </a:gs>
                <a:gs pos="100000">
                  <a:srgbClr val="FFFFFF">
                    <a:alpha val="51000"/>
                  </a:srgbClr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 bwMode="auto">
            <a:xfrm flipV="1">
              <a:off x="6588224" y="3609020"/>
              <a:ext cx="396044" cy="36003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Right Arrow 33"/>
          <p:cNvSpPr/>
          <p:nvPr/>
        </p:nvSpPr>
        <p:spPr bwMode="auto">
          <a:xfrm rot="10800000">
            <a:off x="3491880" y="5409219"/>
            <a:ext cx="936104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62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What next?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5292588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Computing error correcting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 Network Coding.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Present proof ideas for zero error communication.</a:t>
            </a:r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Subtleties for standard communication (asymptotic error, asymptotic rate).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527884" y="5193196"/>
            <a:ext cx="936104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6" y="4221088"/>
            <a:ext cx="1944216" cy="231843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grpSp>
        <p:nvGrpSpPr>
          <p:cNvPr id="21" name="Group 20"/>
          <p:cNvGrpSpPr/>
          <p:nvPr/>
        </p:nvGrpSpPr>
        <p:grpSpPr>
          <a:xfrm>
            <a:off x="1331640" y="4423308"/>
            <a:ext cx="1354024" cy="1814004"/>
            <a:chOff x="1295636" y="4473116"/>
            <a:chExt cx="1354024" cy="181400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636" y="4473116"/>
              <a:ext cx="1354024" cy="1814004"/>
            </a:xfrm>
            <a:prstGeom prst="rect">
              <a:avLst/>
            </a:prstGeom>
            <a:ln w="38100" cmpd="sng">
              <a:solidFill>
                <a:srgbClr val="000514"/>
              </a:solidFill>
            </a:ln>
          </p:spPr>
        </p:pic>
        <p:sp>
          <p:nvSpPr>
            <p:cNvPr id="23" name="Rectangle 22"/>
            <p:cNvSpPr>
              <a:spLocks/>
            </p:cNvSpPr>
            <p:nvPr/>
          </p:nvSpPr>
          <p:spPr bwMode="auto">
            <a:xfrm>
              <a:off x="1295636" y="4509120"/>
              <a:ext cx="28803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/>
            </p:cNvSpPr>
            <p:nvPr/>
          </p:nvSpPr>
          <p:spPr bwMode="auto">
            <a:xfrm>
              <a:off x="2339752" y="4509120"/>
              <a:ext cx="306319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5" name="Rectangle 24"/>
            <p:cNvSpPr>
              <a:spLocks/>
            </p:cNvSpPr>
            <p:nvPr/>
          </p:nvSpPr>
          <p:spPr bwMode="auto">
            <a:xfrm>
              <a:off x="1295636" y="5913276"/>
              <a:ext cx="28803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6" name="Rectangle 25"/>
            <p:cNvSpPr>
              <a:spLocks/>
            </p:cNvSpPr>
            <p:nvPr/>
          </p:nvSpPr>
          <p:spPr bwMode="auto">
            <a:xfrm>
              <a:off x="1367644" y="6021288"/>
              <a:ext cx="360040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7" name="Rectangle 26"/>
            <p:cNvSpPr>
              <a:spLocks/>
            </p:cNvSpPr>
            <p:nvPr/>
          </p:nvSpPr>
          <p:spPr bwMode="auto">
            <a:xfrm>
              <a:off x="2339752" y="5913276"/>
              <a:ext cx="306319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8" name="Rectangle 27"/>
            <p:cNvSpPr>
              <a:spLocks/>
            </p:cNvSpPr>
            <p:nvPr/>
          </p:nvSpPr>
          <p:spPr bwMode="auto">
            <a:xfrm>
              <a:off x="2195736" y="6021288"/>
              <a:ext cx="360040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 bwMode="auto">
            <a:xfrm>
              <a:off x="1583668" y="4509120"/>
              <a:ext cx="540554" cy="1423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1691680" y="6129300"/>
              <a:ext cx="675692" cy="996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1295636" y="5193196"/>
              <a:ext cx="99628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2528156" y="5193196"/>
              <a:ext cx="117915" cy="4044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75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156176" y="3645024"/>
            <a:ext cx="1512168" cy="1886012"/>
            <a:chOff x="1295636" y="4473116"/>
            <a:chExt cx="1354024" cy="181400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636" y="4473116"/>
              <a:ext cx="1354024" cy="1814004"/>
            </a:xfrm>
            <a:prstGeom prst="rect">
              <a:avLst/>
            </a:prstGeom>
            <a:ln w="38100" cmpd="sng">
              <a:solidFill>
                <a:srgbClr val="000514"/>
              </a:solidFill>
            </a:ln>
          </p:spPr>
        </p:pic>
        <p:sp>
          <p:nvSpPr>
            <p:cNvPr id="28" name="Rectangle 27"/>
            <p:cNvSpPr>
              <a:spLocks/>
            </p:cNvSpPr>
            <p:nvPr/>
          </p:nvSpPr>
          <p:spPr bwMode="auto">
            <a:xfrm>
              <a:off x="1295636" y="4509120"/>
              <a:ext cx="28803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29" name="Rectangle 28"/>
            <p:cNvSpPr>
              <a:spLocks/>
            </p:cNvSpPr>
            <p:nvPr/>
          </p:nvSpPr>
          <p:spPr bwMode="auto">
            <a:xfrm>
              <a:off x="2339752" y="4509120"/>
              <a:ext cx="306319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0" name="Rectangle 29"/>
            <p:cNvSpPr>
              <a:spLocks/>
            </p:cNvSpPr>
            <p:nvPr/>
          </p:nvSpPr>
          <p:spPr bwMode="auto">
            <a:xfrm>
              <a:off x="1295636" y="5913276"/>
              <a:ext cx="288032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1367644" y="6021288"/>
              <a:ext cx="360040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2339752" y="5913276"/>
              <a:ext cx="306319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2195736" y="6021288"/>
              <a:ext cx="360040" cy="2520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4" name="Rectangle 33"/>
            <p:cNvSpPr>
              <a:spLocks/>
            </p:cNvSpPr>
            <p:nvPr/>
          </p:nvSpPr>
          <p:spPr bwMode="auto">
            <a:xfrm>
              <a:off x="1583668" y="4509120"/>
              <a:ext cx="540554" cy="142326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1691680" y="6129300"/>
              <a:ext cx="675692" cy="996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38" name="Rectangle 37"/>
            <p:cNvSpPr>
              <a:spLocks/>
            </p:cNvSpPr>
            <p:nvPr/>
          </p:nvSpPr>
          <p:spPr bwMode="auto">
            <a:xfrm>
              <a:off x="1295636" y="5193196"/>
              <a:ext cx="99628" cy="36004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41" name="Rectangle 40"/>
            <p:cNvSpPr>
              <a:spLocks/>
            </p:cNvSpPr>
            <p:nvPr/>
          </p:nvSpPr>
          <p:spPr bwMode="auto">
            <a:xfrm>
              <a:off x="2528156" y="5193196"/>
              <a:ext cx="117915" cy="404428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Zero error case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1080120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omputing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Multiple Unicast Network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2384884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DF65"/>
                </a:solidFill>
                <a:latin typeface="Comic Sans MS"/>
                <a:cs typeface="Arial"/>
              </a:rPr>
              <a:t>Input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MU NC problem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DF65"/>
                </a:solidFill>
                <a:latin typeface="Comic Sans MS"/>
                <a:cs typeface="Arial"/>
              </a:rPr>
              <a:t>Q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is rate tuple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w/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0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error?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DF65"/>
                </a:solidFill>
                <a:latin typeface="Comic Sans MS"/>
                <a:cs typeface="Arial"/>
              </a:rPr>
              <a:t>Reduction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construct new network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Can jam any single link except links leaving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s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and entering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t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err="1" smtClean="0">
                <a:solidFill>
                  <a:srgbClr val="FFDF65"/>
                </a:solidFill>
                <a:latin typeface="Comic Sans MS"/>
                <a:cs typeface="Arial"/>
              </a:rPr>
              <a:t>Thm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on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</a:t>
            </a:r>
            <a:r>
              <a:rPr lang="en-US" sz="2400" baseline="0" dirty="0" err="1" smtClean="0">
                <a:solidFill>
                  <a:srgbClr val="FFFFFF"/>
                </a:solidFill>
                <a:latin typeface="Comic Sans MS"/>
                <a:cs typeface="Arial"/>
              </a:rPr>
              <a:t>iff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rate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is achievable on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4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4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baseline="0" dirty="0">
              <a:solidFill>
                <a:srgbClr val="FFFFFF"/>
              </a:solidFill>
              <a:latin typeface="Comic Sans M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6075" y="2600908"/>
            <a:ext cx="3302883" cy="393861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grpSp>
        <p:nvGrpSpPr>
          <p:cNvPr id="39" name="Group 38"/>
          <p:cNvGrpSpPr/>
          <p:nvPr/>
        </p:nvGrpSpPr>
        <p:grpSpPr>
          <a:xfrm>
            <a:off x="6012160" y="3032956"/>
            <a:ext cx="1800200" cy="2952328"/>
            <a:chOff x="6012160" y="3032956"/>
            <a:chExt cx="1800200" cy="2952328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6912260" y="3032956"/>
              <a:ext cx="792088" cy="504056"/>
            </a:xfrm>
            <a:prstGeom prst="line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flipH="1">
              <a:off x="7020272" y="5589240"/>
              <a:ext cx="792088" cy="396044"/>
            </a:xfrm>
            <a:prstGeom prst="line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6048164" y="3032956"/>
              <a:ext cx="828092" cy="540060"/>
            </a:xfrm>
            <a:prstGeom prst="line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 flipV="1">
              <a:off x="6012160" y="5589240"/>
              <a:ext cx="756084" cy="396044"/>
            </a:xfrm>
            <a:prstGeom prst="line">
              <a:avLst/>
            </a:prstGeom>
            <a:noFill/>
            <a:ln w="762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0" name="Rectangle 39"/>
          <p:cNvSpPr/>
          <p:nvPr/>
        </p:nvSpPr>
        <p:spPr>
          <a:xfrm>
            <a:off x="5292080" y="2636912"/>
            <a:ext cx="58561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aseline="0" dirty="0">
                <a:solidFill>
                  <a:srgbClr val="008000"/>
                </a:solidFill>
              </a:rPr>
              <a:t>N’</a:t>
            </a:r>
            <a:endParaRPr lang="en-US" sz="32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19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Zero error case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1080120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omputing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Multiple Unicast Network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5" y="2600908"/>
            <a:ext cx="3302883" cy="393861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2384884"/>
            <a:ext cx="49685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Can jam any single link except links leaving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s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and entering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t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err="1" smtClean="0">
                <a:solidFill>
                  <a:srgbClr val="FFDF65"/>
                </a:solidFill>
                <a:latin typeface="Comic Sans MS"/>
                <a:cs typeface="Arial"/>
              </a:rPr>
              <a:t>Thm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on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</a:t>
            </a:r>
            <a:r>
              <a:rPr lang="en-US" sz="2400" baseline="0" dirty="0" err="1" smtClean="0">
                <a:solidFill>
                  <a:srgbClr val="FFFFFF"/>
                </a:solidFill>
                <a:latin typeface="Comic Sans MS"/>
                <a:cs typeface="Arial"/>
              </a:rPr>
              <a:t>iff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rate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is achievable on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buClr>
                <a:srgbClr val="FFCC00"/>
              </a:buClr>
              <a:buFontTx/>
              <a:buNone/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       Assume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on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Source sends info. on links </a:t>
            </a:r>
            <a:r>
              <a:rPr lang="en-US" sz="24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4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One error may occur.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4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decodes based on majority.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Single error will not corrupt.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Rate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is possible on </a:t>
            </a:r>
            <a:r>
              <a:rPr lang="en-US" sz="24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4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4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287524" y="4077072"/>
            <a:ext cx="468052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571500" indent="-571500">
              <a:buFont typeface="Arial"/>
              <a:buChar char="•"/>
            </a:pPr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922186">
            <a:off x="6400276" y="3207820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66FF33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1922186">
            <a:off x="5644192" y="4503963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922186">
            <a:off x="5896221" y="4503963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922186">
            <a:off x="6256260" y="3855891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922186">
            <a:off x="6328268" y="5728099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922186">
            <a:off x="6256262" y="5224042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 rot="1922186">
            <a:off x="5896221" y="4539967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 rot="1922186">
            <a:off x="6220256" y="5260048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 rot="1922186">
            <a:off x="5644193" y="4539968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116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9" grpId="0" animBg="1"/>
      <p:bldP spid="20" grpId="0" animBg="1"/>
      <p:bldP spid="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unifying theory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321"/>
            <a:ext cx="8255260" cy="4525963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Individual studies focusing on specific problems have been extremely productive.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CB69"/>
                </a:solidFill>
              </a:rPr>
              <a:t>Different perspective</a:t>
            </a:r>
            <a:r>
              <a:rPr lang="en-US" sz="2400" dirty="0"/>
              <a:t>: </a:t>
            </a:r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CB69"/>
                </a:solidFill>
              </a:rPr>
              <a:t>“conditional”</a:t>
            </a:r>
            <a:r>
              <a:rPr lang="en-US" sz="2400" dirty="0" smtClean="0">
                <a:solidFill>
                  <a:srgbClr val="E9B960"/>
                </a:solidFill>
              </a:rPr>
              <a:t> </a:t>
            </a:r>
            <a:r>
              <a:rPr lang="en-US" sz="2400" dirty="0" smtClean="0"/>
              <a:t>study of network communication problems.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FFCB69"/>
                </a:solidFill>
              </a:rPr>
              <a:t>Focus on </a:t>
            </a:r>
            <a:r>
              <a:rPr lang="en-US" sz="2400" dirty="0" smtClean="0">
                <a:solidFill>
                  <a:srgbClr val="FFCB69"/>
                </a:solidFill>
              </a:rPr>
              <a:t>connections: </a:t>
            </a:r>
            <a:r>
              <a:rPr lang="en-US" sz="2400" dirty="0" smtClean="0"/>
              <a:t>compare different comm. problems through </a:t>
            </a:r>
            <a:r>
              <a:rPr lang="en-US" sz="2400" dirty="0"/>
              <a:t>the lens of </a:t>
            </a:r>
            <a:r>
              <a:rPr lang="en-US" sz="2400" dirty="0" smtClean="0">
                <a:solidFill>
                  <a:srgbClr val="FFCB69"/>
                </a:solidFill>
              </a:rPr>
              <a:t>reductions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We can connect between problems without explicitly knowing either of their solutions.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91580" y="5180631"/>
            <a:ext cx="2972842" cy="1416721"/>
            <a:chOff x="1558638" y="4059387"/>
            <a:chExt cx="5661213" cy="2183202"/>
          </a:xfrm>
        </p:grpSpPr>
        <p:sp>
          <p:nvSpPr>
            <p:cNvPr id="6" name="Cloud 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8638" y="4595095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8638" y="4059387"/>
              <a:ext cx="69660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58638" y="5666512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8638" y="5130803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0506" y="4602020"/>
              <a:ext cx="73934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80506" y="4066309"/>
              <a:ext cx="690501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0506" y="5673439"/>
              <a:ext cx="739345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0506" y="5137728"/>
              <a:ext cx="73934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8" idx="3"/>
            </p:cNvCxnSpPr>
            <p:nvPr/>
          </p:nvCxnSpPr>
          <p:spPr bwMode="auto">
            <a:xfrm>
              <a:off x="2255244" y="4343962"/>
              <a:ext cx="747729" cy="3111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 bwMode="auto">
            <a:xfrm>
              <a:off x="2304086" y="4879670"/>
              <a:ext cx="439115" cy="664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0" idx="3"/>
              <a:endCxn id="6" idx="2"/>
            </p:cNvCxnSpPr>
            <p:nvPr/>
          </p:nvCxnSpPr>
          <p:spPr bwMode="auto">
            <a:xfrm flipV="1">
              <a:off x="2304086" y="5169473"/>
              <a:ext cx="417638" cy="2459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9" idx="3"/>
            </p:cNvCxnSpPr>
            <p:nvPr/>
          </p:nvCxnSpPr>
          <p:spPr bwMode="auto">
            <a:xfrm flipV="1">
              <a:off x="2304086" y="5590312"/>
              <a:ext cx="428723" cy="360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endCxn id="12" idx="1"/>
            </p:cNvCxnSpPr>
            <p:nvPr/>
          </p:nvCxnSpPr>
          <p:spPr bwMode="auto">
            <a:xfrm flipV="1">
              <a:off x="5746174" y="4350884"/>
              <a:ext cx="734332" cy="2522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endCxn id="11" idx="1"/>
            </p:cNvCxnSpPr>
            <p:nvPr/>
          </p:nvCxnSpPr>
          <p:spPr bwMode="auto">
            <a:xfrm flipV="1">
              <a:off x="5839690" y="4886595"/>
              <a:ext cx="640816" cy="1010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6" idx="0"/>
              <a:endCxn id="14" idx="1"/>
            </p:cNvCxnSpPr>
            <p:nvPr/>
          </p:nvCxnSpPr>
          <p:spPr bwMode="auto">
            <a:xfrm>
              <a:off x="5837078" y="5169473"/>
              <a:ext cx="643428" cy="2528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endCxn id="13" idx="1"/>
            </p:cNvCxnSpPr>
            <p:nvPr/>
          </p:nvCxnSpPr>
          <p:spPr bwMode="auto">
            <a:xfrm>
              <a:off x="5725390" y="5444838"/>
              <a:ext cx="755116" cy="5131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23" name="Group 4"/>
          <p:cNvGrpSpPr/>
          <p:nvPr/>
        </p:nvGrpSpPr>
        <p:grpSpPr>
          <a:xfrm>
            <a:off x="5256076" y="5144627"/>
            <a:ext cx="2972842" cy="1416721"/>
            <a:chOff x="1558638" y="4059387"/>
            <a:chExt cx="5661213" cy="2183202"/>
          </a:xfrm>
        </p:grpSpPr>
        <p:sp>
          <p:nvSpPr>
            <p:cNvPr id="24" name="Cloud 23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58638" y="4595095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58638" y="4059387"/>
              <a:ext cx="69660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58638" y="5666512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558638" y="5130803"/>
              <a:ext cx="745448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80506" y="4602020"/>
              <a:ext cx="73934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80506" y="4066309"/>
              <a:ext cx="690501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480506" y="5673439"/>
              <a:ext cx="739345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480506" y="5137728"/>
              <a:ext cx="73934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33" name="Straight Arrow Connector 32"/>
            <p:cNvCxnSpPr>
              <a:stCxn id="26" idx="3"/>
            </p:cNvCxnSpPr>
            <p:nvPr/>
          </p:nvCxnSpPr>
          <p:spPr bwMode="auto">
            <a:xfrm>
              <a:off x="2255244" y="4343962"/>
              <a:ext cx="747729" cy="31116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5" idx="3"/>
            </p:cNvCxnSpPr>
            <p:nvPr/>
          </p:nvCxnSpPr>
          <p:spPr bwMode="auto">
            <a:xfrm>
              <a:off x="2304086" y="4879670"/>
              <a:ext cx="439115" cy="664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>
              <a:stCxn id="28" idx="3"/>
              <a:endCxn id="24" idx="2"/>
            </p:cNvCxnSpPr>
            <p:nvPr/>
          </p:nvCxnSpPr>
          <p:spPr bwMode="auto">
            <a:xfrm flipV="1">
              <a:off x="2304086" y="5169473"/>
              <a:ext cx="417638" cy="2459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27" idx="3"/>
            </p:cNvCxnSpPr>
            <p:nvPr/>
          </p:nvCxnSpPr>
          <p:spPr bwMode="auto">
            <a:xfrm flipV="1">
              <a:off x="2304086" y="5590312"/>
              <a:ext cx="428723" cy="360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>
              <a:endCxn id="30" idx="1"/>
            </p:cNvCxnSpPr>
            <p:nvPr/>
          </p:nvCxnSpPr>
          <p:spPr bwMode="auto">
            <a:xfrm flipV="1">
              <a:off x="5746174" y="4350884"/>
              <a:ext cx="734332" cy="25228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>
              <a:endCxn id="29" idx="1"/>
            </p:cNvCxnSpPr>
            <p:nvPr/>
          </p:nvCxnSpPr>
          <p:spPr bwMode="auto">
            <a:xfrm flipV="1">
              <a:off x="5839690" y="4886595"/>
              <a:ext cx="640816" cy="1010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24" idx="0"/>
              <a:endCxn id="32" idx="1"/>
            </p:cNvCxnSpPr>
            <p:nvPr/>
          </p:nvCxnSpPr>
          <p:spPr bwMode="auto">
            <a:xfrm>
              <a:off x="5837078" y="5169473"/>
              <a:ext cx="643428" cy="2528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endCxn id="31" idx="1"/>
            </p:cNvCxnSpPr>
            <p:nvPr/>
          </p:nvCxnSpPr>
          <p:spPr bwMode="auto">
            <a:xfrm>
              <a:off x="5725390" y="5444838"/>
              <a:ext cx="755116" cy="5131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3851920" y="5468663"/>
            <a:ext cx="973946" cy="830906"/>
            <a:chOff x="3706066" y="5013176"/>
            <a:chExt cx="1400980" cy="1154942"/>
          </a:xfrm>
        </p:grpSpPr>
        <p:sp>
          <p:nvSpPr>
            <p:cNvPr id="41" name="Right Arrow 40"/>
            <p:cNvSpPr/>
            <p:nvPr/>
          </p:nvSpPr>
          <p:spPr bwMode="auto">
            <a:xfrm>
              <a:off x="3707904" y="5013176"/>
              <a:ext cx="1399142" cy="396607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42" name="Right Arrow 41"/>
            <p:cNvSpPr/>
            <p:nvPr/>
          </p:nvSpPr>
          <p:spPr bwMode="auto">
            <a:xfrm rot="10800000">
              <a:off x="3706066" y="5771511"/>
              <a:ext cx="1399142" cy="396607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45" name="Rectangle 44"/>
          <p:cNvSpPr/>
          <p:nvPr/>
        </p:nvSpPr>
        <p:spPr>
          <a:xfrm>
            <a:off x="1943708" y="5625244"/>
            <a:ext cx="522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0" dirty="0">
                <a:solidFill>
                  <a:srgbClr val="66FF33"/>
                </a:solidFill>
              </a:rPr>
              <a:t>N</a:t>
            </a:r>
            <a:r>
              <a:rPr lang="en-US" sz="2400" baseline="-25000" dirty="0">
                <a:solidFill>
                  <a:srgbClr val="66FF33"/>
                </a:solidFill>
              </a:rPr>
              <a:t>1</a:t>
            </a:r>
            <a:endParaRPr lang="en-US" sz="2400" dirty="0"/>
          </a:p>
        </p:txBody>
      </p:sp>
      <p:sp>
        <p:nvSpPr>
          <p:cNvPr id="47" name="Rectangle 46"/>
          <p:cNvSpPr/>
          <p:nvPr/>
        </p:nvSpPr>
        <p:spPr>
          <a:xfrm>
            <a:off x="6444208" y="5625244"/>
            <a:ext cx="5551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aseline="0" dirty="0" smtClean="0">
                <a:solidFill>
                  <a:srgbClr val="66FF33"/>
                </a:solidFill>
              </a:rPr>
              <a:t>N</a:t>
            </a:r>
            <a:r>
              <a:rPr lang="en-US" sz="2400" baseline="-25000" dirty="0" smtClean="0">
                <a:solidFill>
                  <a:srgbClr val="66FF33"/>
                </a:solidFill>
              </a:rPr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788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Zero error case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1080120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omputing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Multiple Unicast Network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5" y="2600908"/>
            <a:ext cx="3302883" cy="393861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2456892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Can jam any single link except links leaving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s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and entering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t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err="1" smtClean="0">
                <a:solidFill>
                  <a:srgbClr val="FFDF65"/>
                </a:solidFill>
                <a:latin typeface="Comic Sans MS"/>
                <a:cs typeface="Arial"/>
              </a:rPr>
              <a:t>Thm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on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</a:t>
            </a:r>
            <a:r>
              <a:rPr lang="en-US" sz="2000" baseline="0" dirty="0" err="1" smtClean="0">
                <a:solidFill>
                  <a:srgbClr val="FFFFFF"/>
                </a:solidFill>
                <a:latin typeface="Comic Sans MS"/>
                <a:cs typeface="Arial"/>
              </a:rPr>
              <a:t>iff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rate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is achievable on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 marL="0" indent="0">
              <a:lnSpc>
                <a:spcPct val="100000"/>
              </a:lnSpc>
              <a:buClr>
                <a:srgbClr val="FFCC00"/>
              </a:buClr>
              <a:buFontTx/>
              <a:buNone/>
            </a:pP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     </a:t>
            </a:r>
            <a:r>
              <a:rPr lang="en-US" sz="2400" baseline="0" dirty="0">
                <a:solidFill>
                  <a:srgbClr val="FFFFFF"/>
                </a:solidFill>
                <a:latin typeface="Comic Sans MS"/>
                <a:cs typeface="Arial"/>
              </a:rPr>
              <a:t>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Assume rate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 k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on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Want to show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on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Operating at full rate (cut set)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1-1 between message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;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…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;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…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endParaRPr lang="en-US" sz="20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Claim (error correction):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For</a:t>
            </a: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 pitchFamily="34" charset="0"/>
              </a:rPr>
              <a:t>≠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, </a:t>
            </a: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if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 b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 pitchFamily="34" charset="0"/>
              </a:rPr>
              <a:t>≠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then:</a:t>
            </a:r>
            <a:endParaRPr lang="en-US" sz="2000" baseline="0" dirty="0">
              <a:solidFill>
                <a:srgbClr val="FFFFFF"/>
              </a:solidFill>
              <a:latin typeface="Comic Sans MS"/>
              <a:cs typeface="Arial"/>
            </a:endParaRPr>
          </a:p>
          <a:p>
            <a:pPr lvl="1">
              <a:buClr>
                <a:srgbClr val="A886E0"/>
              </a:buClr>
            </a:pPr>
            <a:r>
              <a:rPr lang="en-US" sz="2000" baseline="0" dirty="0" err="1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’(M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 pitchFamily="34" charset="0"/>
              </a:rPr>
              <a:t>≠</a:t>
            </a:r>
            <a:r>
              <a:rPr lang="en-US" sz="2000" baseline="0" dirty="0" err="1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’(M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.</a:t>
            </a:r>
            <a:endParaRPr lang="en-US" sz="2000" baseline="0" dirty="0">
              <a:solidFill>
                <a:srgbClr val="66FF33"/>
              </a:solidFill>
              <a:latin typeface="Comic Sans MS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287524" y="3897052"/>
            <a:ext cx="468052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968044" y="296652"/>
            <a:ext cx="3996444" cy="707886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51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  Corresponds to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  <a:p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  Corresponds to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2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2" name="Oval 11"/>
          <p:cNvSpPr/>
          <p:nvPr/>
        </p:nvSpPr>
        <p:spPr bwMode="auto">
          <a:xfrm rot="1922186">
            <a:off x="6148249" y="5442640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922186">
            <a:off x="6544291" y="5980126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922186">
            <a:off x="6148248" y="5152036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922186">
            <a:off x="6544293" y="5694668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1922186">
            <a:off x="5032124" y="435512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922186">
            <a:off x="5032125" y="759547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56276" y="2636912"/>
            <a:ext cx="4110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>
                <a:solidFill>
                  <a:srgbClr val="008000"/>
                </a:solidFill>
              </a:rPr>
              <a:t>M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29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5" grpId="0" animBg="1"/>
      <p:bldP spid="16" grpId="0" animBg="1"/>
      <p:bldP spid="21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Zero error case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1080120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omputing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Multiple Unicast Network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5" y="2600908"/>
            <a:ext cx="3302883" cy="393861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2384884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Assume rate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 k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on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Want to show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on N.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Operating at full rate (cut set)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1-1 between message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;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…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;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…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endParaRPr lang="en-US" sz="20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Claim (error correction):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For</a:t>
            </a: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 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 pitchFamily="34" charset="0"/>
              </a:rPr>
              <a:t>≠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, if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 pitchFamily="34" charset="0"/>
              </a:rPr>
              <a:t>≠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: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 </a:t>
            </a:r>
          </a:p>
          <a:p>
            <a:pPr lvl="1">
              <a:buClr>
                <a:srgbClr val="A886E0"/>
              </a:buClr>
            </a:pP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’(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 pitchFamily="34" charset="0"/>
              </a:rPr>
              <a:t>≠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’(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.</a:t>
            </a:r>
          </a:p>
          <a:p>
            <a:pPr marL="342900" lvl="1" indent="-342900"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Assume otherwise: </a:t>
            </a:r>
            <a:r>
              <a:rPr lang="en-US" sz="2000" baseline="0" dirty="0" err="1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’(M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 pitchFamily="34" charset="0"/>
              </a:rPr>
              <a:t>=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’(M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)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.</a:t>
            </a:r>
          </a:p>
          <a:p>
            <a:pPr marL="342900" lvl="1" indent="-342900"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Consider 2 settings.</a:t>
            </a:r>
          </a:p>
          <a:p>
            <a:pPr marL="342900" lvl="1" indent="-342900"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Terminal cannot distinguish between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and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2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 marL="342900" lvl="1" indent="-342900">
              <a:buClr>
                <a:srgbClr val="FFCC00"/>
              </a:buClr>
            </a:pP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1-1 correspondence between 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 – </a:t>
            </a:r>
            <a:r>
              <a:rPr lang="en-US" sz="2000" baseline="0" smtClean="0">
                <a:solidFill>
                  <a:srgbClr val="66FF33"/>
                </a:solidFill>
                <a:latin typeface="Comic Sans MS"/>
                <a:cs typeface="Arial"/>
              </a:rPr>
              <a:t>z’</a:t>
            </a:r>
            <a:r>
              <a:rPr lang="en-US" sz="2000" baseline="-2500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 marL="342900" lvl="1" indent="-342900">
              <a:buClr>
                <a:srgbClr val="FFCC00"/>
              </a:buClr>
            </a:pPr>
            <a:endParaRPr lang="en-US" sz="2000" baseline="0" dirty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000" baseline="0" dirty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000" baseline="-25000" dirty="0">
              <a:solidFill>
                <a:srgbClr val="66FF33"/>
              </a:solidFill>
              <a:latin typeface="Comic Sans MS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71500" y="2456892"/>
            <a:ext cx="468052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4968044" y="296652"/>
            <a:ext cx="3996444" cy="2246769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51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  Corresponds to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  <a:p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  Corresponds to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2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transmitted + error on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x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2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cs typeface="Arial" pitchFamily="34" charset="0"/>
              </a:rPr>
              <a:t>transmitted + error on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y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>
                <a:solidFill>
                  <a:srgbClr val="FFFFFF"/>
                </a:solidFill>
                <a:cs typeface="Arial" pitchFamily="34" charset="0"/>
              </a:rPr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Cut value is equal!</a:t>
            </a:r>
          </a:p>
          <a:p>
            <a:pPr marL="342900" indent="-342900">
              <a:buFont typeface="Arial"/>
              <a:buChar char="•"/>
            </a:pP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cs typeface="Arial" pitchFamily="34" charset="0"/>
              </a:rPr>
              <a:t>c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annot distinguish between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1</a:t>
            </a:r>
            <a:r>
              <a:rPr lang="en-US" sz="2000" baseline="0" dirty="0" smtClean="0">
                <a:solidFill>
                  <a:srgbClr val="FFFFFF"/>
                </a:solidFill>
                <a:cs typeface="Arial" pitchFamily="34" charset="0"/>
              </a:rPr>
              <a:t> and </a:t>
            </a:r>
            <a:r>
              <a:rPr lang="en-US" sz="2000" baseline="0" dirty="0" smtClean="0">
                <a:solidFill>
                  <a:srgbClr val="66FF33"/>
                </a:solidFill>
                <a:cs typeface="Arial" pitchFamily="34" charset="0"/>
              </a:rPr>
              <a:t>M</a:t>
            </a:r>
            <a:r>
              <a:rPr lang="en-US" sz="2000" baseline="-25000" dirty="0" smtClean="0">
                <a:solidFill>
                  <a:srgbClr val="66FF33"/>
                </a:solidFill>
                <a:cs typeface="Arial" pitchFamily="34" charset="0"/>
              </a:rPr>
              <a:t>2</a:t>
            </a:r>
            <a:r>
              <a:rPr lang="en-US" sz="2000" baseline="0" dirty="0">
                <a:solidFill>
                  <a:srgbClr val="FFFFFF"/>
                </a:solidFill>
                <a:cs typeface="Arial" pitchFamily="34" charset="0"/>
              </a:rPr>
              <a:t>.</a:t>
            </a:r>
            <a:endParaRPr lang="en-US" sz="2000" baseline="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 rot="1922186">
            <a:off x="5032124" y="435512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 rot="1922186">
            <a:off x="5032125" y="759547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 rot="1922186">
            <a:off x="5644192" y="4972016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 rot="1922186">
            <a:off x="6220258" y="5260047"/>
            <a:ext cx="159871" cy="151756"/>
          </a:xfrm>
          <a:prstGeom prst="ellipse">
            <a:avLst/>
          </a:prstGeom>
          <a:solidFill>
            <a:srgbClr val="66FF33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 rot="1922186">
            <a:off x="5896220" y="4974588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29" name="Freeform 28"/>
          <p:cNvSpPr/>
          <p:nvPr/>
        </p:nvSpPr>
        <p:spPr>
          <a:xfrm rot="15155072">
            <a:off x="5396598" y="4511839"/>
            <a:ext cx="1224136" cy="1042576"/>
          </a:xfrm>
          <a:custGeom>
            <a:avLst/>
            <a:gdLst>
              <a:gd name="connsiteX0" fmla="*/ 0 w 1813349"/>
              <a:gd name="connsiteY0" fmla="*/ 862556 h 862556"/>
              <a:gd name="connsiteX1" fmla="*/ 1813349 w 1813349"/>
              <a:gd name="connsiteY1" fmla="*/ 0 h 86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349" h="862556">
                <a:moveTo>
                  <a:pt x="0" y="862556"/>
                </a:moveTo>
                <a:cubicBezTo>
                  <a:pt x="849512" y="796902"/>
                  <a:pt x="1699024" y="731248"/>
                  <a:pt x="1813349" y="0"/>
                </a:cubicBezTo>
              </a:path>
            </a:pathLst>
          </a:custGeom>
          <a:ln w="3810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922186">
            <a:off x="5644193" y="4974588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29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5604" cy="1143000"/>
          </a:xfrm>
        </p:spPr>
        <p:txBody>
          <a:bodyPr/>
          <a:lstStyle/>
          <a:p>
            <a:r>
              <a:rPr lang="en-US" dirty="0" smtClean="0"/>
              <a:t>Zero error case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304764"/>
            <a:ext cx="8784976" cy="1080120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C</a:t>
            </a:r>
            <a:r>
              <a:rPr lang="en-US" dirty="0" smtClean="0"/>
              <a:t>omputing capacity is </a:t>
            </a:r>
            <a:r>
              <a:rPr lang="en-US" dirty="0" smtClean="0">
                <a:solidFill>
                  <a:srgbClr val="FFDF65"/>
                </a:solidFill>
              </a:rPr>
              <a:t>as hard as</a:t>
            </a:r>
            <a:r>
              <a:rPr lang="en-US" dirty="0" smtClean="0"/>
              <a:t> computing the capacity of Multiple Unicast Network Coding.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075" y="2600908"/>
            <a:ext cx="3302883" cy="393861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79512" y="2384884"/>
            <a:ext cx="50405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5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50000"/>
              <a:buChar char="•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Assume rate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 k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achievable on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N’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Want to show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(1,1,…,1)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on N.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Operating at full rate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1-1 between message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M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;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…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;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…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k</a:t>
            </a:r>
            <a:endParaRPr lang="en-US" sz="2000" baseline="0" dirty="0" smtClean="0">
              <a:solidFill>
                <a:srgbClr val="FFFFFF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1-1 correspondence between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 – 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z’</a:t>
            </a:r>
            <a:r>
              <a:rPr lang="en-US" sz="2000" baseline="-25000" dirty="0" err="1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endParaRPr lang="en-US" sz="2000" baseline="-25000" dirty="0" smtClean="0">
              <a:solidFill>
                <a:srgbClr val="66FF33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Same technique: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1</a:t>
            </a: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-1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 </a:t>
            </a:r>
            <a:r>
              <a:rPr lang="en-US" sz="2000" baseline="0" dirty="0">
                <a:solidFill>
                  <a:srgbClr val="FFFFFF"/>
                </a:solidFill>
                <a:latin typeface="Comic Sans MS"/>
                <a:cs typeface="Arial"/>
              </a:rPr>
              <a:t>correspondence between </a:t>
            </a:r>
            <a:r>
              <a:rPr lang="en-US" sz="2000" baseline="0" dirty="0" err="1">
                <a:solidFill>
                  <a:srgbClr val="66FF33"/>
                </a:solidFill>
                <a:latin typeface="Comic Sans MS"/>
                <a:cs typeface="Arial"/>
              </a:rPr>
              <a:t>a</a:t>
            </a:r>
            <a:r>
              <a:rPr lang="en-US" sz="2000" baseline="-25000" dirty="0" err="1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-x</a:t>
            </a:r>
            <a:r>
              <a:rPr lang="en-US" sz="2000" baseline="-25000" dirty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-</a:t>
            </a:r>
            <a:r>
              <a:rPr lang="en-US" sz="2000" baseline="0" dirty="0" err="1">
                <a:solidFill>
                  <a:srgbClr val="66FF33"/>
                </a:solidFill>
                <a:latin typeface="Comic Sans MS"/>
                <a:cs typeface="Arial"/>
              </a:rPr>
              <a:t>y</a:t>
            </a:r>
            <a:r>
              <a:rPr lang="en-US" sz="2000" baseline="-25000" dirty="0" err="1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>
                <a:solidFill>
                  <a:srgbClr val="66FF33"/>
                </a:solidFill>
                <a:latin typeface="Comic Sans MS"/>
                <a:cs typeface="Arial"/>
              </a:rPr>
              <a:t>-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endParaRPr lang="en-US" sz="2000" baseline="-25000" dirty="0" smtClean="0">
              <a:solidFill>
                <a:srgbClr val="66FF33"/>
              </a:solidFill>
              <a:latin typeface="Comic Sans MS"/>
              <a:cs typeface="Arial"/>
            </a:endParaRP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Also 1-1 correspondence 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- x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CA69"/>
                </a:solidFill>
                <a:latin typeface="Comic Sans MS"/>
                <a:cs typeface="Arial"/>
              </a:rPr>
              <a:t>All in all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1-1 between 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-x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-b</a:t>
            </a:r>
            <a:r>
              <a:rPr lang="en-US" sz="2000" baseline="-25000" dirty="0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-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z’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Implies connection 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err="1" smtClean="0">
                <a:solidFill>
                  <a:srgbClr val="66FF33"/>
                </a:solidFill>
                <a:latin typeface="Comic Sans MS"/>
                <a:cs typeface="Arial"/>
              </a:rPr>
              <a:t>-z</a:t>
            </a:r>
            <a:r>
              <a:rPr lang="en-US" sz="2000" baseline="-25000" dirty="0" err="1" smtClean="0">
                <a:solidFill>
                  <a:srgbClr val="66FF33"/>
                </a:solidFill>
                <a:latin typeface="Comic Sans MS"/>
                <a:cs typeface="Arial"/>
              </a:rPr>
              <a:t>i</a:t>
            </a:r>
            <a:r>
              <a:rPr lang="en-US" sz="2000" baseline="0" dirty="0" smtClean="0">
                <a:solidFill>
                  <a:srgbClr val="66FF33"/>
                </a:solidFill>
                <a:latin typeface="Comic Sans MS"/>
                <a:cs typeface="Arial"/>
              </a:rPr>
              <a:t>’: </a:t>
            </a:r>
            <a:r>
              <a:rPr lang="en-US" sz="20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Multiple Uni.</a:t>
            </a:r>
          </a:p>
          <a:p>
            <a:pPr>
              <a:lnSpc>
                <a:spcPct val="100000"/>
              </a:lnSpc>
              <a:buClr>
                <a:srgbClr val="FFCC00"/>
              </a:buClr>
            </a:pPr>
            <a:endParaRPr lang="en-US" sz="2000" baseline="-25000" dirty="0">
              <a:solidFill>
                <a:srgbClr val="66FF33"/>
              </a:solidFill>
              <a:latin typeface="Comic Sans MS"/>
              <a:cs typeface="Arial"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10800000">
            <a:off x="71500" y="2456892"/>
            <a:ext cx="468052" cy="324036"/>
          </a:xfrm>
          <a:prstGeom prst="rightArrow">
            <a:avLst/>
          </a:prstGeom>
          <a:solidFill>
            <a:srgbClr val="FF0000"/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 rot="1922186">
            <a:off x="6472285" y="3171815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922186">
            <a:off x="6292266" y="3891895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1922186">
            <a:off x="6328269" y="5728099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66FF33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 rot="1922186">
            <a:off x="6292266" y="5226616"/>
            <a:ext cx="159871" cy="151756"/>
          </a:xfrm>
          <a:prstGeom prst="ellipse">
            <a:avLst/>
          </a:prstGeom>
          <a:solidFill>
            <a:srgbClr val="66FF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922186">
            <a:off x="5644193" y="4791995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 rot="1922186">
            <a:off x="5896221" y="4791995"/>
            <a:ext cx="159871" cy="15175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 rot="1922186">
            <a:off x="5680197" y="5008020"/>
            <a:ext cx="159871" cy="151756"/>
          </a:xfrm>
          <a:prstGeom prst="ellipse">
            <a:avLst/>
          </a:prstGeom>
          <a:solidFill>
            <a:srgbClr val="66FF33"/>
          </a:solidFill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83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Network equivalence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64804"/>
            <a:ext cx="8363272" cy="3412975"/>
          </a:xfrm>
          <a:noFill/>
          <a:ln w="38100" cmpd="sng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First explicit reductive paradigm to </a:t>
            </a:r>
            <a:r>
              <a:rPr lang="en-US" sz="2400" dirty="0"/>
              <a:t>network communication </a:t>
            </a:r>
            <a:r>
              <a:rPr lang="en-US" sz="1600" dirty="0"/>
              <a:t>[</a:t>
            </a:r>
            <a:r>
              <a:rPr lang="en-US" sz="1600" dirty="0" err="1"/>
              <a:t>Koetter</a:t>
            </a:r>
            <a:r>
              <a:rPr lang="en-US" sz="1600" dirty="0"/>
              <a:t> </a:t>
            </a:r>
            <a:r>
              <a:rPr lang="en-US" sz="1600" dirty="0" err="1"/>
              <a:t>Effros</a:t>
            </a:r>
            <a:r>
              <a:rPr lang="en-US" sz="1600" dirty="0"/>
              <a:t> </a:t>
            </a:r>
            <a:r>
              <a:rPr lang="en-US" sz="1600" dirty="0" err="1"/>
              <a:t>Médard</a:t>
            </a:r>
            <a:r>
              <a:rPr lang="en-US" sz="1600" dirty="0"/>
              <a:t>]</a:t>
            </a:r>
            <a:r>
              <a:rPr lang="en-US" sz="2400" dirty="0" smtClean="0"/>
              <a:t>.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>
              <a:lnSpc>
                <a:spcPct val="100000"/>
              </a:lnSpc>
            </a:pPr>
            <a:endParaRPr lang="en-US" sz="2400" dirty="0"/>
          </a:p>
          <a:p>
            <a:pPr>
              <a:lnSpc>
                <a:spcPct val="100000"/>
              </a:lnSpc>
            </a:pPr>
            <a:endParaRPr lang="en-US" sz="2400" dirty="0" smtClean="0"/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CA69"/>
                </a:solidFill>
              </a:rPr>
              <a:t>“Simple” network </a:t>
            </a:r>
            <a:r>
              <a:rPr lang="en-US" sz="2400" dirty="0" smtClean="0"/>
              <a:t>: replace </a:t>
            </a:r>
            <a:r>
              <a:rPr lang="en-US" sz="2400" dirty="0" smtClean="0">
                <a:solidFill>
                  <a:srgbClr val="FFCB69"/>
                </a:solidFill>
              </a:rPr>
              <a:t>individual</a:t>
            </a:r>
            <a:r>
              <a:rPr lang="en-US" sz="2400" dirty="0" smtClean="0"/>
              <a:t> independent </a:t>
            </a:r>
            <a:r>
              <a:rPr lang="en-US" sz="2400" dirty="0" err="1" smtClean="0"/>
              <a:t>memoryless</a:t>
            </a:r>
            <a:r>
              <a:rPr lang="en-US" sz="2400" dirty="0" smtClean="0"/>
              <a:t> components by corresponding noiseless components (i.e., Network Coding).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75" name="Cloud 74"/>
          <p:cNvSpPr/>
          <p:nvPr/>
        </p:nvSpPr>
        <p:spPr bwMode="auto">
          <a:xfrm>
            <a:off x="3697560" y="2816932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6" name="Cloud 75"/>
          <p:cNvSpPr/>
          <p:nvPr/>
        </p:nvSpPr>
        <p:spPr bwMode="auto">
          <a:xfrm>
            <a:off x="853244" y="2816932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6577880" y="2816932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256076" y="3789040"/>
            <a:ext cx="470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smtClean="0">
                <a:solidFill>
                  <a:srgbClr val="66FF33"/>
                </a:solidFill>
              </a:rPr>
              <a:t>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297107" y="3176972"/>
            <a:ext cx="6631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smtClean="0">
                <a:solidFill>
                  <a:srgbClr val="66FF33"/>
                </a:solidFill>
              </a:rPr>
              <a:t>N</a:t>
            </a:r>
            <a:r>
              <a:rPr lang="en-US" sz="2800" baseline="-25000" dirty="0" smtClean="0">
                <a:solidFill>
                  <a:srgbClr val="66FF33"/>
                </a:solidFill>
              </a:rPr>
              <a:t>in</a:t>
            </a:r>
            <a:endParaRPr lang="en-US" sz="2800" baseline="-25000" dirty="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008368" y="3176972"/>
            <a:ext cx="833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err="1" smtClean="0">
                <a:solidFill>
                  <a:srgbClr val="66FF33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66FF33"/>
                </a:solidFill>
              </a:rPr>
              <a:t>out</a:t>
            </a:r>
            <a:endParaRPr lang="en-US" sz="2800" baseline="-25000" dirty="0">
              <a:solidFill>
                <a:srgbClr val="FFFFFF"/>
              </a:solidFill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5677780" y="3248980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10800000">
            <a:off x="2725452" y="3248980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93204" y="4293096"/>
            <a:ext cx="217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</a:rPr>
              <a:t>“simple” network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6253844" y="4293096"/>
            <a:ext cx="217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</a:rPr>
              <a:t>“simple” network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445532" y="4293096"/>
            <a:ext cx="2396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</a:rPr>
              <a:t>“complex” network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cxnSp>
        <p:nvCxnSpPr>
          <p:cNvPr id="88" name="Straight Connector 87"/>
          <p:cNvCxnSpPr/>
          <p:nvPr/>
        </p:nvCxnSpPr>
        <p:spPr bwMode="auto">
          <a:xfrm>
            <a:off x="7200292" y="269032"/>
            <a:ext cx="0" cy="1152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056276" y="1241140"/>
            <a:ext cx="14041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Snip Single Corner Rectangle 89"/>
          <p:cNvSpPr/>
          <p:nvPr/>
        </p:nvSpPr>
        <p:spPr bwMode="auto">
          <a:xfrm>
            <a:off x="7200292" y="305036"/>
            <a:ext cx="914400" cy="914400"/>
          </a:xfrm>
          <a:prstGeom prst="snip1Rect">
            <a:avLst>
              <a:gd name="adj" fmla="val 35474"/>
            </a:avLst>
          </a:prstGeom>
          <a:solidFill>
            <a:srgbClr val="008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7200292" y="534380"/>
            <a:ext cx="783704" cy="706760"/>
          </a:xfrm>
          <a:prstGeom prst="snip1Rect">
            <a:avLst>
              <a:gd name="adj" fmla="val 21925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2" name="Snip Single Corner Rectangle 91"/>
          <p:cNvSpPr/>
          <p:nvPr/>
        </p:nvSpPr>
        <p:spPr bwMode="auto">
          <a:xfrm>
            <a:off x="7200292" y="728700"/>
            <a:ext cx="675692" cy="512440"/>
          </a:xfrm>
          <a:prstGeom prst="snip1Rect">
            <a:avLst>
              <a:gd name="adj" fmla="val 21925"/>
            </a:avLst>
          </a:prstGeom>
          <a:solidFill>
            <a:srgbClr val="0000FF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923928" y="2996952"/>
            <a:ext cx="1008112" cy="756084"/>
            <a:chOff x="3959932" y="3032956"/>
            <a:chExt cx="1008112" cy="756084"/>
          </a:xfrm>
        </p:grpSpPr>
        <p:grpSp>
          <p:nvGrpSpPr>
            <p:cNvPr id="59" name="Group 58"/>
            <p:cNvGrpSpPr/>
            <p:nvPr/>
          </p:nvGrpSpPr>
          <p:grpSpPr>
            <a:xfrm>
              <a:off x="4608004" y="3501008"/>
              <a:ext cx="360040" cy="288032"/>
              <a:chOff x="2519772" y="3212976"/>
              <a:chExt cx="648072" cy="432048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2519772" y="3212976"/>
                <a:ext cx="648072" cy="432048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Lightning Bolt 61"/>
              <p:cNvSpPr/>
              <p:nvPr/>
            </p:nvSpPr>
            <p:spPr bwMode="auto">
              <a:xfrm rot="18888409">
                <a:off x="2714015" y="3262022"/>
                <a:ext cx="289587" cy="363602"/>
              </a:xfrm>
              <a:prstGeom prst="lightningBol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4608004" y="3032956"/>
              <a:ext cx="360040" cy="288032"/>
              <a:chOff x="2519772" y="3212976"/>
              <a:chExt cx="648072" cy="432048"/>
            </a:xfrm>
          </p:grpSpPr>
          <p:sp>
            <p:nvSpPr>
              <p:cNvPr id="64" name="Rectangle 63"/>
              <p:cNvSpPr/>
              <p:nvPr/>
            </p:nvSpPr>
            <p:spPr bwMode="auto">
              <a:xfrm>
                <a:off x="2519772" y="3212976"/>
                <a:ext cx="648072" cy="432048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Lightning Bolt 64"/>
              <p:cNvSpPr/>
              <p:nvPr/>
            </p:nvSpPr>
            <p:spPr bwMode="auto">
              <a:xfrm rot="18888409">
                <a:off x="2714015" y="3262022"/>
                <a:ext cx="289587" cy="363602"/>
              </a:xfrm>
              <a:prstGeom prst="lightningBol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3959932" y="3284984"/>
              <a:ext cx="360040" cy="288032"/>
              <a:chOff x="2519772" y="3212976"/>
              <a:chExt cx="648072" cy="432048"/>
            </a:xfrm>
          </p:grpSpPr>
          <p:sp>
            <p:nvSpPr>
              <p:cNvPr id="67" name="Rectangle 66"/>
              <p:cNvSpPr/>
              <p:nvPr/>
            </p:nvSpPr>
            <p:spPr bwMode="auto">
              <a:xfrm>
                <a:off x="2519772" y="3212976"/>
                <a:ext cx="648072" cy="432048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68" name="Lightning Bolt 67"/>
              <p:cNvSpPr/>
              <p:nvPr/>
            </p:nvSpPr>
            <p:spPr bwMode="auto">
              <a:xfrm rot="18888409">
                <a:off x="2714015" y="3262022"/>
                <a:ext cx="289587" cy="363602"/>
              </a:xfrm>
              <a:prstGeom prst="lightningBol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69" name="Straight Connector 68"/>
            <p:cNvCxnSpPr>
              <a:stCxn id="67" idx="3"/>
              <a:endCxn id="64" idx="1"/>
            </p:cNvCxnSpPr>
            <p:nvPr/>
          </p:nvCxnSpPr>
          <p:spPr bwMode="auto">
            <a:xfrm flipV="1">
              <a:off x="4319972" y="3176972"/>
              <a:ext cx="288032" cy="252028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Connector 69"/>
            <p:cNvCxnSpPr>
              <a:stCxn id="67" idx="3"/>
              <a:endCxn id="60" idx="1"/>
            </p:cNvCxnSpPr>
            <p:nvPr/>
          </p:nvCxnSpPr>
          <p:spPr bwMode="auto">
            <a:xfrm>
              <a:off x="4319972" y="3429000"/>
              <a:ext cx="288032" cy="216024"/>
            </a:xfrm>
            <a:prstGeom prst="line">
              <a:avLst/>
            </a:prstGeom>
            <a:noFill/>
            <a:ln w="9525" cap="flat" cmpd="sng" algn="ctr">
              <a:solidFill>
                <a:srgbClr val="000514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Connector 70"/>
            <p:cNvCxnSpPr>
              <a:stCxn id="60" idx="0"/>
              <a:endCxn id="64" idx="2"/>
            </p:cNvCxnSpPr>
            <p:nvPr/>
          </p:nvCxnSpPr>
          <p:spPr bwMode="auto">
            <a:xfrm flipV="1">
              <a:off x="4788024" y="3320988"/>
              <a:ext cx="0" cy="18002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8947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821"/>
    </mc:Choice>
    <mc:Fallback xmlns="">
      <p:transition xmlns:p14="http://schemas.microsoft.com/office/powerpoint/2010/main" spd="slow" advTm="988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/>
      <p:bldP spid="79" grpId="0"/>
      <p:bldP spid="80" grpId="0"/>
      <p:bldP spid="81" grpId="0" animBg="1"/>
      <p:bldP spid="82" grpId="0" animBg="1"/>
      <p:bldP spid="83" grpId="0"/>
      <p:bldP spid="84" grpId="0"/>
      <p:bldP spid="85" grpId="0"/>
      <p:bldP spid="90" grpId="0" animBg="1"/>
      <p:bldP spid="91" grpId="0" animBg="1"/>
      <p:bldP spid="9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Example: upper bound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636205"/>
            <a:ext cx="8640960" cy="3412975"/>
          </a:xfrm>
          <a:noFill/>
          <a:ln w="38100" cmpd="sng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/>
              <a:t>Replace independent </a:t>
            </a:r>
            <a:r>
              <a:rPr lang="en-US" sz="2400" dirty="0" err="1" smtClean="0"/>
              <a:t>memoryless</a:t>
            </a:r>
            <a:r>
              <a:rPr lang="en-US" sz="2400" dirty="0" smtClean="0"/>
              <a:t> (noisy) components by upper bounding noiseless components.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smtClean="0"/>
              <a:t>Replace noisy component        by Network Coding component      .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E9B960"/>
                </a:solidFill>
              </a:rPr>
              <a:t>Prove</a:t>
            </a:r>
            <a:r>
              <a:rPr lang="en-US" sz="2400" dirty="0" smtClean="0"/>
              <a:t>: any rate tuple </a:t>
            </a:r>
            <a:r>
              <a:rPr lang="en-US" sz="2400" dirty="0" smtClean="0">
                <a:solidFill>
                  <a:srgbClr val="66FF33"/>
                </a:solidFill>
              </a:rPr>
              <a:t>R</a:t>
            </a:r>
            <a:r>
              <a:rPr lang="en-US" sz="2400" dirty="0" smtClean="0"/>
              <a:t> in capacity region of original network is also in that of upper bounding network.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75" name="Cloud 74"/>
          <p:cNvSpPr/>
          <p:nvPr/>
        </p:nvSpPr>
        <p:spPr bwMode="auto">
          <a:xfrm>
            <a:off x="2009843" y="2816932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4890163" y="2816932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68359" y="3789040"/>
            <a:ext cx="470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smtClean="0">
                <a:solidFill>
                  <a:srgbClr val="66FF33"/>
                </a:solidFill>
              </a:rPr>
              <a:t>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366327" y="3789040"/>
            <a:ext cx="833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err="1" smtClean="0">
                <a:solidFill>
                  <a:srgbClr val="66FF33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66FF33"/>
                </a:solidFill>
              </a:rPr>
              <a:t>out</a:t>
            </a:r>
            <a:endParaRPr lang="en-US" sz="2800" baseline="-25000" dirty="0">
              <a:solidFill>
                <a:srgbClr val="FFFFFF"/>
              </a:solidFill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3990063" y="3248980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566127" y="4293096"/>
            <a:ext cx="2174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</a:rPr>
              <a:t>“simple” network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757815" y="4293096"/>
            <a:ext cx="23960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0" dirty="0" smtClean="0">
                <a:solidFill>
                  <a:srgbClr val="FFFFFF"/>
                </a:solidFill>
              </a:rPr>
              <a:t>“complex” network</a:t>
            </a:r>
            <a:endParaRPr lang="en-US" sz="2000" baseline="0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73939" y="3465004"/>
            <a:ext cx="360040" cy="288032"/>
            <a:chOff x="2519772" y="3212976"/>
            <a:chExt cx="648072" cy="432048"/>
          </a:xfrm>
        </p:grpSpPr>
        <p:sp>
          <p:nvSpPr>
            <p:cNvPr id="86" name="Rectangle 85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87" name="Lightning Bolt 86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 bwMode="auto">
          <a:xfrm>
            <a:off x="7200292" y="269032"/>
            <a:ext cx="0" cy="1152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056276" y="1241140"/>
            <a:ext cx="14041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Snip Single Corner Rectangle 89"/>
          <p:cNvSpPr/>
          <p:nvPr/>
        </p:nvSpPr>
        <p:spPr bwMode="auto">
          <a:xfrm>
            <a:off x="7200292" y="305036"/>
            <a:ext cx="914400" cy="914400"/>
          </a:xfrm>
          <a:prstGeom prst="snip1Rect">
            <a:avLst>
              <a:gd name="adj" fmla="val 35474"/>
            </a:avLst>
          </a:prstGeom>
          <a:solidFill>
            <a:srgbClr val="008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7200292" y="534380"/>
            <a:ext cx="783704" cy="706760"/>
          </a:xfrm>
          <a:prstGeom prst="snip1Rect">
            <a:avLst>
              <a:gd name="adj" fmla="val 21925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873939" y="2996952"/>
            <a:ext cx="360040" cy="288032"/>
            <a:chOff x="2519772" y="3212976"/>
            <a:chExt cx="648072" cy="432048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2" name="Lightning Bolt 61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25867" y="3248980"/>
            <a:ext cx="360040" cy="288032"/>
            <a:chOff x="2519772" y="3212976"/>
            <a:chExt cx="648072" cy="4320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5" name="Lightning Bolt 64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>
            <a:stCxn id="64" idx="3"/>
            <a:endCxn id="60" idx="1"/>
          </p:cNvCxnSpPr>
          <p:nvPr/>
        </p:nvCxnSpPr>
        <p:spPr bwMode="auto">
          <a:xfrm flipV="1">
            <a:off x="2585907" y="3140968"/>
            <a:ext cx="288032" cy="25202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>
            <a:stCxn id="64" idx="3"/>
            <a:endCxn id="86" idx="1"/>
          </p:cNvCxnSpPr>
          <p:nvPr/>
        </p:nvCxnSpPr>
        <p:spPr bwMode="auto">
          <a:xfrm>
            <a:off x="2585907" y="3392996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>
            <a:stCxn id="86" idx="0"/>
            <a:endCxn id="60" idx="2"/>
          </p:cNvCxnSpPr>
          <p:nvPr/>
        </p:nvCxnSpPr>
        <p:spPr bwMode="auto">
          <a:xfrm flipV="1">
            <a:off x="3053959" y="3284984"/>
            <a:ext cx="0" cy="18002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5790263" y="3465004"/>
            <a:ext cx="360040" cy="288032"/>
            <a:chOff x="2519772" y="3212976"/>
            <a:chExt cx="648072" cy="432048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0" name="Lightning Bolt 69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90263" y="2996952"/>
            <a:ext cx="360040" cy="288032"/>
            <a:chOff x="2519772" y="3212976"/>
            <a:chExt cx="648072" cy="432048"/>
          </a:xfrm>
        </p:grpSpPr>
        <p:sp>
          <p:nvSpPr>
            <p:cNvPr id="72" name="Rectangle 71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3" name="Lightning Bolt 72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>
            <a:off x="5142191" y="3248980"/>
            <a:ext cx="360040" cy="288032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cxnSp>
        <p:nvCxnSpPr>
          <p:cNvPr id="95" name="Straight Connector 94"/>
          <p:cNvCxnSpPr>
            <a:stCxn id="93" idx="3"/>
            <a:endCxn id="72" idx="1"/>
          </p:cNvCxnSpPr>
          <p:nvPr/>
        </p:nvCxnSpPr>
        <p:spPr bwMode="auto">
          <a:xfrm flipV="1">
            <a:off x="5502231" y="3140968"/>
            <a:ext cx="288032" cy="25202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6" name="Straight Connector 95"/>
          <p:cNvCxnSpPr>
            <a:stCxn id="93" idx="3"/>
            <a:endCxn id="69" idx="1"/>
          </p:cNvCxnSpPr>
          <p:nvPr/>
        </p:nvCxnSpPr>
        <p:spPr bwMode="auto">
          <a:xfrm>
            <a:off x="5502231" y="3392996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7" name="Straight Connector 96"/>
          <p:cNvCxnSpPr>
            <a:stCxn id="69" idx="0"/>
            <a:endCxn id="72" idx="2"/>
          </p:cNvCxnSpPr>
          <p:nvPr/>
        </p:nvCxnSpPr>
        <p:spPr bwMode="auto">
          <a:xfrm flipV="1">
            <a:off x="5970283" y="3284984"/>
            <a:ext cx="0" cy="18002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4355976" y="5121188"/>
            <a:ext cx="360040" cy="288032"/>
            <a:chOff x="2519772" y="3212976"/>
            <a:chExt cx="648072" cy="432048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16" name="Lightning Bolt 115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2267744" y="5481228"/>
            <a:ext cx="360040" cy="288032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86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92"/>
    </mc:Choice>
    <mc:Fallback xmlns="">
      <p:transition xmlns:p14="http://schemas.microsoft.com/office/powerpoint/2010/main" spd="slow" advTm="6329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What is known?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484784"/>
            <a:ext cx="8363272" cy="2844316"/>
          </a:xfrm>
          <a:noFill/>
          <a:ln w="38100" cmpd="sng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CA69"/>
                </a:solidFill>
              </a:rPr>
              <a:t>Point to point channels</a:t>
            </a:r>
            <a:r>
              <a:rPr lang="en-US" sz="24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Koetter</a:t>
            </a:r>
            <a:r>
              <a:rPr lang="en-US" sz="1600" dirty="0"/>
              <a:t> </a:t>
            </a:r>
            <a:r>
              <a:rPr lang="en-US" sz="1600" dirty="0" err="1"/>
              <a:t>Effros</a:t>
            </a:r>
            <a:r>
              <a:rPr lang="en-US" sz="1600" dirty="0"/>
              <a:t> </a:t>
            </a:r>
            <a:r>
              <a:rPr lang="en-US" sz="1600" dirty="0" err="1"/>
              <a:t>Médard</a:t>
            </a:r>
            <a:r>
              <a:rPr lang="en-US" sz="1600" dirty="0" smtClean="0"/>
              <a:t>]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If       is a noisy point to point channel than it can be replaced with a “bit pipe”       of corresponding capacity.</a:t>
            </a:r>
          </a:p>
          <a:p>
            <a:pPr lvl="1"/>
            <a:endParaRPr lang="en-US" sz="2400" dirty="0"/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rgbClr val="FFCB6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>
                <a:solidFill>
                  <a:srgbClr val="FFCB69"/>
                </a:solidFill>
              </a:rPr>
              <a:t>May sound intuitive but definitely not trivial!</a:t>
            </a:r>
            <a:r>
              <a:rPr lang="en-US" sz="2000" dirty="0" smtClean="0"/>
              <a:t>: </a:t>
            </a:r>
          </a:p>
          <a:p>
            <a:pPr lvl="1"/>
            <a:r>
              <a:rPr lang="en-US" sz="2000" dirty="0" smtClean="0"/>
              <a:t>Must prove that any coding scheme that allows comm. </a:t>
            </a:r>
            <a:r>
              <a:rPr lang="en-US" sz="2000" dirty="0"/>
              <a:t>o</a:t>
            </a:r>
            <a:r>
              <a:rPr lang="en-US" sz="2000" dirty="0" smtClean="0"/>
              <a:t>n </a:t>
            </a:r>
            <a:r>
              <a:rPr lang="en-US" sz="2000" dirty="0" smtClean="0">
                <a:solidFill>
                  <a:srgbClr val="66FF33"/>
                </a:solidFill>
              </a:rPr>
              <a:t>N</a:t>
            </a:r>
            <a:r>
              <a:rPr lang="en-US" sz="2000" dirty="0" smtClean="0"/>
              <a:t> can be converted to one for </a:t>
            </a:r>
            <a:r>
              <a:rPr lang="en-US" sz="2000" dirty="0" err="1" smtClean="0">
                <a:solidFill>
                  <a:srgbClr val="66FF33"/>
                </a:solidFill>
              </a:rPr>
              <a:t>N</a:t>
            </a:r>
            <a:r>
              <a:rPr lang="en-US" sz="2000" baseline="-25000" dirty="0" err="1" smtClean="0">
                <a:solidFill>
                  <a:srgbClr val="66FF33"/>
                </a:solidFill>
              </a:rPr>
              <a:t>out</a:t>
            </a:r>
            <a:r>
              <a:rPr lang="en-US" sz="2000" dirty="0" smtClean="0"/>
              <a:t>: End to end </a:t>
            </a:r>
            <a:r>
              <a:rPr lang="en-US" sz="2000" dirty="0" smtClean="0">
                <a:solidFill>
                  <a:srgbClr val="FFCB69"/>
                </a:solidFill>
              </a:rPr>
              <a:t>Network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CB69"/>
                </a:solidFill>
              </a:rPr>
              <a:t>Emulation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Must take into account that the link may appear in middle of network and its output could be used in “</a:t>
            </a:r>
            <a:r>
              <a:rPr lang="en-US" sz="2000" dirty="0" smtClean="0">
                <a:solidFill>
                  <a:srgbClr val="FFCB69"/>
                </a:solidFill>
              </a:rPr>
              <a:t>crazy</a:t>
            </a:r>
            <a:r>
              <a:rPr lang="en-US" sz="2000" dirty="0" smtClean="0"/>
              <a:t>” ways.</a:t>
            </a:r>
          </a:p>
          <a:p>
            <a:pPr lvl="1"/>
            <a:r>
              <a:rPr lang="en-US" sz="2000" dirty="0" smtClean="0"/>
              <a:t>Reliable communication over </a:t>
            </a:r>
            <a:r>
              <a:rPr lang="en-US" sz="2000" dirty="0" smtClean="0">
                <a:solidFill>
                  <a:srgbClr val="66FF33"/>
                </a:solidFill>
              </a:rPr>
              <a:t>N</a:t>
            </a:r>
            <a:r>
              <a:rPr lang="en-US" sz="2000" dirty="0" smtClean="0"/>
              <a:t> does not imply reliable communication over all components of </a:t>
            </a:r>
            <a:r>
              <a:rPr lang="en-US" sz="2000" dirty="0" smtClean="0">
                <a:solidFill>
                  <a:srgbClr val="66FF33"/>
                </a:solidFill>
              </a:rPr>
              <a:t>N</a:t>
            </a:r>
            <a:r>
              <a:rPr lang="en-US" sz="200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75" name="Cloud 74"/>
          <p:cNvSpPr/>
          <p:nvPr/>
        </p:nvSpPr>
        <p:spPr bwMode="auto">
          <a:xfrm>
            <a:off x="1943708" y="2744923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4824028" y="2744923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02224" y="3717031"/>
            <a:ext cx="470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smtClean="0">
                <a:solidFill>
                  <a:srgbClr val="66FF33"/>
                </a:solidFill>
              </a:rPr>
              <a:t>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300192" y="3717031"/>
            <a:ext cx="833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err="1" smtClean="0">
                <a:solidFill>
                  <a:srgbClr val="66FF33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66FF33"/>
                </a:solidFill>
              </a:rPr>
              <a:t>out</a:t>
            </a:r>
            <a:endParaRPr lang="en-US" sz="2800" baseline="-25000" dirty="0">
              <a:solidFill>
                <a:srgbClr val="FFFFFF"/>
              </a:solidFill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3923928" y="3176971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7804" y="3392995"/>
            <a:ext cx="360040" cy="288032"/>
            <a:chOff x="2519772" y="3212976"/>
            <a:chExt cx="648072" cy="432048"/>
          </a:xfrm>
        </p:grpSpPr>
        <p:sp>
          <p:nvSpPr>
            <p:cNvPr id="86" name="Rectangle 85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87" name="Lightning Bolt 86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 bwMode="auto">
          <a:xfrm>
            <a:off x="7164288" y="269032"/>
            <a:ext cx="0" cy="1152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7020272" y="1232756"/>
            <a:ext cx="14041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Snip Single Corner Rectangle 89"/>
          <p:cNvSpPr/>
          <p:nvPr/>
        </p:nvSpPr>
        <p:spPr bwMode="auto">
          <a:xfrm>
            <a:off x="7164288" y="305036"/>
            <a:ext cx="914400" cy="914400"/>
          </a:xfrm>
          <a:prstGeom prst="snip1Rect">
            <a:avLst>
              <a:gd name="adj" fmla="val 35474"/>
            </a:avLst>
          </a:prstGeom>
          <a:solidFill>
            <a:srgbClr val="008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7164288" y="534380"/>
            <a:ext cx="783704" cy="706760"/>
          </a:xfrm>
          <a:prstGeom prst="snip1Rect">
            <a:avLst>
              <a:gd name="adj" fmla="val 21925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807804" y="2924943"/>
            <a:ext cx="360040" cy="288032"/>
            <a:chOff x="2519772" y="3212976"/>
            <a:chExt cx="648072" cy="432048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2" name="Lightning Bolt 61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59732" y="3176971"/>
            <a:ext cx="360040" cy="288032"/>
            <a:chOff x="2519772" y="3212976"/>
            <a:chExt cx="648072" cy="4320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5" name="Lightning Bolt 64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>
            <a:stCxn id="64" idx="3"/>
            <a:endCxn id="60" idx="1"/>
          </p:cNvCxnSpPr>
          <p:nvPr/>
        </p:nvCxnSpPr>
        <p:spPr bwMode="auto">
          <a:xfrm flipV="1">
            <a:off x="2519772" y="3068959"/>
            <a:ext cx="288032" cy="25202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>
            <a:stCxn id="64" idx="3"/>
            <a:endCxn id="86" idx="1"/>
          </p:cNvCxnSpPr>
          <p:nvPr/>
        </p:nvCxnSpPr>
        <p:spPr bwMode="auto">
          <a:xfrm>
            <a:off x="2519772" y="3320987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>
            <a:stCxn id="86" idx="0"/>
            <a:endCxn id="60" idx="2"/>
          </p:cNvCxnSpPr>
          <p:nvPr/>
        </p:nvCxnSpPr>
        <p:spPr bwMode="auto">
          <a:xfrm flipV="1">
            <a:off x="2987824" y="3212975"/>
            <a:ext cx="0" cy="18002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5724128" y="3392995"/>
            <a:ext cx="360040" cy="288032"/>
            <a:chOff x="2519772" y="3212976"/>
            <a:chExt cx="648072" cy="432048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0" name="Lightning Bolt 69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24128" y="2924943"/>
            <a:ext cx="360040" cy="288032"/>
            <a:chOff x="2519772" y="3212976"/>
            <a:chExt cx="648072" cy="432048"/>
          </a:xfrm>
        </p:grpSpPr>
        <p:sp>
          <p:nvSpPr>
            <p:cNvPr id="72" name="Rectangle 71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3" name="Lightning Bolt 72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>
            <a:off x="5076056" y="3176971"/>
            <a:ext cx="360040" cy="288032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cxnSp>
        <p:nvCxnSpPr>
          <p:cNvPr id="95" name="Straight Connector 94"/>
          <p:cNvCxnSpPr>
            <a:stCxn id="93" idx="3"/>
            <a:endCxn id="72" idx="1"/>
          </p:cNvCxnSpPr>
          <p:nvPr/>
        </p:nvCxnSpPr>
        <p:spPr bwMode="auto">
          <a:xfrm flipV="1">
            <a:off x="5436096" y="3068959"/>
            <a:ext cx="288032" cy="25202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6" name="Straight Connector 95"/>
          <p:cNvCxnSpPr>
            <a:stCxn id="93" idx="3"/>
            <a:endCxn id="69" idx="1"/>
          </p:cNvCxnSpPr>
          <p:nvPr/>
        </p:nvCxnSpPr>
        <p:spPr bwMode="auto">
          <a:xfrm>
            <a:off x="5436096" y="3320987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7" name="Straight Connector 96"/>
          <p:cNvCxnSpPr>
            <a:stCxn id="69" idx="0"/>
            <a:endCxn id="72" idx="2"/>
          </p:cNvCxnSpPr>
          <p:nvPr/>
        </p:nvCxnSpPr>
        <p:spPr bwMode="auto">
          <a:xfrm flipV="1">
            <a:off x="5904148" y="3212975"/>
            <a:ext cx="0" cy="18002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1583668" y="1988839"/>
            <a:ext cx="360040" cy="288032"/>
            <a:chOff x="2519772" y="3212976"/>
            <a:chExt cx="648072" cy="432048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16" name="Lightning Bolt 115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3137713" y="2312875"/>
            <a:ext cx="360040" cy="288032"/>
          </a:xfrm>
          <a:prstGeom prst="rect">
            <a:avLst/>
          </a:prstGeom>
          <a:solidFill>
            <a:srgbClr val="008000"/>
          </a:solidFill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flipH="1">
            <a:off x="503548" y="512676"/>
            <a:ext cx="8316924" cy="707886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514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aseline="0" dirty="0" smtClean="0">
                <a:solidFill>
                  <a:srgbClr val="FFCB69"/>
                </a:solidFill>
              </a:rPr>
              <a:t>Nevertheless</a:t>
            </a:r>
            <a:r>
              <a:rPr lang="en-US" sz="2000" baseline="0" dirty="0" smtClean="0">
                <a:solidFill>
                  <a:srgbClr val="FFFFFF"/>
                </a:solidFill>
              </a:rPr>
              <a:t>: for point to point channels: </a:t>
            </a:r>
          </a:p>
          <a:p>
            <a:pPr algn="ctr"/>
            <a:r>
              <a:rPr lang="en-US" sz="2000" baseline="0" dirty="0" smtClean="0">
                <a:solidFill>
                  <a:srgbClr val="FFFFFF"/>
                </a:solidFill>
              </a:rPr>
              <a:t>Preserving component-wise communication           Network Emulation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240868"/>
            <a:ext cx="2542096" cy="2065060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048164" y="2204864"/>
            <a:ext cx="1709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CC00"/>
                </a:solidFill>
              </a:rPr>
              <a:t> </a:t>
            </a:r>
            <a:r>
              <a:rPr lang="en-US" sz="800" baseline="0" dirty="0">
                <a:solidFill>
                  <a:srgbClr val="000514"/>
                </a:solidFill>
              </a:rPr>
              <a:t>[</a:t>
            </a:r>
            <a:r>
              <a:rPr lang="en-US" sz="800" baseline="0" dirty="0" err="1">
                <a:solidFill>
                  <a:srgbClr val="000514"/>
                </a:solidFill>
              </a:rPr>
              <a:t>Koetter</a:t>
            </a:r>
            <a:r>
              <a:rPr lang="en-US" sz="800" baseline="0" dirty="0">
                <a:solidFill>
                  <a:srgbClr val="000514"/>
                </a:solidFill>
              </a:rPr>
              <a:t> </a:t>
            </a:r>
            <a:r>
              <a:rPr lang="en-US" sz="800" baseline="0" dirty="0" err="1">
                <a:solidFill>
                  <a:srgbClr val="000514"/>
                </a:solidFill>
              </a:rPr>
              <a:t>Effros</a:t>
            </a:r>
            <a:r>
              <a:rPr lang="en-US" sz="800" baseline="0" dirty="0">
                <a:solidFill>
                  <a:srgbClr val="000514"/>
                </a:solidFill>
              </a:rPr>
              <a:t> </a:t>
            </a:r>
            <a:r>
              <a:rPr lang="en-US" sz="800" baseline="0" dirty="0" err="1">
                <a:solidFill>
                  <a:srgbClr val="000514"/>
                </a:solidFill>
              </a:rPr>
              <a:t>Médard</a:t>
            </a:r>
            <a:r>
              <a:rPr lang="en-US" sz="800" baseline="0" dirty="0">
                <a:solidFill>
                  <a:srgbClr val="000514"/>
                </a:solidFill>
              </a:rPr>
              <a:t>]</a:t>
            </a:r>
          </a:p>
        </p:txBody>
      </p:sp>
      <p:sp>
        <p:nvSpPr>
          <p:cNvPr id="76" name="Right Arrow 75"/>
          <p:cNvSpPr/>
          <p:nvPr/>
        </p:nvSpPr>
        <p:spPr bwMode="auto">
          <a:xfrm>
            <a:off x="5796136" y="908720"/>
            <a:ext cx="548444" cy="243645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7" name="Left-Right Arrow 6"/>
          <p:cNvSpPr/>
          <p:nvPr/>
        </p:nvSpPr>
        <p:spPr bwMode="auto">
          <a:xfrm>
            <a:off x="5724128" y="908720"/>
            <a:ext cx="612068" cy="252028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 w="38100" cap="flat" cmpd="sng" algn="ctr">
            <a:solidFill>
              <a:srgbClr val="16161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27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97"/>
    </mc:Choice>
    <mc:Fallback xmlns="">
      <p:transition xmlns:p14="http://schemas.microsoft.com/office/powerpoint/2010/main" spd="slow" advTm="2113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10" grpId="0"/>
      <p:bldP spid="7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What is known?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484784"/>
            <a:ext cx="8363272" cy="2412268"/>
          </a:xfrm>
          <a:noFill/>
          <a:ln w="38100" cmpd="sng">
            <a:solidFill>
              <a:schemeClr val="bg2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rgbClr val="FFCA69"/>
                </a:solidFill>
              </a:rPr>
              <a:t>Multiple source/terminal channels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smtClean="0"/>
              <a:t>What if       is, e.g., a broadcast channel?</a:t>
            </a:r>
            <a:endParaRPr lang="en-US" sz="2400" dirty="0"/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endParaRPr lang="en-US" sz="800" dirty="0" smtClean="0">
              <a:solidFill>
                <a:srgbClr val="FFCB69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smtClean="0"/>
              <a:t>In this case (and others) it is known that preserving component-wise communication </a:t>
            </a:r>
            <a:r>
              <a:rPr lang="en-US" sz="2000" dirty="0" smtClean="0">
                <a:solidFill>
                  <a:srgbClr val="FFCB69"/>
                </a:solidFill>
              </a:rPr>
              <a:t>does not suffice </a:t>
            </a:r>
            <a:r>
              <a:rPr lang="en-US" sz="2000" dirty="0" smtClean="0"/>
              <a:t>for network emulation.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>
                <a:solidFill>
                  <a:srgbClr val="FFCB69"/>
                </a:solidFill>
              </a:rPr>
              <a:t>Major question</a:t>
            </a:r>
            <a:r>
              <a:rPr lang="en-US" sz="2000" b="1" dirty="0" smtClean="0"/>
              <a:t>: Which properties are needed from the bounding component to allow network emulation?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309320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75" name="Cloud 74"/>
          <p:cNvSpPr/>
          <p:nvPr/>
        </p:nvSpPr>
        <p:spPr bwMode="auto">
          <a:xfrm>
            <a:off x="1943708" y="2348880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7" name="Cloud 76"/>
          <p:cNvSpPr/>
          <p:nvPr/>
        </p:nvSpPr>
        <p:spPr bwMode="auto">
          <a:xfrm>
            <a:off x="4824028" y="2348880"/>
            <a:ext cx="1642413" cy="1260915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502224" y="3320988"/>
            <a:ext cx="470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smtClean="0">
                <a:solidFill>
                  <a:srgbClr val="66FF33"/>
                </a:solidFill>
              </a:rPr>
              <a:t>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264188" y="3320988"/>
            <a:ext cx="8339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aseline="0" dirty="0" err="1" smtClean="0">
                <a:solidFill>
                  <a:srgbClr val="66FF33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66FF33"/>
                </a:solidFill>
              </a:rPr>
              <a:t>out</a:t>
            </a:r>
            <a:endParaRPr lang="en-US" sz="2800" baseline="-25000" dirty="0">
              <a:solidFill>
                <a:srgbClr val="FFFFFF"/>
              </a:solidFill>
            </a:endParaRPr>
          </a:p>
        </p:txBody>
      </p:sp>
      <p:sp>
        <p:nvSpPr>
          <p:cNvPr id="81" name="Right Arrow 80"/>
          <p:cNvSpPr/>
          <p:nvPr/>
        </p:nvSpPr>
        <p:spPr bwMode="auto">
          <a:xfrm>
            <a:off x="3923928" y="2780928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07804" y="2996952"/>
            <a:ext cx="360040" cy="288032"/>
            <a:chOff x="2519772" y="3212976"/>
            <a:chExt cx="648072" cy="432048"/>
          </a:xfrm>
        </p:grpSpPr>
        <p:sp>
          <p:nvSpPr>
            <p:cNvPr id="86" name="Rectangle 85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87" name="Lightning Bolt 86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cxnSp>
        <p:nvCxnSpPr>
          <p:cNvPr id="88" name="Straight Connector 87"/>
          <p:cNvCxnSpPr/>
          <p:nvPr/>
        </p:nvCxnSpPr>
        <p:spPr bwMode="auto">
          <a:xfrm>
            <a:off x="7020272" y="269032"/>
            <a:ext cx="0" cy="115212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>
            <a:off x="6876256" y="1232756"/>
            <a:ext cx="1404156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0" name="Snip Single Corner Rectangle 89"/>
          <p:cNvSpPr/>
          <p:nvPr/>
        </p:nvSpPr>
        <p:spPr bwMode="auto">
          <a:xfrm>
            <a:off x="7020272" y="305036"/>
            <a:ext cx="914400" cy="914400"/>
          </a:xfrm>
          <a:prstGeom prst="snip1Rect">
            <a:avLst>
              <a:gd name="adj" fmla="val 35474"/>
            </a:avLst>
          </a:prstGeom>
          <a:solidFill>
            <a:srgbClr val="008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sp>
        <p:nvSpPr>
          <p:cNvPr id="91" name="Snip Single Corner Rectangle 90"/>
          <p:cNvSpPr/>
          <p:nvPr/>
        </p:nvSpPr>
        <p:spPr bwMode="auto">
          <a:xfrm>
            <a:off x="7020272" y="534380"/>
            <a:ext cx="783704" cy="706760"/>
          </a:xfrm>
          <a:prstGeom prst="snip1Rect">
            <a:avLst>
              <a:gd name="adj" fmla="val 21925"/>
            </a:avLst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807804" y="2528900"/>
            <a:ext cx="360040" cy="288032"/>
            <a:chOff x="2519772" y="3212976"/>
            <a:chExt cx="648072" cy="432048"/>
          </a:xfrm>
        </p:grpSpPr>
        <p:sp>
          <p:nvSpPr>
            <p:cNvPr id="60" name="Rectangle 59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2" name="Lightning Bolt 61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159732" y="2780928"/>
            <a:ext cx="360040" cy="288032"/>
            <a:chOff x="2519772" y="3212976"/>
            <a:chExt cx="648072" cy="432048"/>
          </a:xfrm>
        </p:grpSpPr>
        <p:sp>
          <p:nvSpPr>
            <p:cNvPr id="64" name="Rectangle 63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5" name="Lightning Bolt 64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cxnSp>
        <p:nvCxnSpPr>
          <p:cNvPr id="8" name="Straight Connector 7"/>
          <p:cNvCxnSpPr>
            <a:stCxn id="64" idx="3"/>
            <a:endCxn id="60" idx="1"/>
          </p:cNvCxnSpPr>
          <p:nvPr/>
        </p:nvCxnSpPr>
        <p:spPr bwMode="auto">
          <a:xfrm flipV="1">
            <a:off x="2519772" y="2672916"/>
            <a:ext cx="288032" cy="25202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Straight Connector 65"/>
          <p:cNvCxnSpPr>
            <a:stCxn id="64" idx="3"/>
            <a:endCxn id="86" idx="1"/>
          </p:cNvCxnSpPr>
          <p:nvPr/>
        </p:nvCxnSpPr>
        <p:spPr bwMode="auto">
          <a:xfrm>
            <a:off x="2519772" y="2924944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7" name="Straight Connector 66"/>
          <p:cNvCxnSpPr>
            <a:stCxn id="86" idx="0"/>
            <a:endCxn id="60" idx="2"/>
          </p:cNvCxnSpPr>
          <p:nvPr/>
        </p:nvCxnSpPr>
        <p:spPr bwMode="auto">
          <a:xfrm flipV="1">
            <a:off x="2987824" y="2816932"/>
            <a:ext cx="0" cy="18002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68" name="Group 67"/>
          <p:cNvGrpSpPr/>
          <p:nvPr/>
        </p:nvGrpSpPr>
        <p:grpSpPr>
          <a:xfrm>
            <a:off x="5724128" y="2996952"/>
            <a:ext cx="360040" cy="288032"/>
            <a:chOff x="2519772" y="3212976"/>
            <a:chExt cx="648072" cy="432048"/>
          </a:xfrm>
        </p:grpSpPr>
        <p:sp>
          <p:nvSpPr>
            <p:cNvPr id="69" name="Rectangle 68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0" name="Lightning Bolt 69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724128" y="2528900"/>
            <a:ext cx="360040" cy="288032"/>
            <a:chOff x="2519772" y="3212976"/>
            <a:chExt cx="648072" cy="432048"/>
          </a:xfrm>
        </p:grpSpPr>
        <p:sp>
          <p:nvSpPr>
            <p:cNvPr id="72" name="Rectangle 71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73" name="Lightning Bolt 72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sp>
        <p:nvSpPr>
          <p:cNvPr id="93" name="Rectangle 92"/>
          <p:cNvSpPr/>
          <p:nvPr/>
        </p:nvSpPr>
        <p:spPr bwMode="auto">
          <a:xfrm>
            <a:off x="5076056" y="2780928"/>
            <a:ext cx="360040" cy="288032"/>
          </a:xfrm>
          <a:prstGeom prst="rect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FFCC00"/>
              </a:solidFill>
              <a:cs typeface="Arial" pitchFamily="34" charset="0"/>
            </a:endParaRPr>
          </a:p>
        </p:txBody>
      </p:sp>
      <p:cxnSp>
        <p:nvCxnSpPr>
          <p:cNvPr id="95" name="Straight Connector 94"/>
          <p:cNvCxnSpPr>
            <a:stCxn id="93" idx="3"/>
            <a:endCxn id="72" idx="1"/>
          </p:cNvCxnSpPr>
          <p:nvPr/>
        </p:nvCxnSpPr>
        <p:spPr bwMode="auto">
          <a:xfrm flipV="1">
            <a:off x="5436096" y="2672916"/>
            <a:ext cx="288032" cy="252028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6" name="Straight Connector 95"/>
          <p:cNvCxnSpPr>
            <a:stCxn id="93" idx="3"/>
            <a:endCxn id="69" idx="1"/>
          </p:cNvCxnSpPr>
          <p:nvPr/>
        </p:nvCxnSpPr>
        <p:spPr bwMode="auto">
          <a:xfrm>
            <a:off x="5436096" y="2924944"/>
            <a:ext cx="288032" cy="216024"/>
          </a:xfrm>
          <a:prstGeom prst="line">
            <a:avLst/>
          </a:prstGeom>
          <a:noFill/>
          <a:ln w="9525" cap="flat" cmpd="sng" algn="ctr">
            <a:solidFill>
              <a:srgbClr val="000514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7" name="Straight Connector 96"/>
          <p:cNvCxnSpPr>
            <a:stCxn id="69" idx="0"/>
            <a:endCxn id="72" idx="2"/>
          </p:cNvCxnSpPr>
          <p:nvPr/>
        </p:nvCxnSpPr>
        <p:spPr bwMode="auto">
          <a:xfrm flipV="1">
            <a:off x="5904148" y="2816932"/>
            <a:ext cx="0" cy="180020"/>
          </a:xfrm>
          <a:prstGeom prst="lin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114" name="Group 113"/>
          <p:cNvGrpSpPr/>
          <p:nvPr/>
        </p:nvGrpSpPr>
        <p:grpSpPr>
          <a:xfrm>
            <a:off x="2195736" y="2024844"/>
            <a:ext cx="360040" cy="288032"/>
            <a:chOff x="2519772" y="3212976"/>
            <a:chExt cx="648072" cy="432048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2519772" y="3212976"/>
              <a:ext cx="648072" cy="432048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116" name="Lightning Bolt 115"/>
            <p:cNvSpPr/>
            <p:nvPr/>
          </p:nvSpPr>
          <p:spPr bwMode="auto">
            <a:xfrm rot="18888409">
              <a:off x="2714015" y="3262022"/>
              <a:ext cx="289587" cy="363602"/>
            </a:xfrm>
            <a:prstGeom prst="lightningBolt">
              <a:avLst/>
            </a:prstGeom>
            <a:solidFill>
              <a:srgbClr val="FF00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04322" y="5589240"/>
            <a:ext cx="2378131" cy="693368"/>
            <a:chOff x="1304322" y="5481228"/>
            <a:chExt cx="2378131" cy="693368"/>
          </a:xfrm>
        </p:grpSpPr>
        <p:sp>
          <p:nvSpPr>
            <p:cNvPr id="106" name="Text Box 16"/>
            <p:cNvSpPr txBox="1">
              <a:spLocks noChangeArrowheads="1"/>
            </p:cNvSpPr>
            <p:nvPr/>
          </p:nvSpPr>
          <p:spPr bwMode="auto">
            <a:xfrm>
              <a:off x="1304322" y="5661248"/>
              <a:ext cx="351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 smtClean="0">
                  <a:solidFill>
                    <a:srgbClr val="FFFFFF"/>
                  </a:solidFill>
                </a:rPr>
                <a:t>X</a:t>
              </a:r>
              <a:endParaRPr lang="en-US" sz="1800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07" name="Text Box 17"/>
            <p:cNvSpPr txBox="1">
              <a:spLocks noChangeArrowheads="1"/>
            </p:cNvSpPr>
            <p:nvPr/>
          </p:nvSpPr>
          <p:spPr bwMode="auto">
            <a:xfrm>
              <a:off x="3257224" y="5805264"/>
              <a:ext cx="4252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 smtClean="0">
                  <a:solidFill>
                    <a:srgbClr val="FFFFFF"/>
                  </a:solidFill>
                </a:rPr>
                <a:t>Y</a:t>
              </a:r>
              <a:r>
                <a:rPr lang="en-US" sz="1800" baseline="-25000" dirty="0" smtClean="0">
                  <a:solidFill>
                    <a:srgbClr val="FFFFFF"/>
                  </a:solidFill>
                </a:rPr>
                <a:t>2</a:t>
              </a:r>
              <a:endParaRPr lang="en-US" sz="18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08" name="Text Box 18"/>
            <p:cNvSpPr txBox="1">
              <a:spLocks noChangeArrowheads="1"/>
            </p:cNvSpPr>
            <p:nvPr/>
          </p:nvSpPr>
          <p:spPr bwMode="auto">
            <a:xfrm>
              <a:off x="3245866" y="5481228"/>
              <a:ext cx="4005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 smtClean="0">
                  <a:solidFill>
                    <a:srgbClr val="FFFFFF"/>
                  </a:solidFill>
                </a:rPr>
                <a:t>Y</a:t>
              </a:r>
              <a:r>
                <a:rPr lang="en-US" sz="1800" baseline="-25000" dirty="0" smtClean="0">
                  <a:solidFill>
                    <a:srgbClr val="FFFFFF"/>
                  </a:solidFill>
                </a:rPr>
                <a:t>1</a:t>
              </a:r>
              <a:endParaRPr lang="en-US" sz="1800" baseline="-25000" dirty="0">
                <a:solidFill>
                  <a:srgbClr val="FFFFFF"/>
                </a:solidFill>
              </a:endParaRP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2060406" y="5553236"/>
              <a:ext cx="828092" cy="612068"/>
              <a:chOff x="2519772" y="3212976"/>
              <a:chExt cx="648072" cy="432048"/>
            </a:xfrm>
          </p:grpSpPr>
          <p:sp>
            <p:nvSpPr>
              <p:cNvPr id="121" name="Rectangle 120"/>
              <p:cNvSpPr/>
              <p:nvPr/>
            </p:nvSpPr>
            <p:spPr bwMode="auto">
              <a:xfrm>
                <a:off x="2519772" y="3212976"/>
                <a:ext cx="648072" cy="432048"/>
              </a:xfrm>
              <a:prstGeom prst="rect">
                <a:avLst/>
              </a:prstGeom>
              <a:solidFill>
                <a:srgbClr val="0000FF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  <p:sp>
            <p:nvSpPr>
              <p:cNvPr id="122" name="Lightning Bolt 121"/>
              <p:cNvSpPr/>
              <p:nvPr/>
            </p:nvSpPr>
            <p:spPr bwMode="auto">
              <a:xfrm rot="18888409">
                <a:off x="2714015" y="3262022"/>
                <a:ext cx="289587" cy="363602"/>
              </a:xfrm>
              <a:prstGeom prst="lightningBolt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smtClean="0">
                  <a:solidFill>
                    <a:srgbClr val="FFCC00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126" name="Straight Connector 125"/>
            <p:cNvCxnSpPr>
              <a:stCxn id="106" idx="3"/>
              <a:endCxn id="121" idx="1"/>
            </p:cNvCxnSpPr>
            <p:nvPr/>
          </p:nvCxnSpPr>
          <p:spPr bwMode="auto">
            <a:xfrm>
              <a:off x="1656026" y="5845914"/>
              <a:ext cx="404380" cy="13356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>
              <a:off x="2888498" y="602967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>
              <a:off x="2888498" y="56972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96" y="2413248"/>
            <a:ext cx="2368550" cy="1447800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98" name="Rectangle 97"/>
          <p:cNvSpPr/>
          <p:nvPr/>
        </p:nvSpPr>
        <p:spPr>
          <a:xfrm>
            <a:off x="6246440" y="2348880"/>
            <a:ext cx="17099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FFCC00"/>
                </a:solidFill>
              </a:rPr>
              <a:t> </a:t>
            </a:r>
            <a:r>
              <a:rPr lang="en-US" sz="800" baseline="0" dirty="0">
                <a:solidFill>
                  <a:srgbClr val="000514"/>
                </a:solidFill>
              </a:rPr>
              <a:t>[</a:t>
            </a:r>
            <a:r>
              <a:rPr lang="en-US" sz="800" baseline="0" dirty="0" err="1">
                <a:solidFill>
                  <a:srgbClr val="000514"/>
                </a:solidFill>
              </a:rPr>
              <a:t>Koetter</a:t>
            </a:r>
            <a:r>
              <a:rPr lang="en-US" sz="800" baseline="0" dirty="0">
                <a:solidFill>
                  <a:srgbClr val="000514"/>
                </a:solidFill>
              </a:rPr>
              <a:t> </a:t>
            </a:r>
            <a:r>
              <a:rPr lang="en-US" sz="800" baseline="0" dirty="0" err="1">
                <a:solidFill>
                  <a:srgbClr val="000514"/>
                </a:solidFill>
              </a:rPr>
              <a:t>Effros</a:t>
            </a:r>
            <a:r>
              <a:rPr lang="en-US" sz="800" baseline="0" dirty="0">
                <a:solidFill>
                  <a:srgbClr val="000514"/>
                </a:solidFill>
              </a:rPr>
              <a:t> </a:t>
            </a:r>
            <a:r>
              <a:rPr lang="en-US" sz="800" baseline="0" dirty="0" err="1">
                <a:solidFill>
                  <a:srgbClr val="000514"/>
                </a:solidFill>
              </a:rPr>
              <a:t>Médard</a:t>
            </a:r>
            <a:r>
              <a:rPr lang="en-US" sz="800" baseline="0" dirty="0">
                <a:solidFill>
                  <a:srgbClr val="000514"/>
                </a:solidFill>
              </a:rPr>
              <a:t>]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5256076" y="5589240"/>
            <a:ext cx="2378131" cy="693368"/>
            <a:chOff x="1304322" y="5481228"/>
            <a:chExt cx="2378131" cy="693368"/>
          </a:xfrm>
        </p:grpSpPr>
        <p:sp>
          <p:nvSpPr>
            <p:cNvPr id="99" name="Text Box 16"/>
            <p:cNvSpPr txBox="1">
              <a:spLocks noChangeArrowheads="1"/>
            </p:cNvSpPr>
            <p:nvPr/>
          </p:nvSpPr>
          <p:spPr bwMode="auto">
            <a:xfrm>
              <a:off x="1304322" y="5661248"/>
              <a:ext cx="351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 smtClean="0">
                  <a:solidFill>
                    <a:srgbClr val="FFFFFF"/>
                  </a:solidFill>
                </a:rPr>
                <a:t>X</a:t>
              </a:r>
              <a:endParaRPr lang="en-US" sz="1800" baseline="0" dirty="0">
                <a:solidFill>
                  <a:srgbClr val="FFFFFF"/>
                </a:solidFill>
              </a:endParaRPr>
            </a:p>
          </p:txBody>
        </p:sp>
        <p:sp>
          <p:nvSpPr>
            <p:cNvPr id="100" name="Text Box 17"/>
            <p:cNvSpPr txBox="1">
              <a:spLocks noChangeArrowheads="1"/>
            </p:cNvSpPr>
            <p:nvPr/>
          </p:nvSpPr>
          <p:spPr bwMode="auto">
            <a:xfrm>
              <a:off x="3257224" y="5805264"/>
              <a:ext cx="4252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 smtClean="0">
                  <a:solidFill>
                    <a:srgbClr val="FFFFFF"/>
                  </a:solidFill>
                </a:rPr>
                <a:t>Y</a:t>
              </a:r>
              <a:r>
                <a:rPr lang="en-US" sz="1800" baseline="-25000" dirty="0" smtClean="0">
                  <a:solidFill>
                    <a:srgbClr val="FFFFFF"/>
                  </a:solidFill>
                </a:rPr>
                <a:t>2</a:t>
              </a:r>
              <a:endParaRPr lang="en-US" sz="18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02" name="Text Box 18"/>
            <p:cNvSpPr txBox="1">
              <a:spLocks noChangeArrowheads="1"/>
            </p:cNvSpPr>
            <p:nvPr/>
          </p:nvSpPr>
          <p:spPr bwMode="auto">
            <a:xfrm>
              <a:off x="3245866" y="5481228"/>
              <a:ext cx="40058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 smtClean="0">
                  <a:solidFill>
                    <a:srgbClr val="FFFFFF"/>
                  </a:solidFill>
                </a:rPr>
                <a:t>Y</a:t>
              </a:r>
              <a:r>
                <a:rPr lang="en-US" sz="1800" baseline="-25000" dirty="0" smtClean="0">
                  <a:solidFill>
                    <a:srgbClr val="FFFFFF"/>
                  </a:solidFill>
                </a:rPr>
                <a:t>1</a:t>
              </a:r>
              <a:endParaRPr lang="en-US" sz="1800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2060406" y="5553236"/>
              <a:ext cx="828092" cy="612068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>
              <a:stCxn id="99" idx="3"/>
              <a:endCxn id="111" idx="1"/>
            </p:cNvCxnSpPr>
            <p:nvPr/>
          </p:nvCxnSpPr>
          <p:spPr bwMode="auto">
            <a:xfrm>
              <a:off x="1656026" y="5845914"/>
              <a:ext cx="404380" cy="13356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2888498" y="602967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>
              <a:off x="2888498" y="5697252"/>
              <a:ext cx="432048" cy="0"/>
            </a:xfrm>
            <a:prstGeom prst="line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0346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11"/>
    </mc:Choice>
    <mc:Fallback xmlns="">
      <p:transition xmlns:p14="http://schemas.microsoft.com/office/powerpoint/2010/main" spd="slow" advTm="1975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37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200774"/>
            <a:ext cx="8831656" cy="618055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1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1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8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000" dirty="0" smtClean="0">
                <a:effectLst/>
              </a:rPr>
              <a:t>Assume rate </a:t>
            </a:r>
            <a:r>
              <a:rPr lang="en-US" sz="2000" dirty="0" smtClean="0">
                <a:solidFill>
                  <a:srgbClr val="00FF00"/>
                </a:solidFill>
                <a:effectLst/>
              </a:rPr>
              <a:t>(R</a:t>
            </a:r>
            <a:r>
              <a:rPr lang="en-US" sz="2000" baseline="-25000" dirty="0" smtClean="0">
                <a:solidFill>
                  <a:srgbClr val="00FF00"/>
                </a:solidFill>
                <a:effectLst/>
              </a:rPr>
              <a:t>1</a:t>
            </a:r>
            <a:r>
              <a:rPr lang="en-US" sz="2000" dirty="0" smtClean="0">
                <a:solidFill>
                  <a:srgbClr val="00FF00"/>
                </a:solidFill>
                <a:effectLst/>
              </a:rPr>
              <a:t>,…,</a:t>
            </a:r>
            <a:r>
              <a:rPr lang="en-US" sz="2000" dirty="0" err="1" smtClean="0">
                <a:solidFill>
                  <a:srgbClr val="00FF00"/>
                </a:solidFill>
                <a:effectLst/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  <a:effectLst/>
              </a:rPr>
              <a:t>k</a:t>
            </a:r>
            <a:r>
              <a:rPr lang="en-US" sz="2000" dirty="0" smtClean="0">
                <a:solidFill>
                  <a:srgbClr val="00FF00"/>
                </a:solidFill>
                <a:effectLst/>
              </a:rPr>
              <a:t>) </a:t>
            </a:r>
            <a:r>
              <a:rPr lang="en-US" sz="2000" dirty="0" smtClean="0">
                <a:effectLst/>
              </a:rPr>
              <a:t>is achievable on network </a:t>
            </a:r>
            <a:r>
              <a:rPr lang="en-US" sz="2000" dirty="0" smtClean="0">
                <a:solidFill>
                  <a:srgbClr val="00FF00"/>
                </a:solidFill>
                <a:effectLst/>
              </a:rPr>
              <a:t>N</a:t>
            </a:r>
            <a:r>
              <a:rPr lang="en-US" sz="2000" dirty="0" smtClean="0">
                <a:effectLst/>
              </a:rPr>
              <a:t>.</a:t>
            </a: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000" dirty="0" smtClean="0">
                <a:effectLst/>
              </a:rPr>
              <a:t>Consider network </a:t>
            </a:r>
            <a:r>
              <a:rPr lang="en-US" sz="2000" kern="1200" dirty="0" smtClean="0">
                <a:solidFill>
                  <a:srgbClr val="00FF00"/>
                </a:solidFill>
                <a:effectLst/>
              </a:rPr>
              <a:t>N\e</a:t>
            </a:r>
            <a:r>
              <a:rPr lang="en-US" sz="2000" dirty="0" smtClean="0">
                <a:effectLst/>
              </a:rPr>
              <a:t> without edge </a:t>
            </a:r>
            <a:r>
              <a:rPr lang="en-US" sz="2000" dirty="0" smtClean="0">
                <a:solidFill>
                  <a:srgbClr val="00FF00"/>
                </a:solidFill>
                <a:effectLst/>
              </a:rPr>
              <a:t>e</a:t>
            </a:r>
            <a:r>
              <a:rPr lang="en-US" sz="2000" dirty="0" smtClean="0">
                <a:effectLst/>
              </a:rPr>
              <a:t> of capacity </a:t>
            </a:r>
            <a:r>
              <a:rPr lang="en-US" sz="20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000" dirty="0" smtClean="0">
                <a:effectLst/>
                <a:sym typeface="Symbol"/>
              </a:rPr>
              <a:t>.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000" b="1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000" b="1" dirty="0" smtClean="0">
                <a:effectLst/>
                <a:sym typeface="Symbol"/>
              </a:rPr>
              <a:t>What can be said regarding the achievable rate on the new network?</a:t>
            </a:r>
          </a:p>
          <a:p>
            <a:pPr eaLnBrk="1" hangingPunct="1">
              <a:lnSpc>
                <a:spcPct val="110000"/>
              </a:lnSpc>
              <a:buNone/>
            </a:pPr>
            <a:endParaRPr lang="he-IL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 </a:t>
            </a:r>
          </a:p>
        </p:txBody>
      </p:sp>
      <p:grpSp>
        <p:nvGrpSpPr>
          <p:cNvPr id="2" name="Group 32"/>
          <p:cNvGrpSpPr/>
          <p:nvPr/>
        </p:nvGrpSpPr>
        <p:grpSpPr>
          <a:xfrm>
            <a:off x="1738266" y="4186957"/>
            <a:ext cx="5292884" cy="1353748"/>
            <a:chOff x="1558638" y="4059385"/>
            <a:chExt cx="5441562" cy="2081639"/>
          </a:xfrm>
        </p:grpSpPr>
        <p:sp>
          <p:nvSpPr>
            <p:cNvPr id="34" name="Cloud 33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58638" y="4595094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58638" y="4059385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558638" y="5666512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558638" y="5130803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80507" y="4602020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80507" y="4066311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480507" y="5673438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80507" y="5137729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stCxn id="36" idx="3"/>
            </p:cNvCxnSpPr>
            <p:nvPr/>
          </p:nvCxnSpPr>
          <p:spPr bwMode="auto">
            <a:xfrm>
              <a:off x="2049478" y="4290218"/>
              <a:ext cx="953495" cy="3649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5" idx="3"/>
            </p:cNvCxnSpPr>
            <p:nvPr/>
          </p:nvCxnSpPr>
          <p:spPr bwMode="auto">
            <a:xfrm>
              <a:off x="2081537" y="4825927"/>
              <a:ext cx="661663" cy="1201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Arrow Connector 44"/>
            <p:cNvCxnSpPr>
              <a:stCxn id="38" idx="3"/>
              <a:endCxn id="34" idx="2"/>
            </p:cNvCxnSpPr>
            <p:nvPr/>
          </p:nvCxnSpPr>
          <p:spPr bwMode="auto">
            <a:xfrm flipV="1">
              <a:off x="2081537" y="5169474"/>
              <a:ext cx="640186" cy="1921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>
              <a:stCxn id="37" idx="3"/>
            </p:cNvCxnSpPr>
            <p:nvPr/>
          </p:nvCxnSpPr>
          <p:spPr bwMode="auto">
            <a:xfrm flipV="1">
              <a:off x="2081537" y="5590309"/>
              <a:ext cx="651272" cy="3070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7" name="Straight Arrow Connector 46"/>
            <p:cNvCxnSpPr>
              <a:endCxn id="40" idx="1"/>
            </p:cNvCxnSpPr>
            <p:nvPr/>
          </p:nvCxnSpPr>
          <p:spPr bwMode="auto">
            <a:xfrm flipV="1">
              <a:off x="5746173" y="4297144"/>
              <a:ext cx="734334" cy="3060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>
              <a:endCxn id="39" idx="1"/>
            </p:cNvCxnSpPr>
            <p:nvPr/>
          </p:nvCxnSpPr>
          <p:spPr bwMode="auto">
            <a:xfrm flipV="1">
              <a:off x="5839691" y="4832853"/>
              <a:ext cx="640816" cy="1547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9" name="Straight Arrow Connector 48"/>
            <p:cNvCxnSpPr>
              <a:stCxn id="34" idx="0"/>
              <a:endCxn id="42" idx="1"/>
            </p:cNvCxnSpPr>
            <p:nvPr/>
          </p:nvCxnSpPr>
          <p:spPr bwMode="auto">
            <a:xfrm>
              <a:off x="5837079" y="5169474"/>
              <a:ext cx="643428" cy="1990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0" name="Straight Arrow Connector 49"/>
            <p:cNvCxnSpPr>
              <a:endCxn id="41" idx="1"/>
            </p:cNvCxnSpPr>
            <p:nvPr/>
          </p:nvCxnSpPr>
          <p:spPr bwMode="auto">
            <a:xfrm>
              <a:off x="5725391" y="5444836"/>
              <a:ext cx="755116" cy="4594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1" name="Straight Connector 50"/>
          <p:cNvCxnSpPr/>
          <p:nvPr/>
        </p:nvCxnSpPr>
        <p:spPr bwMode="auto">
          <a:xfrm flipV="1">
            <a:off x="4327542" y="4716175"/>
            <a:ext cx="550718" cy="3013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365861" y="4411201"/>
            <a:ext cx="3529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he-IL" sz="240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 bwMode="auto">
          <a:xfrm rot="16200000" flipH="1">
            <a:off x="4371882" y="4653829"/>
            <a:ext cx="426027" cy="4260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5400000" flipH="1" flipV="1">
            <a:off x="4351100" y="4643440"/>
            <a:ext cx="467591" cy="42602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54"/>
          <p:cNvGrpSpPr/>
          <p:nvPr/>
        </p:nvGrpSpPr>
        <p:grpSpPr>
          <a:xfrm>
            <a:off x="1837854" y="1587696"/>
            <a:ext cx="5248750" cy="1390860"/>
            <a:chOff x="1558638" y="4059385"/>
            <a:chExt cx="5441562" cy="2081639"/>
          </a:xfrm>
        </p:grpSpPr>
        <p:sp>
          <p:nvSpPr>
            <p:cNvPr id="56" name="Cloud 5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58638" y="4595094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58638" y="4059385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58638" y="5666512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58638" y="5130803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80507" y="4602020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80507" y="4066311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80507" y="5673438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80507" y="5137729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58" idx="3"/>
            </p:cNvCxnSpPr>
            <p:nvPr/>
          </p:nvCxnSpPr>
          <p:spPr bwMode="auto">
            <a:xfrm>
              <a:off x="2049478" y="4290218"/>
              <a:ext cx="953495" cy="3649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stCxn id="57" idx="3"/>
            </p:cNvCxnSpPr>
            <p:nvPr/>
          </p:nvCxnSpPr>
          <p:spPr bwMode="auto">
            <a:xfrm>
              <a:off x="2081537" y="4825927"/>
              <a:ext cx="661663" cy="1201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69" idx="3"/>
              <a:endCxn id="56" idx="2"/>
            </p:cNvCxnSpPr>
            <p:nvPr/>
          </p:nvCxnSpPr>
          <p:spPr bwMode="auto">
            <a:xfrm flipV="1">
              <a:off x="2081537" y="5169474"/>
              <a:ext cx="640186" cy="1921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59" idx="3"/>
            </p:cNvCxnSpPr>
            <p:nvPr/>
          </p:nvCxnSpPr>
          <p:spPr bwMode="auto">
            <a:xfrm flipV="1">
              <a:off x="2081537" y="5590309"/>
              <a:ext cx="651272" cy="3070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endCxn id="71" idx="1"/>
            </p:cNvCxnSpPr>
            <p:nvPr/>
          </p:nvCxnSpPr>
          <p:spPr bwMode="auto">
            <a:xfrm flipV="1">
              <a:off x="5746173" y="4297144"/>
              <a:ext cx="734334" cy="3060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endCxn id="70" idx="1"/>
            </p:cNvCxnSpPr>
            <p:nvPr/>
          </p:nvCxnSpPr>
          <p:spPr bwMode="auto">
            <a:xfrm flipV="1">
              <a:off x="5839691" y="4832853"/>
              <a:ext cx="640816" cy="1547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56" idx="0"/>
              <a:endCxn id="73" idx="1"/>
            </p:cNvCxnSpPr>
            <p:nvPr/>
          </p:nvCxnSpPr>
          <p:spPr bwMode="auto">
            <a:xfrm>
              <a:off x="5837079" y="5169474"/>
              <a:ext cx="643428" cy="1990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endCxn id="72" idx="1"/>
            </p:cNvCxnSpPr>
            <p:nvPr/>
          </p:nvCxnSpPr>
          <p:spPr bwMode="auto">
            <a:xfrm>
              <a:off x="5725391" y="5444836"/>
              <a:ext cx="755116" cy="4594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1" name="Rectangle 90"/>
          <p:cNvSpPr/>
          <p:nvPr/>
        </p:nvSpPr>
        <p:spPr>
          <a:xfrm>
            <a:off x="3352275" y="2074029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cs typeface="Arial" pitchFamily="34" charset="0"/>
              </a:rPr>
              <a:t>N</a:t>
            </a:r>
            <a:endParaRPr lang="he-IL" sz="24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81069" y="5828140"/>
            <a:ext cx="8774183" cy="71755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4413826" y="2090638"/>
            <a:ext cx="550718" cy="30133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369021" y="1905732"/>
            <a:ext cx="35298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he-IL" sz="240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202674" y="4691052"/>
            <a:ext cx="7681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cs typeface="Arial" pitchFamily="34" charset="0"/>
              </a:rPr>
              <a:t>N\e</a:t>
            </a:r>
            <a:endParaRPr lang="he-IL" sz="24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5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The edge removal problem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3911" y="462159"/>
            <a:ext cx="7921135" cy="904863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SzPct val="200000"/>
            </a:pPr>
            <a:r>
              <a:rPr lang="en-US" sz="24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What is the guarantee on 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loss</a:t>
            </a:r>
            <a:r>
              <a:rPr lang="en-US" sz="24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 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in rate </a:t>
            </a:r>
            <a:r>
              <a:rPr lang="en-US" sz="24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when experiencing link failure?</a:t>
            </a:r>
          </a:p>
        </p:txBody>
      </p:sp>
      <p:sp>
        <p:nvSpPr>
          <p:cNvPr id="4" name="Rectangle 3"/>
          <p:cNvSpPr/>
          <p:nvPr/>
        </p:nvSpPr>
        <p:spPr>
          <a:xfrm>
            <a:off x="7212451" y="138766"/>
            <a:ext cx="17641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600" baseline="0" dirty="0">
                <a:solidFill>
                  <a:srgbClr val="FFFFFF"/>
                </a:solidFill>
                <a:cs typeface="Arial" pitchFamily="34" charset="0"/>
                <a:sym typeface="Symbol"/>
              </a:rPr>
              <a:t>[</a:t>
            </a:r>
            <a:r>
              <a:rPr lang="en-US" sz="1600" baseline="0" dirty="0" err="1">
                <a:solidFill>
                  <a:srgbClr val="FFFFFF"/>
                </a:solidFill>
                <a:cs typeface="Arial" pitchFamily="34" charset="0"/>
              </a:rPr>
              <a:t>HoEffrosJalali</a:t>
            </a:r>
            <a:r>
              <a:rPr lang="en-US" sz="1600" baseline="0" dirty="0">
                <a:solidFill>
                  <a:srgbClr val="FFFFFF"/>
                </a:solidFill>
                <a:cs typeface="Arial" pitchFamily="34" charset="0"/>
              </a:rPr>
              <a:t>]</a:t>
            </a:r>
            <a:endParaRPr lang="en-US" sz="16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7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 animBg="1"/>
      <p:bldP spid="62" grpId="0"/>
      <p:bldP spid="6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FD7E73-96EB-4FA5-B3BE-017CD8A19839}" type="slidenum">
              <a:rPr lang="x-none" sz="12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/>
              <a:t>39</a:t>
            </a:fld>
            <a:endParaRPr lang="en-US" sz="1200" baseline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43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Edge removal</a:t>
            </a:r>
            <a:endParaRPr lang="en-US" dirty="0" smtClean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025" y="1459191"/>
            <a:ext cx="9103247" cy="4525963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None/>
            </a:pPr>
            <a:endParaRPr lang="en-US" sz="2400" dirty="0" smtClean="0"/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400" b="1" dirty="0" smtClean="0"/>
              <a:t>What is the loss in rate when removing a </a:t>
            </a:r>
            <a:r>
              <a:rPr lang="en-US" sz="2400" b="1" dirty="0" smtClean="0">
                <a:solidFill>
                  <a:srgbClr val="00FF00"/>
                </a:solidFill>
                <a:sym typeface="Symbol"/>
              </a:rPr>
              <a:t></a:t>
            </a:r>
            <a:r>
              <a:rPr lang="en-US" sz="2400" b="1" dirty="0" smtClean="0">
                <a:sym typeface="Symbol"/>
              </a:rPr>
              <a:t> capacity </a:t>
            </a:r>
            <a:r>
              <a:rPr lang="en-US" sz="2400" b="1" dirty="0" smtClean="0"/>
              <a:t>edge?</a:t>
            </a:r>
          </a:p>
          <a:p>
            <a:pPr algn="ctr" eaLnBrk="1" hangingPunct="1">
              <a:lnSpc>
                <a:spcPct val="11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ym typeface="Symbol"/>
              </a:rPr>
              <a:t>There exist simple instances in which removing an edge of capacity </a:t>
            </a:r>
            <a:r>
              <a:rPr lang="en-US" sz="2400" dirty="0" smtClean="0">
                <a:solidFill>
                  <a:srgbClr val="00FF00"/>
                </a:solidFill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 will decrease each rate by an additive </a:t>
            </a:r>
            <a:r>
              <a:rPr lang="en-US" sz="2400" dirty="0" smtClean="0">
                <a:solidFill>
                  <a:srgbClr val="00FF00"/>
                </a:solidFill>
                <a:sym typeface="Symbol"/>
              </a:rPr>
              <a:t></a:t>
            </a:r>
            <a:r>
              <a:rPr lang="en-US" sz="2400" dirty="0" smtClean="0">
                <a:sym typeface="Symbol"/>
              </a:rPr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sym typeface="Symbol"/>
              </a:rPr>
              <a:t>E.g.: the butterfly with bottleneck consisting of 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1/  </a:t>
            </a:r>
            <a:r>
              <a:rPr lang="en-US" sz="2000" dirty="0" smtClean="0">
                <a:sym typeface="Symbol"/>
              </a:rPr>
              <a:t>edges of capacity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 </a:t>
            </a:r>
            <a:r>
              <a:rPr lang="en-US" sz="2000" dirty="0" smtClean="0">
                <a:sym typeface="Symbol"/>
              </a:rPr>
              <a:t>.</a:t>
            </a:r>
            <a:endParaRPr lang="en-US" sz="2400" b="1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endParaRPr lang="en-US" sz="2400" b="1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endParaRPr lang="en-US" sz="2400" b="1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endParaRPr lang="en-US" sz="2400" b="1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b="1" dirty="0" smtClean="0">
                <a:sym typeface="Symbol"/>
              </a:rPr>
              <a:t>What is the “</a:t>
            </a:r>
            <a:r>
              <a:rPr lang="en-US" sz="2400" b="1" dirty="0" smtClean="0">
                <a:solidFill>
                  <a:srgbClr val="FFC000"/>
                </a:solidFill>
                <a:sym typeface="Symbol"/>
              </a:rPr>
              <a:t>price of edge removal</a:t>
            </a:r>
            <a:r>
              <a:rPr lang="en-US" sz="2400" b="1" dirty="0" smtClean="0">
                <a:sym typeface="Symbol"/>
              </a:rPr>
              <a:t>” in general?</a:t>
            </a:r>
            <a:r>
              <a:rPr lang="en-US" sz="2400" b="1" dirty="0" smtClean="0">
                <a:solidFill>
                  <a:srgbClr val="FFC000"/>
                </a:solidFill>
                <a:sym typeface="Symbol"/>
              </a:rPr>
              <a:t> </a:t>
            </a:r>
            <a:endParaRPr lang="en-US" sz="2400" b="1" dirty="0" smtClean="0"/>
          </a:p>
        </p:txBody>
      </p:sp>
      <p:grpSp>
        <p:nvGrpSpPr>
          <p:cNvPr id="40" name="Group 4"/>
          <p:cNvGrpSpPr/>
          <p:nvPr/>
        </p:nvGrpSpPr>
        <p:grpSpPr>
          <a:xfrm>
            <a:off x="5715003" y="114299"/>
            <a:ext cx="3020932" cy="1416721"/>
            <a:chOff x="1558638" y="4059387"/>
            <a:chExt cx="5752791" cy="2183202"/>
          </a:xfrm>
        </p:grpSpPr>
        <p:sp>
          <p:nvSpPr>
            <p:cNvPr id="41" name="Cloud 40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58638" y="4595095"/>
              <a:ext cx="83702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58638" y="4059387"/>
              <a:ext cx="788184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58638" y="5666512"/>
              <a:ext cx="83702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58638" y="5130803"/>
              <a:ext cx="83702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80506" y="4602020"/>
              <a:ext cx="83092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480506" y="4066310"/>
              <a:ext cx="782079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480506" y="5673439"/>
              <a:ext cx="83092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80506" y="5137729"/>
              <a:ext cx="83092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50" name="Straight Arrow Connector 49"/>
            <p:cNvCxnSpPr>
              <a:stCxn id="43" idx="3"/>
            </p:cNvCxnSpPr>
            <p:nvPr/>
          </p:nvCxnSpPr>
          <p:spPr bwMode="auto">
            <a:xfrm>
              <a:off x="2346822" y="4343960"/>
              <a:ext cx="656151" cy="3111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>
              <a:stCxn id="42" idx="3"/>
            </p:cNvCxnSpPr>
            <p:nvPr/>
          </p:nvCxnSpPr>
          <p:spPr bwMode="auto">
            <a:xfrm>
              <a:off x="2395664" y="4879670"/>
              <a:ext cx="347537" cy="664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Straight Arrow Connector 51"/>
            <p:cNvCxnSpPr>
              <a:stCxn id="45" idx="3"/>
              <a:endCxn id="41" idx="2"/>
            </p:cNvCxnSpPr>
            <p:nvPr/>
          </p:nvCxnSpPr>
          <p:spPr bwMode="auto">
            <a:xfrm flipV="1">
              <a:off x="2395664" y="5169475"/>
              <a:ext cx="326060" cy="2459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>
              <a:stCxn id="44" idx="3"/>
            </p:cNvCxnSpPr>
            <p:nvPr/>
          </p:nvCxnSpPr>
          <p:spPr bwMode="auto">
            <a:xfrm flipV="1">
              <a:off x="2395664" y="5590312"/>
              <a:ext cx="337145" cy="360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Arrow Connector 53"/>
            <p:cNvCxnSpPr>
              <a:endCxn id="47" idx="1"/>
            </p:cNvCxnSpPr>
            <p:nvPr/>
          </p:nvCxnSpPr>
          <p:spPr bwMode="auto">
            <a:xfrm flipV="1">
              <a:off x="5746174" y="4350885"/>
              <a:ext cx="734332" cy="2522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endCxn id="46" idx="1"/>
            </p:cNvCxnSpPr>
            <p:nvPr/>
          </p:nvCxnSpPr>
          <p:spPr bwMode="auto">
            <a:xfrm flipV="1">
              <a:off x="5839691" y="4886595"/>
              <a:ext cx="640816" cy="1010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41" idx="0"/>
              <a:endCxn id="49" idx="1"/>
            </p:cNvCxnSpPr>
            <p:nvPr/>
          </p:nvCxnSpPr>
          <p:spPr bwMode="auto">
            <a:xfrm>
              <a:off x="5837078" y="5169474"/>
              <a:ext cx="643428" cy="2528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endCxn id="48" idx="1"/>
            </p:cNvCxnSpPr>
            <p:nvPr/>
          </p:nvCxnSpPr>
          <p:spPr bwMode="auto">
            <a:xfrm>
              <a:off x="5725390" y="5444837"/>
              <a:ext cx="755116" cy="5131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34" name="Straight Connector 33"/>
          <p:cNvCxnSpPr/>
          <p:nvPr/>
        </p:nvCxnSpPr>
        <p:spPr bwMode="auto">
          <a:xfrm flipV="1">
            <a:off x="6934509" y="717755"/>
            <a:ext cx="467822" cy="26708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6967060" y="365973"/>
            <a:ext cx="299849" cy="40918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e</a:t>
            </a:r>
            <a:endParaRPr lang="he-IL" sz="240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 rot="16200000" flipH="1">
            <a:off x="6964326" y="670345"/>
            <a:ext cx="377597" cy="361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 flipH="1" flipV="1">
            <a:off x="6945907" y="661137"/>
            <a:ext cx="414436" cy="3619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" name="Line 65"/>
          <p:cNvSpPr>
            <a:spLocks noChangeShapeType="1"/>
          </p:cNvSpPr>
          <p:nvPr/>
        </p:nvSpPr>
        <p:spPr bwMode="auto">
          <a:xfrm rot="16200000">
            <a:off x="3378905" y="5186852"/>
            <a:ext cx="511904" cy="236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2" name="Line 68"/>
          <p:cNvSpPr>
            <a:spLocks noChangeShapeType="1"/>
          </p:cNvSpPr>
          <p:nvPr/>
        </p:nvSpPr>
        <p:spPr bwMode="auto">
          <a:xfrm rot="16200000" flipH="1">
            <a:off x="4464883" y="5028047"/>
            <a:ext cx="579911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3" name="Line 69"/>
          <p:cNvSpPr>
            <a:spLocks noChangeShapeType="1"/>
          </p:cNvSpPr>
          <p:nvPr/>
        </p:nvSpPr>
        <p:spPr bwMode="auto">
          <a:xfrm rot="16200000">
            <a:off x="4467356" y="4450609"/>
            <a:ext cx="574965" cy="476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4" name="Line 70"/>
          <p:cNvSpPr>
            <a:spLocks noChangeShapeType="1"/>
          </p:cNvSpPr>
          <p:nvPr/>
        </p:nvSpPr>
        <p:spPr bwMode="auto">
          <a:xfrm rot="16200000">
            <a:off x="4236520" y="4900493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5" name="Line 71"/>
          <p:cNvSpPr>
            <a:spLocks noChangeShapeType="1"/>
          </p:cNvSpPr>
          <p:nvPr/>
        </p:nvSpPr>
        <p:spPr bwMode="auto">
          <a:xfrm rot="16200000">
            <a:off x="4236520" y="3607131"/>
            <a:ext cx="0" cy="1439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5108871" y="4145711"/>
            <a:ext cx="3398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18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 rot="16200000" flipH="1">
            <a:off x="3335628" y="4509259"/>
            <a:ext cx="598458" cy="236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0" name="Line 67"/>
          <p:cNvSpPr>
            <a:spLocks noChangeShapeType="1"/>
          </p:cNvSpPr>
          <p:nvPr/>
        </p:nvSpPr>
        <p:spPr bwMode="auto">
          <a:xfrm rot="16200000">
            <a:off x="4153176" y="4728567"/>
            <a:ext cx="0" cy="495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7" name="Oval 28"/>
          <p:cNvSpPr>
            <a:spLocks noChangeArrowheads="1"/>
          </p:cNvSpPr>
          <p:nvPr/>
        </p:nvSpPr>
        <p:spPr bwMode="auto">
          <a:xfrm rot="16200000">
            <a:off x="5016162" y="4265700"/>
            <a:ext cx="118702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8" name="Oval 29"/>
          <p:cNvSpPr>
            <a:spLocks noChangeArrowheads="1"/>
          </p:cNvSpPr>
          <p:nvPr/>
        </p:nvSpPr>
        <p:spPr bwMode="auto">
          <a:xfrm rot="16200000">
            <a:off x="5009812" y="5544225"/>
            <a:ext cx="118702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0" name="Oval 31"/>
          <p:cNvSpPr>
            <a:spLocks noChangeArrowheads="1"/>
          </p:cNvSpPr>
          <p:nvPr/>
        </p:nvSpPr>
        <p:spPr bwMode="auto">
          <a:xfrm rot="16200000">
            <a:off x="3420725" y="5544225"/>
            <a:ext cx="118702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SzPct val="200000"/>
              <a:buFontTx/>
              <a:buChar char="•"/>
            </a:pPr>
            <a:endParaRPr lang="en-US" sz="18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1" name="Oval 32"/>
          <p:cNvSpPr>
            <a:spLocks noChangeArrowheads="1"/>
          </p:cNvSpPr>
          <p:nvPr/>
        </p:nvSpPr>
        <p:spPr bwMode="auto">
          <a:xfrm rot="16200000">
            <a:off x="4457362" y="4913618"/>
            <a:ext cx="118702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SzPct val="200000"/>
              <a:buFontTx/>
              <a:buChar char="•"/>
            </a:pPr>
            <a:endParaRPr lang="en-US" sz="18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2" name="Oval 33"/>
          <p:cNvSpPr>
            <a:spLocks noChangeArrowheads="1"/>
          </p:cNvSpPr>
          <p:nvPr/>
        </p:nvSpPr>
        <p:spPr bwMode="auto">
          <a:xfrm rot="16200000">
            <a:off x="3420725" y="4265700"/>
            <a:ext cx="118702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buSzPct val="200000"/>
              <a:buFontTx/>
              <a:buChar char="•"/>
            </a:pPr>
            <a:endParaRPr lang="en-US" sz="18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3" name="Text Box 13"/>
          <p:cNvSpPr txBox="1">
            <a:spLocks noChangeArrowheads="1"/>
          </p:cNvSpPr>
          <p:nvPr/>
        </p:nvSpPr>
        <p:spPr bwMode="auto">
          <a:xfrm>
            <a:off x="2978303" y="4145711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18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>
            <a:off x="2978303" y="5410993"/>
            <a:ext cx="439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</a:t>
            </a:r>
            <a:r>
              <a:rPr lang="en-US" sz="18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5" name="Text Box 13"/>
          <p:cNvSpPr txBox="1">
            <a:spLocks noChangeArrowheads="1"/>
          </p:cNvSpPr>
          <p:nvPr/>
        </p:nvSpPr>
        <p:spPr bwMode="auto">
          <a:xfrm>
            <a:off x="5108871" y="5410993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8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</a:t>
            </a:r>
            <a:r>
              <a:rPr lang="en-US" sz="1800" baseline="-25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1800" baseline="-25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3879645" y="4798170"/>
            <a:ext cx="543208" cy="102606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9" name="Freeform 88"/>
          <p:cNvSpPr/>
          <p:nvPr/>
        </p:nvSpPr>
        <p:spPr bwMode="auto">
          <a:xfrm>
            <a:off x="3875755" y="4698278"/>
            <a:ext cx="543208" cy="188613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0" name="Freeform 89"/>
          <p:cNvSpPr/>
          <p:nvPr/>
        </p:nvSpPr>
        <p:spPr bwMode="auto">
          <a:xfrm flipV="1">
            <a:off x="3889972" y="5057868"/>
            <a:ext cx="543208" cy="93553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1" name="Freeform 90"/>
          <p:cNvSpPr/>
          <p:nvPr/>
        </p:nvSpPr>
        <p:spPr bwMode="auto">
          <a:xfrm flipV="1">
            <a:off x="3879410" y="5088046"/>
            <a:ext cx="543208" cy="199175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2" name="Freeform 91"/>
          <p:cNvSpPr/>
          <p:nvPr/>
        </p:nvSpPr>
        <p:spPr bwMode="auto">
          <a:xfrm>
            <a:off x="3877119" y="4636294"/>
            <a:ext cx="543208" cy="221434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3" name="Freeform 92"/>
          <p:cNvSpPr/>
          <p:nvPr/>
        </p:nvSpPr>
        <p:spPr bwMode="auto">
          <a:xfrm flipV="1">
            <a:off x="3884806" y="5072520"/>
            <a:ext cx="543208" cy="154235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4" name="Freeform 93"/>
          <p:cNvSpPr/>
          <p:nvPr/>
        </p:nvSpPr>
        <p:spPr bwMode="auto">
          <a:xfrm>
            <a:off x="3875284" y="4869456"/>
            <a:ext cx="543208" cy="85588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5" name="Freeform 94"/>
          <p:cNvSpPr/>
          <p:nvPr/>
        </p:nvSpPr>
        <p:spPr bwMode="auto">
          <a:xfrm flipV="1">
            <a:off x="3884463" y="5008290"/>
            <a:ext cx="543208" cy="81501"/>
          </a:xfrm>
          <a:custGeom>
            <a:avLst/>
            <a:gdLst>
              <a:gd name="connsiteX0" fmla="*/ 0 w 543208"/>
              <a:gd name="connsiteY0" fmla="*/ 84499 h 102606"/>
              <a:gd name="connsiteX1" fmla="*/ 289711 w 543208"/>
              <a:gd name="connsiteY1" fmla="*/ 3018 h 102606"/>
              <a:gd name="connsiteX2" fmla="*/ 543208 w 543208"/>
              <a:gd name="connsiteY2" fmla="*/ 102606 h 10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3208" h="102606">
                <a:moveTo>
                  <a:pt x="0" y="84499"/>
                </a:moveTo>
                <a:cubicBezTo>
                  <a:pt x="99588" y="42249"/>
                  <a:pt x="199176" y="0"/>
                  <a:pt x="289711" y="3018"/>
                </a:cubicBezTo>
                <a:cubicBezTo>
                  <a:pt x="380246" y="6036"/>
                  <a:pt x="461727" y="54321"/>
                  <a:pt x="543208" y="102606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79" name="Oval 30"/>
          <p:cNvSpPr>
            <a:spLocks noChangeArrowheads="1"/>
          </p:cNvSpPr>
          <p:nvPr/>
        </p:nvSpPr>
        <p:spPr bwMode="auto">
          <a:xfrm rot="16200000">
            <a:off x="3769975" y="4913618"/>
            <a:ext cx="118702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he-IL" sz="2400" baseline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61469" y="4487138"/>
            <a:ext cx="2558989" cy="40011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R=(1,1)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is achievable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59631" y="5124286"/>
            <a:ext cx="3041150" cy="40011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R=(1-,1-) </a:t>
            </a: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is achievable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 bwMode="auto">
          <a:xfrm>
            <a:off x="4100512" y="4591059"/>
            <a:ext cx="109537" cy="1095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4105274" y="4595822"/>
            <a:ext cx="100013" cy="10001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2" name="Group 111"/>
          <p:cNvGrpSpPr/>
          <p:nvPr/>
        </p:nvGrpSpPr>
        <p:grpSpPr>
          <a:xfrm>
            <a:off x="3248141" y="4294741"/>
            <a:ext cx="2101403" cy="1338818"/>
            <a:chOff x="3248141" y="4294741"/>
            <a:chExt cx="2101403" cy="1338818"/>
          </a:xfrm>
        </p:grpSpPr>
        <p:sp>
          <p:nvSpPr>
            <p:cNvPr id="107" name="TextBox 106"/>
            <p:cNvSpPr txBox="1"/>
            <p:nvPr/>
          </p:nvSpPr>
          <p:spPr>
            <a:xfrm>
              <a:off x="3272012" y="4538949"/>
              <a:ext cx="41389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48141" y="5032871"/>
              <a:ext cx="43954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964236" y="4294741"/>
              <a:ext cx="41389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964237" y="5264227"/>
              <a:ext cx="439543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4570164" y="4790500"/>
              <a:ext cx="77938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r>
                <a:rPr lang="en-US" sz="18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+S</a:t>
              </a:r>
              <a:r>
                <a:rPr lang="en-US" sz="1800" baseline="-2500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" y="424175"/>
            <a:ext cx="8776231" cy="1203034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92859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7" grpId="0"/>
      <p:bldP spid="69" grpId="0" animBg="1"/>
      <p:bldP spid="70" grpId="0" animBg="1"/>
      <p:bldP spid="70" grpId="1" animBg="1"/>
      <p:bldP spid="77" grpId="0" animBg="1"/>
      <p:bldP spid="78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79" grpId="0" animBg="1"/>
      <p:bldP spid="58" grpId="0" build="allAtOnce" animBg="1"/>
      <p:bldP spid="59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Reductions.</a:t>
            </a:r>
          </a:p>
          <a:p>
            <a:r>
              <a:rPr lang="en-US" dirty="0" smtClean="0"/>
              <a:t>Preliminaries: Network Coding.</a:t>
            </a:r>
          </a:p>
          <a:p>
            <a:r>
              <a:rPr lang="en-US" dirty="0" smtClean="0"/>
              <a:t>Simplifying the NC model.</a:t>
            </a:r>
          </a:p>
          <a:p>
            <a:r>
              <a:rPr lang="en-US" dirty="0" smtClean="0"/>
              <a:t>Is NC hard?</a:t>
            </a:r>
          </a:p>
          <a:p>
            <a:r>
              <a:rPr lang="en-US" dirty="0" smtClean="0"/>
              <a:t>Reliable and Secure communication.</a:t>
            </a:r>
          </a:p>
          <a:p>
            <a:r>
              <a:rPr lang="en-US" dirty="0" smtClean="0"/>
              <a:t>Can NC help solve other problems as well?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1"/>
          <p:cNvGrpSpPr/>
          <p:nvPr/>
        </p:nvGrpSpPr>
        <p:grpSpPr>
          <a:xfrm>
            <a:off x="5386945" y="3242457"/>
            <a:ext cx="3474899" cy="1170449"/>
            <a:chOff x="2146590" y="2265461"/>
            <a:chExt cx="3474899" cy="1170449"/>
          </a:xfrm>
        </p:grpSpPr>
        <p:sp>
          <p:nvSpPr>
            <p:cNvPr id="7" name="TextBox 6"/>
            <p:cNvSpPr txBox="1"/>
            <p:nvPr/>
          </p:nvSpPr>
          <p:spPr>
            <a:xfrm>
              <a:off x="2146590" y="2418452"/>
              <a:ext cx="87075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1,...,</a:t>
              </a: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Cloud 7"/>
            <p:cNvSpPr/>
            <p:nvPr/>
          </p:nvSpPr>
          <p:spPr bwMode="auto">
            <a:xfrm>
              <a:off x="3547355" y="2336246"/>
              <a:ext cx="1410441" cy="104504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6779" y="2553577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6779" y="2265461"/>
              <a:ext cx="352684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46779" y="3129809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6779" y="2841693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3" name="Straight Arrow Connector 12"/>
            <p:cNvCxnSpPr>
              <a:endCxn id="10" idx="1"/>
            </p:cNvCxnSpPr>
            <p:nvPr/>
          </p:nvCxnSpPr>
          <p:spPr bwMode="auto">
            <a:xfrm flipV="1">
              <a:off x="4915627" y="2418512"/>
              <a:ext cx="331152" cy="1356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endCxn id="9" idx="1"/>
            </p:cNvCxnSpPr>
            <p:nvPr/>
          </p:nvCxnSpPr>
          <p:spPr bwMode="auto">
            <a:xfrm flipV="1">
              <a:off x="4957799" y="2706628"/>
              <a:ext cx="288980" cy="54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stCxn id="8" idx="0"/>
              <a:endCxn id="12" idx="1"/>
            </p:cNvCxnSpPr>
            <p:nvPr/>
          </p:nvCxnSpPr>
          <p:spPr bwMode="auto">
            <a:xfrm>
              <a:off x="4956620" y="2858766"/>
              <a:ext cx="290158" cy="135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endCxn id="11" idx="1"/>
            </p:cNvCxnSpPr>
            <p:nvPr/>
          </p:nvCxnSpPr>
          <p:spPr bwMode="auto">
            <a:xfrm>
              <a:off x="4906254" y="3006862"/>
              <a:ext cx="340525" cy="275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2641345" y="2803293"/>
              <a:ext cx="88608" cy="807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8" name="Straight Arrow Connector 17"/>
            <p:cNvCxnSpPr>
              <a:stCxn id="17" idx="7"/>
            </p:cNvCxnSpPr>
            <p:nvPr/>
          </p:nvCxnSpPr>
          <p:spPr bwMode="auto">
            <a:xfrm rot="5400000" flipH="1" flipV="1">
              <a:off x="3063223" y="2177879"/>
              <a:ext cx="290994" cy="9834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7" idx="6"/>
            </p:cNvCxnSpPr>
            <p:nvPr/>
          </p:nvCxnSpPr>
          <p:spPr bwMode="auto">
            <a:xfrm flipV="1">
              <a:off x="2729953" y="2736056"/>
              <a:ext cx="839541" cy="107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7" idx="6"/>
            </p:cNvCxnSpPr>
            <p:nvPr/>
          </p:nvCxnSpPr>
          <p:spPr bwMode="auto">
            <a:xfrm>
              <a:off x="2729953" y="2843671"/>
              <a:ext cx="849066" cy="1733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7" idx="5"/>
            </p:cNvCxnSpPr>
            <p:nvPr/>
          </p:nvCxnSpPr>
          <p:spPr bwMode="auto">
            <a:xfrm rot="16200000" flipH="1">
              <a:off x="3022009" y="2567190"/>
              <a:ext cx="297222" cy="9072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990109" y="2615046"/>
              <a:ext cx="42992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</a:t>
              </a:r>
              <a:endParaRPr lang="he-IL" sz="24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4" y="1401822"/>
            <a:ext cx="8958405" cy="636298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In several special instances: the removal of a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400" dirty="0" smtClean="0">
                <a:effectLst/>
                <a:sym typeface="Symbol"/>
              </a:rPr>
              <a:t> capacity edge causes at most an additive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400" dirty="0" smtClean="0">
                <a:effectLst/>
                <a:sym typeface="Symbol"/>
              </a:rPr>
              <a:t> decrease in rate </a:t>
            </a:r>
            <a:r>
              <a:rPr lang="en-US" sz="1600" dirty="0" smtClean="0">
                <a:effectLst/>
                <a:sym typeface="Symbol"/>
              </a:rPr>
              <a:t>[</a:t>
            </a:r>
            <a:r>
              <a:rPr lang="en-US" sz="1600" dirty="0" err="1">
                <a:effectLst/>
              </a:rPr>
              <a:t>HoEffrosJalali</a:t>
            </a:r>
            <a:r>
              <a:rPr lang="en-US" sz="1600" dirty="0">
                <a:effectLst/>
              </a:rPr>
              <a:t>]</a:t>
            </a:r>
            <a:r>
              <a:rPr lang="en-US" sz="2400" dirty="0" smtClean="0">
                <a:effectLst/>
                <a:sym typeface="Symbol"/>
              </a:rPr>
              <a:t>.</a:t>
            </a: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solidFill>
                  <a:srgbClr val="FFC000"/>
                </a:solidFill>
                <a:effectLst/>
              </a:rPr>
              <a:t>Multicast</a:t>
            </a:r>
            <a:r>
              <a:rPr lang="en-US" sz="2400" dirty="0" smtClean="0">
                <a:effectLst/>
              </a:rPr>
              <a:t>: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</a:t>
            </a:r>
            <a:r>
              <a:rPr lang="en-US" sz="2400" dirty="0" smtClean="0">
                <a:effectLst/>
                <a:sym typeface="Symbol"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400" dirty="0" smtClean="0">
                <a:effectLst/>
                <a:sym typeface="Symbol"/>
              </a:rPr>
              <a:t> decrease in rate.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solidFill>
                  <a:srgbClr val="FFC000"/>
                </a:solidFill>
                <a:effectLst/>
                <a:sym typeface="Symbol"/>
              </a:rPr>
              <a:t>Collocated</a:t>
            </a:r>
            <a:r>
              <a:rPr lang="en-US" sz="2400" dirty="0" smtClean="0">
                <a:effectLst/>
                <a:sym typeface="Symbol"/>
              </a:rPr>
              <a:t> sources: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 </a:t>
            </a:r>
            <a:r>
              <a:rPr lang="en-US" sz="2400" dirty="0" smtClean="0">
                <a:effectLst/>
                <a:sym typeface="Symbol"/>
              </a:rPr>
              <a:t> decrease in rate.</a:t>
            </a:r>
            <a:r>
              <a:rPr lang="en-US" sz="2400" dirty="0" smtClean="0">
                <a:solidFill>
                  <a:srgbClr val="FFC000"/>
                </a:solidFill>
                <a:effectLst/>
                <a:sym typeface="Symbol"/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solidFill>
                  <a:srgbClr val="FFC000"/>
                </a:solidFill>
                <a:effectLst/>
                <a:sym typeface="Symbol"/>
              </a:rPr>
              <a:t>Linear </a:t>
            </a:r>
            <a:r>
              <a:rPr lang="en-US" sz="2400" dirty="0" smtClean="0">
                <a:effectLst/>
                <a:sym typeface="Symbol"/>
              </a:rPr>
              <a:t>codes: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 </a:t>
            </a:r>
            <a:r>
              <a:rPr lang="en-US" sz="2400" dirty="0" smtClean="0">
                <a:effectLst/>
                <a:sym typeface="Symbol"/>
              </a:rPr>
              <a:t> decrease in rate.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effectLst/>
                <a:sym typeface="Symbol"/>
              </a:rPr>
              <a:t>Is this true for all NC instances? 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400" dirty="0" smtClean="0">
                <a:effectLst/>
                <a:sym typeface="Symbol"/>
              </a:rPr>
              <a:t>Is the decrease in rate continuous as a function of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400" dirty="0" smtClean="0">
                <a:effectLst/>
                <a:sym typeface="Symbol"/>
              </a:rPr>
              <a:t>?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endParaRPr lang="en-US" sz="24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 smtClean="0">
              <a:solidFill>
                <a:srgbClr val="FF0000"/>
              </a:solidFill>
              <a:effectLst/>
              <a:sym typeface="Symbol"/>
            </a:endParaRPr>
          </a:p>
          <a:p>
            <a:pPr algn="ctr" eaLnBrk="1" hangingPunct="1">
              <a:lnSpc>
                <a:spcPct val="110000"/>
              </a:lnSpc>
            </a:pPr>
            <a:endParaRPr lang="en-US" sz="2400" dirty="0" smtClean="0">
              <a:effectLst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Price of “edge removal”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" y="5139739"/>
            <a:ext cx="8776231" cy="1203034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35" y="165360"/>
            <a:ext cx="8776228" cy="1308997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1458427" y="4641070"/>
            <a:ext cx="5677957" cy="40011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0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Seemingly simple problem: but currently open.</a:t>
            </a:r>
            <a:endParaRPr lang="he-IL" sz="20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90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1250922"/>
            <a:ext cx="8248853" cy="531685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ffectLst/>
              </a:rPr>
              <a:t>In the case of noisy networks, the edge removal statement </a:t>
            </a:r>
            <a:r>
              <a:rPr lang="en-US" sz="2400" dirty="0" smtClean="0">
                <a:solidFill>
                  <a:srgbClr val="FFB63B"/>
                </a:solidFill>
                <a:effectLst/>
              </a:rPr>
              <a:t>does not hold.</a:t>
            </a:r>
            <a:endParaRPr lang="en-US" sz="2400" dirty="0">
              <a:solidFill>
                <a:srgbClr val="FFB63B"/>
              </a:solidFill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FFB63B"/>
                </a:solidFill>
                <a:effectLst/>
                <a:sym typeface="Symbol"/>
              </a:rPr>
              <a:t>Adversarial noise </a:t>
            </a:r>
            <a:r>
              <a:rPr lang="en-US" sz="2400" dirty="0" smtClean="0">
                <a:effectLst/>
                <a:sym typeface="Symbol"/>
              </a:rPr>
              <a:t>(jamming):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  <a:sym typeface="Symbol"/>
              </a:rPr>
              <a:t>Point to point communication.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  <a:sym typeface="Symbol"/>
              </a:rPr>
              <a:t>Adding a side channel of </a:t>
            </a:r>
            <a:r>
              <a:rPr lang="en-US" sz="2000" dirty="0" smtClean="0">
                <a:solidFill>
                  <a:srgbClr val="FFB63B"/>
                </a:solidFill>
                <a:effectLst/>
                <a:sym typeface="Symbol"/>
              </a:rPr>
              <a:t>negligible</a:t>
            </a:r>
            <a:r>
              <a:rPr lang="en-US" sz="2000" dirty="0" smtClean="0">
                <a:effectLst/>
                <a:sym typeface="Symbol"/>
              </a:rPr>
              <a:t> capacity allows to send a hash of message </a:t>
            </a:r>
            <a:r>
              <a:rPr lang="en-US" sz="2000" dirty="0" smtClean="0">
                <a:solidFill>
                  <a:srgbClr val="00FF00"/>
                </a:solidFill>
                <a:effectLst/>
                <a:sym typeface="Symbol"/>
              </a:rPr>
              <a:t>x</a:t>
            </a:r>
            <a:r>
              <a:rPr lang="en-US" sz="2000" dirty="0" smtClean="0">
                <a:effectLst/>
                <a:sym typeface="Symbol"/>
              </a:rPr>
              <a:t> between </a:t>
            </a:r>
            <a:r>
              <a:rPr lang="en-US" sz="2000" dirty="0" smtClean="0">
                <a:solidFill>
                  <a:srgbClr val="00FF00"/>
                </a:solidFill>
                <a:effectLst/>
                <a:sym typeface="Symbol"/>
              </a:rPr>
              <a:t>X</a:t>
            </a:r>
            <a:r>
              <a:rPr lang="en-US" sz="2000" dirty="0" smtClean="0">
                <a:effectLst/>
                <a:sym typeface="Symbol"/>
              </a:rPr>
              <a:t> and </a:t>
            </a:r>
            <a:r>
              <a:rPr lang="en-US" sz="2000" dirty="0" smtClean="0">
                <a:solidFill>
                  <a:srgbClr val="00FF00"/>
                </a:solidFill>
                <a:effectLst/>
                <a:sym typeface="Symbol"/>
              </a:rPr>
              <a:t>Y</a:t>
            </a:r>
            <a:r>
              <a:rPr lang="en-US" sz="2000" dirty="0" smtClean="0">
                <a:effectLst/>
                <a:sym typeface="Symbol"/>
              </a:rPr>
              <a:t>. Turning list decoding into unique decoding </a:t>
            </a:r>
            <a:r>
              <a:rPr lang="en-US" sz="1600" dirty="0" smtClean="0">
                <a:effectLst/>
                <a:sym typeface="Symbol"/>
              </a:rPr>
              <a:t>[</a:t>
            </a:r>
            <a:r>
              <a:rPr lang="en-US" sz="1600" dirty="0" err="1" smtClean="0">
                <a:effectLst/>
                <a:sym typeface="Symbol"/>
              </a:rPr>
              <a:t>Guruswami</a:t>
            </a:r>
            <a:r>
              <a:rPr lang="en-US" sz="1600" dirty="0" smtClean="0">
                <a:effectLst/>
                <a:sym typeface="Symbol"/>
              </a:rPr>
              <a:t>] [Langberg]</a:t>
            </a:r>
            <a:r>
              <a:rPr lang="en-US" sz="2000" dirty="0" smtClean="0">
                <a:effectLst/>
                <a:sym typeface="Symbol"/>
              </a:rPr>
              <a:t>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  <a:sym typeface="Symbol"/>
              </a:rPr>
              <a:t>Significant difference in rate when edge removed.</a:t>
            </a:r>
          </a:p>
          <a:p>
            <a:pPr lvl="1" eaLnBrk="1" hangingPunct="1">
              <a:lnSpc>
                <a:spcPct val="110000"/>
              </a:lnSpc>
            </a:pPr>
            <a:endParaRPr lang="en-US" sz="20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err="1" smtClean="0">
                <a:solidFill>
                  <a:srgbClr val="FFB63B"/>
                </a:solidFill>
                <a:effectLst/>
                <a:sym typeface="Symbol"/>
              </a:rPr>
              <a:t>Memoryless</a:t>
            </a:r>
            <a:r>
              <a:rPr lang="en-US" sz="2400" dirty="0" smtClean="0">
                <a:solidFill>
                  <a:srgbClr val="FFB63B"/>
                </a:solidFill>
                <a:effectLst/>
                <a:sym typeface="Symbol"/>
              </a:rPr>
              <a:t> noise</a:t>
            </a:r>
            <a:r>
              <a:rPr lang="en-US" sz="2400" dirty="0" smtClean="0">
                <a:effectLst/>
                <a:sym typeface="Symbol"/>
              </a:rPr>
              <a:t>:</a:t>
            </a:r>
            <a:endParaRPr lang="en-US" sz="2400" dirty="0">
              <a:effectLst/>
              <a:sym typeface="Symbol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  <a:sym typeface="Symbol"/>
              </a:rPr>
              <a:t>Multiple access channel: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  <a:sym typeface="Symbol"/>
              </a:rPr>
              <a:t>Adding edges with </a:t>
            </a:r>
            <a:r>
              <a:rPr lang="en-US" sz="2000" dirty="0" smtClean="0">
                <a:solidFill>
                  <a:srgbClr val="FFB63B"/>
                </a:solidFill>
                <a:effectLst/>
                <a:sym typeface="Symbol"/>
              </a:rPr>
              <a:t>negligible</a:t>
            </a:r>
            <a:r>
              <a:rPr lang="en-US" sz="2000" dirty="0" smtClean="0">
                <a:effectLst/>
                <a:sym typeface="Symbol"/>
              </a:rPr>
              <a:t> capacity allows to significantly increase communication rate </a:t>
            </a:r>
            <a:r>
              <a:rPr lang="en-US" sz="1600" dirty="0" smtClean="0">
                <a:effectLst/>
                <a:sym typeface="Symbol"/>
              </a:rPr>
              <a:t>[</a:t>
            </a:r>
            <a:r>
              <a:rPr lang="en-US" sz="1600" dirty="0" err="1" smtClean="0">
                <a:effectLst/>
                <a:sym typeface="Symbol"/>
              </a:rPr>
              <a:t>Noorzad</a:t>
            </a:r>
            <a:r>
              <a:rPr lang="en-US" sz="1600" dirty="0" smtClean="0">
                <a:effectLst/>
                <a:sym typeface="Symbol"/>
              </a:rPr>
              <a:t> </a:t>
            </a:r>
            <a:r>
              <a:rPr lang="en-US" sz="1600" dirty="0" err="1" smtClean="0">
                <a:effectLst/>
                <a:sym typeface="Symbol"/>
              </a:rPr>
              <a:t>Effros</a:t>
            </a:r>
            <a:r>
              <a:rPr lang="en-US" sz="1600" dirty="0" smtClean="0">
                <a:effectLst/>
                <a:sym typeface="Symbol"/>
              </a:rPr>
              <a:t> Langberg Ho]</a:t>
            </a:r>
            <a:r>
              <a:rPr lang="en-US" sz="2000" dirty="0" smtClean="0">
                <a:effectLst/>
                <a:sym typeface="Symbol"/>
              </a:rPr>
              <a:t>.</a:t>
            </a:r>
            <a:endParaRPr lang="en-US" sz="2400" dirty="0" smtClean="0">
              <a:solidFill>
                <a:srgbClr val="FF0000"/>
              </a:solidFill>
              <a:effectLst/>
              <a:sym typeface="Symbol"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Edge removal in noisy networks</a:t>
            </a:r>
            <a:endParaRPr lang="en-US" sz="4000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62561" y="2215542"/>
            <a:ext cx="1931444" cy="882710"/>
            <a:chOff x="6692595" y="547944"/>
            <a:chExt cx="1931444" cy="882710"/>
          </a:xfrm>
        </p:grpSpPr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6692595" y="547944"/>
              <a:ext cx="481622" cy="584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00"/>
                </a:buClr>
                <a:buSzPct val="200000"/>
              </a:pPr>
              <a:r>
                <a:rPr lang="en-US" sz="3200" b="1" baseline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7988300" y="549531"/>
              <a:ext cx="442913" cy="579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00"/>
                </a:buClr>
                <a:buSzPct val="200000"/>
              </a:pPr>
              <a:r>
                <a:rPr lang="en-US" sz="3200" b="1" baseline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</a:t>
              </a:r>
            </a:p>
          </p:txBody>
        </p:sp>
        <p:sp>
          <p:nvSpPr>
            <p:cNvPr id="25" name="Line 14"/>
            <p:cNvSpPr>
              <a:spLocks noChangeShapeType="1"/>
            </p:cNvSpPr>
            <p:nvPr/>
          </p:nvSpPr>
          <p:spPr bwMode="auto">
            <a:xfrm>
              <a:off x="7100888" y="874969"/>
              <a:ext cx="9509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AutoShape 15"/>
            <p:cNvSpPr>
              <a:spLocks noChangeArrowheads="1"/>
            </p:cNvSpPr>
            <p:nvPr/>
          </p:nvSpPr>
          <p:spPr bwMode="auto">
            <a:xfrm rot="12614766">
              <a:off x="7491561" y="1079512"/>
              <a:ext cx="215838" cy="298303"/>
            </a:xfrm>
            <a:prstGeom prst="lightningBol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Text Box 16"/>
            <p:cNvSpPr txBox="1">
              <a:spLocks noChangeArrowheads="1"/>
            </p:cNvSpPr>
            <p:nvPr/>
          </p:nvSpPr>
          <p:spPr bwMode="auto">
            <a:xfrm>
              <a:off x="6773863" y="1030544"/>
              <a:ext cx="338554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000" baseline="0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7281863" y="1030544"/>
              <a:ext cx="323850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000" baseline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e</a:t>
              </a:r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7759700" y="1030544"/>
              <a:ext cx="864339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0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y=</a:t>
              </a:r>
              <a:r>
                <a:rPr lang="en-US" sz="2000" baseline="0" dirty="0" err="1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2000" baseline="0" dirty="0" err="1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  <a:sym typeface="Symbol" pitchFamily="18" charset="2"/>
                </a:rPr>
                <a:t>+e</a:t>
              </a:r>
              <a:endParaRPr lang="en-US" sz="2000" baseline="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 pitchFamily="18" charset="2"/>
              </a:endParaRPr>
            </a:p>
          </p:txBody>
        </p:sp>
      </p:grpSp>
      <p:sp>
        <p:nvSpPr>
          <p:cNvPr id="3" name="Freeform 2"/>
          <p:cNvSpPr/>
          <p:nvPr/>
        </p:nvSpPr>
        <p:spPr>
          <a:xfrm>
            <a:off x="6022773" y="1994691"/>
            <a:ext cx="1244322" cy="301464"/>
          </a:xfrm>
          <a:custGeom>
            <a:avLst/>
            <a:gdLst>
              <a:gd name="connsiteX0" fmla="*/ 0 w 1244322"/>
              <a:gd name="connsiteY0" fmla="*/ 301464 h 301464"/>
              <a:gd name="connsiteX1" fmla="*/ 602919 w 1244322"/>
              <a:gd name="connsiteY1" fmla="*/ 14 h 301464"/>
              <a:gd name="connsiteX2" fmla="*/ 1244322 w 1244322"/>
              <a:gd name="connsiteY2" fmla="*/ 288637 h 301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4322" h="301464">
                <a:moveTo>
                  <a:pt x="0" y="301464"/>
                </a:moveTo>
                <a:cubicBezTo>
                  <a:pt x="197766" y="151808"/>
                  <a:pt x="395532" y="2152"/>
                  <a:pt x="602919" y="14"/>
                </a:cubicBezTo>
                <a:cubicBezTo>
                  <a:pt x="810306" y="-2124"/>
                  <a:pt x="1135284" y="240533"/>
                  <a:pt x="1244322" y="288637"/>
                </a:cubicBezTo>
              </a:path>
            </a:pathLst>
          </a:custGeom>
          <a:ln>
            <a:solidFill>
              <a:schemeClr val="tx1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64375" y="4348591"/>
            <a:ext cx="2982811" cy="1395248"/>
            <a:chOff x="5164375" y="4348591"/>
            <a:chExt cx="2982811" cy="1395248"/>
          </a:xfrm>
        </p:grpSpPr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5170830" y="4348591"/>
              <a:ext cx="648602" cy="584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00"/>
                </a:buClr>
                <a:buSzPct val="200000"/>
              </a:pPr>
              <a:r>
                <a:rPr lang="en-US" sz="3200" b="1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3200" b="1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en-US" sz="32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5164375" y="5159063"/>
              <a:ext cx="648602" cy="584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00"/>
                </a:buClr>
                <a:buSzPct val="200000"/>
              </a:pPr>
              <a:r>
                <a:rPr lang="en-US" sz="3200" b="1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3200" b="1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en-US" sz="32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4" name="Line 14"/>
            <p:cNvSpPr>
              <a:spLocks noChangeShapeType="1"/>
            </p:cNvSpPr>
            <p:nvPr/>
          </p:nvSpPr>
          <p:spPr bwMode="auto">
            <a:xfrm>
              <a:off x="5702075" y="4694938"/>
              <a:ext cx="705543" cy="2950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689244" y="5131077"/>
              <a:ext cx="711960" cy="2565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426859" y="4861697"/>
              <a:ext cx="788923" cy="416900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7701832" y="4789615"/>
              <a:ext cx="445354" cy="58477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FFCC00"/>
                </a:buClr>
                <a:buSzPct val="200000"/>
              </a:pPr>
              <a:r>
                <a:rPr lang="en-US" sz="3200" b="1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</a:t>
              </a:r>
              <a:endParaRPr lang="en-US" sz="3200" b="1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>
              <a:off x="7252732" y="5071823"/>
              <a:ext cx="501831" cy="794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54338" name="TextBox 654337"/>
            <p:cNvSpPr txBox="1"/>
            <p:nvPr/>
          </p:nvSpPr>
          <p:spPr>
            <a:xfrm>
              <a:off x="6356302" y="4900174"/>
              <a:ext cx="9890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400" i="1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p(y|x</a:t>
              </a:r>
              <a:r>
                <a:rPr lang="en-US" sz="1400" i="1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r>
                <a:rPr lang="en-US" sz="1400" i="1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400" i="1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r>
                <a:rPr lang="en-US" sz="1400" i="1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)</a:t>
              </a:r>
              <a:endParaRPr lang="en-US" sz="1400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95599" y="4706233"/>
            <a:ext cx="983147" cy="716818"/>
            <a:chOff x="4295599" y="4706233"/>
            <a:chExt cx="983147" cy="716818"/>
          </a:xfrm>
        </p:grpSpPr>
        <p:sp>
          <p:nvSpPr>
            <p:cNvPr id="46" name="Line 14"/>
            <p:cNvSpPr>
              <a:spLocks noChangeShapeType="1"/>
            </p:cNvSpPr>
            <p:nvPr/>
          </p:nvSpPr>
          <p:spPr bwMode="auto">
            <a:xfrm flipH="1">
              <a:off x="4432095" y="4706233"/>
              <a:ext cx="704010" cy="2965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7" name="Line 14"/>
            <p:cNvSpPr>
              <a:spLocks noChangeShapeType="1"/>
            </p:cNvSpPr>
            <p:nvPr/>
          </p:nvSpPr>
          <p:spPr bwMode="auto">
            <a:xfrm flipH="1" flipV="1">
              <a:off x="4457750" y="5169557"/>
              <a:ext cx="715303" cy="2534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922186">
              <a:off x="4295599" y="5027337"/>
              <a:ext cx="154875" cy="149184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FFCC00"/>
                </a:solidFill>
                <a:cs typeface="Arial" pitchFamily="34" charset="0"/>
              </a:endParaRPr>
            </a:p>
          </p:txBody>
        </p:sp>
        <p:sp>
          <p:nvSpPr>
            <p:cNvPr id="654340" name="Freeform 654339"/>
            <p:cNvSpPr/>
            <p:nvPr/>
          </p:nvSpPr>
          <p:spPr>
            <a:xfrm>
              <a:off x="4541132" y="4880933"/>
              <a:ext cx="711958" cy="186001"/>
            </a:xfrm>
            <a:custGeom>
              <a:avLst/>
              <a:gdLst>
                <a:gd name="connsiteX0" fmla="*/ 0 w 711958"/>
                <a:gd name="connsiteY0" fmla="*/ 186001 h 186001"/>
                <a:gd name="connsiteX1" fmla="*/ 551607 w 711958"/>
                <a:gd name="connsiteY1" fmla="*/ 166760 h 186001"/>
                <a:gd name="connsiteX2" fmla="*/ 711958 w 711958"/>
                <a:gd name="connsiteY2" fmla="*/ 0 h 1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58" h="186001">
                  <a:moveTo>
                    <a:pt x="0" y="186001"/>
                  </a:moveTo>
                  <a:lnTo>
                    <a:pt x="551607" y="166760"/>
                  </a:lnTo>
                  <a:cubicBezTo>
                    <a:pt x="670267" y="135760"/>
                    <a:pt x="691112" y="67880"/>
                    <a:pt x="711958" y="0"/>
                  </a:cubicBezTo>
                </a:path>
              </a:pathLst>
            </a:custGeom>
            <a:ln>
              <a:solidFill>
                <a:srgbClr val="FFFFFF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aseline="0" smtClean="0">
                <a:solidFill>
                  <a:srgbClr val="FF0000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 rot="10800000" flipH="1">
              <a:off x="4539595" y="5079759"/>
              <a:ext cx="739151" cy="186001"/>
            </a:xfrm>
            <a:custGeom>
              <a:avLst/>
              <a:gdLst>
                <a:gd name="connsiteX0" fmla="*/ 0 w 711958"/>
                <a:gd name="connsiteY0" fmla="*/ 186001 h 186001"/>
                <a:gd name="connsiteX1" fmla="*/ 551607 w 711958"/>
                <a:gd name="connsiteY1" fmla="*/ 166760 h 186001"/>
                <a:gd name="connsiteX2" fmla="*/ 711958 w 711958"/>
                <a:gd name="connsiteY2" fmla="*/ 0 h 18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58" h="186001">
                  <a:moveTo>
                    <a:pt x="0" y="186001"/>
                  </a:moveTo>
                  <a:lnTo>
                    <a:pt x="551607" y="166760"/>
                  </a:lnTo>
                  <a:cubicBezTo>
                    <a:pt x="670267" y="135760"/>
                    <a:pt x="691112" y="67880"/>
                    <a:pt x="711958" y="0"/>
                  </a:cubicBezTo>
                </a:path>
              </a:pathLst>
            </a:custGeom>
            <a:ln>
              <a:solidFill>
                <a:srgbClr val="FFFFFF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2000" baseline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2538419" y="4590779"/>
            <a:ext cx="2158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400" i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Cooperation facilitator</a:t>
            </a:r>
            <a:endParaRPr lang="en-US" sz="1400" i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47080" y="1886226"/>
            <a:ext cx="167113" cy="248937"/>
            <a:chOff x="4371882" y="4622658"/>
            <a:chExt cx="426027" cy="467591"/>
          </a:xfrm>
        </p:grpSpPr>
        <p:cxnSp>
          <p:nvCxnSpPr>
            <p:cNvPr id="31" name="Straight Connector 30"/>
            <p:cNvCxnSpPr/>
            <p:nvPr/>
          </p:nvCxnSpPr>
          <p:spPr bwMode="auto">
            <a:xfrm rot="16200000" flipH="1">
              <a:off x="4371882" y="4653829"/>
              <a:ext cx="426027" cy="4260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4351100" y="4643440"/>
              <a:ext cx="467591" cy="4260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4838618" y="4943413"/>
            <a:ext cx="167113" cy="248937"/>
            <a:chOff x="4371882" y="4622658"/>
            <a:chExt cx="426027" cy="467591"/>
          </a:xfrm>
        </p:grpSpPr>
        <p:cxnSp>
          <p:nvCxnSpPr>
            <p:cNvPr id="37" name="Straight Connector 36"/>
            <p:cNvCxnSpPr/>
            <p:nvPr/>
          </p:nvCxnSpPr>
          <p:spPr bwMode="auto">
            <a:xfrm rot="16200000" flipH="1">
              <a:off x="4371882" y="4653829"/>
              <a:ext cx="426027" cy="4260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 flipH="1" flipV="1">
              <a:off x="4351100" y="4643440"/>
              <a:ext cx="467591" cy="42602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5013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4" y="1250922"/>
            <a:ext cx="8958405" cy="5387404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FFB63B"/>
                </a:solidFill>
                <a:effectLst/>
              </a:rPr>
              <a:t>Network coding</a:t>
            </a:r>
            <a:r>
              <a:rPr lang="en-US" sz="2400" dirty="0" smtClean="0">
                <a:effectLst/>
              </a:rPr>
              <a:t>: not known? Even for relaxed statement.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FFB63B"/>
                </a:solidFill>
                <a:effectLst/>
              </a:rPr>
              <a:t>Challenge</a:t>
            </a:r>
            <a:r>
              <a:rPr lang="en-US" sz="2400" dirty="0" smtClean="0">
                <a:effectLst/>
              </a:rPr>
              <a:t>, designing code for 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N</a:t>
            </a:r>
            <a:r>
              <a:rPr lang="en-US" sz="2400" dirty="0" smtClean="0">
                <a:effectLst/>
              </a:rPr>
              <a:t> given one for 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N\{e}</a:t>
            </a:r>
            <a:r>
              <a:rPr lang="en-US" sz="2400" dirty="0" smtClean="0">
                <a:effectLst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ffectLst/>
              </a:rPr>
              <a:t>Nevertheless, may study implications if true … or false …even for asymptotic version.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ffectLst/>
              </a:rPr>
              <a:t>Will show implications on: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solidFill>
                  <a:srgbClr val="FFB63B"/>
                </a:solidFill>
                <a:effectLst/>
              </a:rPr>
              <a:t>Reliability</a:t>
            </a:r>
            <a:r>
              <a:rPr lang="en-US" sz="2000" dirty="0" smtClean="0">
                <a:effectLst/>
              </a:rPr>
              <a:t> in network communication.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</a:rPr>
              <a:t>Assumed </a:t>
            </a:r>
            <a:r>
              <a:rPr lang="en-US" sz="2000" dirty="0" smtClean="0">
                <a:solidFill>
                  <a:srgbClr val="FFB63B"/>
                </a:solidFill>
                <a:effectLst/>
              </a:rPr>
              <a:t>topology</a:t>
            </a:r>
            <a:r>
              <a:rPr lang="en-US" sz="2000" dirty="0" smtClean="0">
                <a:effectLst/>
              </a:rPr>
              <a:t> of underlying network.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</a:rPr>
              <a:t>Assumed </a:t>
            </a:r>
            <a:r>
              <a:rPr lang="en-US" sz="2000" dirty="0" smtClean="0">
                <a:solidFill>
                  <a:srgbClr val="FFB63B"/>
                </a:solidFill>
                <a:effectLst/>
              </a:rPr>
              <a:t>demand structure </a:t>
            </a:r>
            <a:r>
              <a:rPr lang="en-US" sz="2000" dirty="0" smtClean="0">
                <a:effectLst/>
              </a:rPr>
              <a:t>in communication.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dirty="0" smtClean="0">
                <a:effectLst/>
              </a:rPr>
              <a:t>Advantages in </a:t>
            </a:r>
            <a:r>
              <a:rPr lang="en-US" sz="2000" dirty="0" smtClean="0">
                <a:solidFill>
                  <a:srgbClr val="FFB63B"/>
                </a:solidFill>
                <a:effectLst/>
              </a:rPr>
              <a:t>cooperation</a:t>
            </a:r>
            <a:r>
              <a:rPr lang="en-US" sz="2000" dirty="0" smtClean="0">
                <a:effectLst/>
              </a:rPr>
              <a:t> in network communication.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3200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What is the price of “edge removal”?</a:t>
            </a:r>
            <a:endParaRPr lang="en-US" sz="3200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0" y="5308466"/>
            <a:ext cx="8776228" cy="1308997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089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7458" y="200774"/>
            <a:ext cx="8958405" cy="6180554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1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1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8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Assume rate 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(R</a:t>
            </a:r>
            <a:r>
              <a:rPr lang="en-US" sz="2400" baseline="-25000" dirty="0" smtClean="0">
                <a:solidFill>
                  <a:srgbClr val="00FF00"/>
                </a:solidFill>
                <a:effectLst/>
              </a:rPr>
              <a:t>1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,…,</a:t>
            </a:r>
            <a:r>
              <a:rPr lang="en-US" sz="2400" dirty="0" err="1" smtClean="0">
                <a:solidFill>
                  <a:srgbClr val="00FF00"/>
                </a:solidFill>
                <a:effectLst/>
              </a:rPr>
              <a:t>R</a:t>
            </a:r>
            <a:r>
              <a:rPr lang="en-US" sz="2400" baseline="-25000" dirty="0" err="1" smtClean="0">
                <a:solidFill>
                  <a:srgbClr val="00FF00"/>
                </a:solidFill>
                <a:effectLst/>
              </a:rPr>
              <a:t>k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) </a:t>
            </a:r>
            <a:r>
              <a:rPr lang="en-US" sz="2400" dirty="0" smtClean="0">
                <a:effectLst/>
              </a:rPr>
              <a:t>is achievable on network 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N 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with some small probability of error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&gt;0</a:t>
            </a:r>
            <a:r>
              <a:rPr lang="en-US" sz="2400" dirty="0" smtClean="0">
                <a:effectLst/>
              </a:rPr>
              <a:t>.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400" b="1" dirty="0" smtClean="0">
                <a:effectLst/>
                <a:sym typeface="Symbol"/>
              </a:rPr>
              <a:t>What can be said regarding the achievable rate when insisting on zero error?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000" b="1" dirty="0" smtClean="0">
              <a:sym typeface="Symbol"/>
            </a:endParaRP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400" b="1" dirty="0" smtClean="0">
                <a:sym typeface="Symbol"/>
              </a:rPr>
              <a:t>What is the </a:t>
            </a:r>
            <a:r>
              <a:rPr lang="en-US" sz="2400" b="1" dirty="0" smtClean="0">
                <a:solidFill>
                  <a:srgbClr val="FFC000"/>
                </a:solidFill>
                <a:sym typeface="Symbol"/>
              </a:rPr>
              <a:t>cost in rate </a:t>
            </a:r>
            <a:r>
              <a:rPr lang="en-US" sz="2400" b="1" dirty="0" smtClean="0">
                <a:sym typeface="Symbol"/>
              </a:rPr>
              <a:t>when assuring zero error of communication as opposed to </a:t>
            </a:r>
            <a:r>
              <a:rPr lang="en-US" sz="2400" b="1" dirty="0" smtClean="0">
                <a:solidFill>
                  <a:srgbClr val="00FF00"/>
                </a:solidFill>
                <a:sym typeface="Symbol"/>
              </a:rPr>
              <a:t></a:t>
            </a:r>
            <a:r>
              <a:rPr lang="en-US" sz="2400" b="1" dirty="0" smtClean="0">
                <a:sym typeface="Symbol"/>
              </a:rPr>
              <a:t> error?</a:t>
            </a:r>
            <a:endParaRPr lang="en-US" sz="2400" b="1" dirty="0" smtClean="0"/>
          </a:p>
          <a:p>
            <a:pPr eaLnBrk="1" hangingPunct="1">
              <a:lnSpc>
                <a:spcPct val="110000"/>
              </a:lnSpc>
            </a:pPr>
            <a:endParaRPr lang="en-US" sz="2400" b="1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he-IL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 </a:t>
            </a:r>
          </a:p>
        </p:txBody>
      </p:sp>
      <p:grpSp>
        <p:nvGrpSpPr>
          <p:cNvPr id="3" name="Group 54"/>
          <p:cNvGrpSpPr/>
          <p:nvPr/>
        </p:nvGrpSpPr>
        <p:grpSpPr>
          <a:xfrm>
            <a:off x="1837854" y="1592323"/>
            <a:ext cx="5248750" cy="1388666"/>
            <a:chOff x="1558638" y="4066311"/>
            <a:chExt cx="5441562" cy="2078356"/>
          </a:xfrm>
        </p:grpSpPr>
        <p:sp>
          <p:nvSpPr>
            <p:cNvPr id="56" name="Cloud 5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58638" y="4611583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58638" y="4075875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58638" y="5683002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58638" y="5147294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80507" y="4602020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80507" y="4066311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80507" y="5673438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80507" y="5137729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58" idx="3"/>
            </p:cNvCxnSpPr>
            <p:nvPr/>
          </p:nvCxnSpPr>
          <p:spPr bwMode="auto">
            <a:xfrm>
              <a:off x="2049478" y="4306707"/>
              <a:ext cx="953495" cy="3649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stCxn id="57" idx="3"/>
            </p:cNvCxnSpPr>
            <p:nvPr/>
          </p:nvCxnSpPr>
          <p:spPr bwMode="auto">
            <a:xfrm>
              <a:off x="2081537" y="4842417"/>
              <a:ext cx="661663" cy="1201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69" idx="3"/>
              <a:endCxn id="56" idx="2"/>
            </p:cNvCxnSpPr>
            <p:nvPr/>
          </p:nvCxnSpPr>
          <p:spPr bwMode="auto">
            <a:xfrm flipV="1">
              <a:off x="2081537" y="5169475"/>
              <a:ext cx="640186" cy="20865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59" idx="3"/>
            </p:cNvCxnSpPr>
            <p:nvPr/>
          </p:nvCxnSpPr>
          <p:spPr bwMode="auto">
            <a:xfrm flipV="1">
              <a:off x="2081537" y="5606799"/>
              <a:ext cx="651272" cy="3070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endCxn id="71" idx="1"/>
            </p:cNvCxnSpPr>
            <p:nvPr/>
          </p:nvCxnSpPr>
          <p:spPr bwMode="auto">
            <a:xfrm flipV="1">
              <a:off x="5746173" y="4297144"/>
              <a:ext cx="734334" cy="3060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endCxn id="70" idx="1"/>
            </p:cNvCxnSpPr>
            <p:nvPr/>
          </p:nvCxnSpPr>
          <p:spPr bwMode="auto">
            <a:xfrm flipV="1">
              <a:off x="5839691" y="4832853"/>
              <a:ext cx="640816" cy="1547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56" idx="0"/>
              <a:endCxn id="73" idx="1"/>
            </p:cNvCxnSpPr>
            <p:nvPr/>
          </p:nvCxnSpPr>
          <p:spPr bwMode="auto">
            <a:xfrm>
              <a:off x="5837079" y="5169474"/>
              <a:ext cx="643428" cy="1990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endCxn id="72" idx="1"/>
            </p:cNvCxnSpPr>
            <p:nvPr/>
          </p:nvCxnSpPr>
          <p:spPr bwMode="auto">
            <a:xfrm>
              <a:off x="5725391" y="5444836"/>
              <a:ext cx="755116" cy="4594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1" name="Rectangle 90"/>
          <p:cNvSpPr/>
          <p:nvPr/>
        </p:nvSpPr>
        <p:spPr>
          <a:xfrm>
            <a:off x="4233625" y="2074029"/>
            <a:ext cx="4299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cs typeface="Arial" pitchFamily="34" charset="0"/>
              </a:rPr>
              <a:t>N</a:t>
            </a:r>
            <a:endParaRPr lang="he-IL" sz="24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 bwMode="auto">
          <a:xfrm>
            <a:off x="181069" y="4473049"/>
            <a:ext cx="8774183" cy="9252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55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1.Reliability: Zero </a:t>
            </a:r>
            <a:r>
              <a:rPr lang="en-US" b="1" kern="0" baseline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vs</a:t>
            </a: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 </a:t>
            </a: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  <a:sym typeface="Symbol"/>
              </a:rPr>
              <a:t> error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5253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3FD7E73-96EB-4FA5-B3BE-017CD8A19839}" type="slidenum">
              <a:rPr lang="x-none" sz="1200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pPr algn="r"/>
              <a:t>44</a:t>
            </a:fld>
            <a:endParaRPr lang="en-US" sz="1200" baseline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43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Reliability: Zero </a:t>
            </a:r>
            <a:r>
              <a:rPr lang="en-US" dirty="0" err="1" smtClean="0">
                <a:solidFill>
                  <a:srgbClr val="FFC000"/>
                </a:solidFill>
              </a:rPr>
              <a:t>vs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  <a:sym typeface="Symbol"/>
              </a:rPr>
              <a:t> error</a:t>
            </a:r>
            <a:endParaRPr lang="en-US" dirty="0" smtClean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6031" y="1413926"/>
            <a:ext cx="8686801" cy="4525963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None/>
            </a:pPr>
            <a:r>
              <a:rPr lang="en-US" sz="2400" dirty="0" smtClean="0"/>
              <a:t>Can one obtain higher communication rate when allowing an </a:t>
            </a:r>
            <a:r>
              <a:rPr lang="en-US" sz="2400" dirty="0" smtClean="0">
                <a:solidFill>
                  <a:srgbClr val="00FF00"/>
                </a:solidFill>
                <a:sym typeface="Symbol"/>
              </a:rPr>
              <a:t>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-error</a:t>
            </a:r>
            <a:r>
              <a:rPr lang="en-US" sz="2400" dirty="0" smtClean="0">
                <a:sym typeface="Symbol"/>
              </a:rPr>
              <a:t>, as opposed to 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zero-error</a:t>
            </a:r>
            <a:r>
              <a:rPr lang="en-US" sz="2400" dirty="0" smtClean="0">
                <a:sym typeface="Symbol"/>
              </a:rPr>
              <a:t>?</a:t>
            </a:r>
          </a:p>
          <a:p>
            <a:pPr eaLnBrk="1" hangingPunct="1">
              <a:lnSpc>
                <a:spcPct val="110000"/>
              </a:lnSpc>
            </a:pPr>
            <a:endParaRPr lang="en-US" sz="800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ym typeface="Symbol"/>
              </a:rPr>
              <a:t>In general communication models, when source information is 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dependent</a:t>
            </a:r>
            <a:r>
              <a:rPr lang="en-US" sz="2400" dirty="0" smtClean="0">
                <a:sym typeface="Symbol"/>
              </a:rPr>
              <a:t>, the answer is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YES</a:t>
            </a:r>
            <a:r>
              <a:rPr lang="en-US" sz="2400" dirty="0" smtClean="0">
                <a:sym typeface="Symbol"/>
              </a:rPr>
              <a:t>! </a:t>
            </a:r>
            <a:r>
              <a:rPr lang="en-US" sz="1600" dirty="0" smtClean="0">
                <a:sym typeface="Symbol"/>
              </a:rPr>
              <a:t>[</a:t>
            </a:r>
            <a:r>
              <a:rPr lang="en-US" sz="1600" dirty="0" err="1" smtClean="0">
                <a:sym typeface="Symbol"/>
              </a:rPr>
              <a:t>SlepianWolf</a:t>
            </a:r>
            <a:r>
              <a:rPr lang="en-US" sz="1600" dirty="0" smtClean="0">
                <a:sym typeface="Symbol"/>
              </a:rPr>
              <a:t>]</a:t>
            </a:r>
            <a:r>
              <a:rPr lang="en-US" sz="2400" dirty="0" smtClean="0">
                <a:sym typeface="Symbol"/>
              </a:rPr>
              <a:t>.</a:t>
            </a:r>
          </a:p>
          <a:p>
            <a:pPr eaLnBrk="1" hangingPunct="1">
              <a:lnSpc>
                <a:spcPct val="110000"/>
              </a:lnSpc>
            </a:pPr>
            <a:endParaRPr lang="en-US" sz="2400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endParaRPr lang="en-US" sz="2400" dirty="0" smtClean="0">
              <a:sym typeface="Symbol"/>
            </a:endParaRPr>
          </a:p>
          <a:p>
            <a:pPr eaLnBrk="1" hangingPunct="1">
              <a:lnSpc>
                <a:spcPct val="110000"/>
              </a:lnSpc>
            </a:pPr>
            <a:endParaRPr lang="en-US" sz="1600" dirty="0" smtClean="0"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sym typeface="Symbol"/>
              </a:rPr>
              <a:t>What about the Network Coding scenario in which source information is 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independent </a:t>
            </a:r>
            <a:r>
              <a:rPr lang="en-US" sz="2400" dirty="0" smtClean="0">
                <a:solidFill>
                  <a:srgbClr val="FFFFFF"/>
                </a:solidFill>
                <a:sym typeface="Symbol"/>
              </a:rPr>
              <a:t>and network is 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noiseless</a:t>
            </a:r>
            <a:r>
              <a:rPr lang="en-US" sz="2400" dirty="0" smtClean="0">
                <a:sym typeface="Symbol"/>
              </a:rPr>
              <a:t>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2400" b="1" dirty="0" smtClean="0">
                <a:sym typeface="Symbol"/>
              </a:rPr>
              <a:t>Is there advantage in </a:t>
            </a:r>
            <a:r>
              <a:rPr lang="en-US" sz="2400" b="1" dirty="0" smtClean="0">
                <a:solidFill>
                  <a:srgbClr val="00FF00"/>
                </a:solidFill>
                <a:sym typeface="Symbol"/>
              </a:rPr>
              <a:t></a:t>
            </a:r>
            <a:r>
              <a:rPr lang="en-US" sz="2400" b="1" dirty="0" smtClean="0">
                <a:sym typeface="Symbol"/>
              </a:rPr>
              <a:t> over zero error for general NC?</a:t>
            </a:r>
            <a:endParaRPr lang="en-US" sz="2400" b="1" dirty="0" smtClean="0"/>
          </a:p>
        </p:txBody>
      </p:sp>
      <p:grpSp>
        <p:nvGrpSpPr>
          <p:cNvPr id="37" name="Group 36"/>
          <p:cNvGrpSpPr/>
          <p:nvPr/>
        </p:nvGrpSpPr>
        <p:grpSpPr>
          <a:xfrm>
            <a:off x="3124182" y="3383978"/>
            <a:ext cx="3151906" cy="1211405"/>
            <a:chOff x="3124182" y="3383978"/>
            <a:chExt cx="3151906" cy="1211405"/>
          </a:xfrm>
        </p:grpSpPr>
        <p:sp>
          <p:nvSpPr>
            <p:cNvPr id="7" name="TextBox 6"/>
            <p:cNvSpPr txBox="1"/>
            <p:nvPr/>
          </p:nvSpPr>
          <p:spPr>
            <a:xfrm>
              <a:off x="3124182" y="3383978"/>
              <a:ext cx="42030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4182" y="4177152"/>
              <a:ext cx="4459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X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1" name="Straight Arrow Connector 10"/>
            <p:cNvCxnSpPr>
              <a:stCxn id="7" idx="3"/>
            </p:cNvCxnSpPr>
            <p:nvPr/>
          </p:nvCxnSpPr>
          <p:spPr bwMode="auto">
            <a:xfrm>
              <a:off x="3544489" y="3568644"/>
              <a:ext cx="550033" cy="3596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9" idx="3"/>
            </p:cNvCxnSpPr>
            <p:nvPr/>
          </p:nvCxnSpPr>
          <p:spPr bwMode="auto">
            <a:xfrm flipV="1">
              <a:off x="3570137" y="4031156"/>
              <a:ext cx="524385" cy="3306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6" name="Picture 15" descr="Slepian-Wolf_Coding-Fig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4895" y="3488452"/>
              <a:ext cx="1571193" cy="110693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087072" y="3789225"/>
              <a:ext cx="33053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Y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38" name="Rectangle 37"/>
          <p:cNvSpPr/>
          <p:nvPr/>
        </p:nvSpPr>
        <p:spPr bwMode="auto">
          <a:xfrm>
            <a:off x="194727" y="5922819"/>
            <a:ext cx="8801100" cy="5715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28163" y="3304309"/>
            <a:ext cx="1675459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[</a:t>
            </a:r>
            <a:r>
              <a:rPr lang="en-US" sz="1600" baseline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Witsenhausen</a:t>
            </a:r>
            <a:r>
              <a:rPr lang="en-US" sz="16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]</a:t>
            </a:r>
            <a:endParaRPr lang="he-IL" sz="16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97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4" y="1526059"/>
            <a:ext cx="9102734" cy="486196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What’s known:</a:t>
            </a:r>
            <a:endParaRPr lang="en-US" sz="1100" dirty="0" smtClean="0">
              <a:effectLst/>
            </a:endParaRPr>
          </a:p>
          <a:p>
            <a:pPr eaLnBrk="1" hangingPunct="1">
              <a:lnSpc>
                <a:spcPct val="11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effectLst/>
              </a:rPr>
              <a:t>Multicast</a:t>
            </a:r>
            <a:r>
              <a:rPr lang="en-US" sz="2400" dirty="0" smtClean="0">
                <a:effectLst/>
              </a:rPr>
              <a:t>: Statement is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true</a:t>
            </a:r>
            <a:r>
              <a:rPr lang="en-US" sz="2400" dirty="0" smtClean="0">
                <a:effectLst/>
              </a:rPr>
              <a:t> </a:t>
            </a:r>
            <a:r>
              <a:rPr lang="en-US" sz="1600" dirty="0" smtClean="0">
                <a:effectLst/>
                <a:sym typeface="Symbol"/>
              </a:rPr>
              <a:t>[</a:t>
            </a:r>
            <a:r>
              <a:rPr lang="en-US" sz="1600" dirty="0" smtClean="0">
                <a:effectLst/>
              </a:rPr>
              <a:t>Li </a:t>
            </a:r>
            <a:r>
              <a:rPr lang="en-US" sz="1600" dirty="0" err="1" smtClean="0">
                <a:effectLst/>
              </a:rPr>
              <a:t>Yeung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Cai</a:t>
            </a:r>
            <a:r>
              <a:rPr lang="en-US" sz="1600" dirty="0" smtClean="0">
                <a:effectLst/>
              </a:rPr>
              <a:t>] </a:t>
            </a:r>
            <a:r>
              <a:rPr lang="en-US" sz="1600" dirty="0" smtClean="0">
                <a:effectLst/>
                <a:sym typeface="Symbol"/>
              </a:rPr>
              <a:t>[</a:t>
            </a:r>
            <a:r>
              <a:rPr lang="en-US" sz="1600" dirty="0" err="1" smtClean="0">
                <a:effectLst/>
                <a:sym typeface="Symbol"/>
              </a:rPr>
              <a:t>Koetter</a:t>
            </a:r>
            <a:r>
              <a:rPr lang="en-US" sz="1600" dirty="0" smtClean="0">
                <a:effectLst/>
                <a:sym typeface="Symbol"/>
              </a:rPr>
              <a:t> </a:t>
            </a:r>
            <a:r>
              <a:rPr lang="en-US" sz="1600" dirty="0" err="1" smtClean="0">
                <a:effectLst/>
                <a:sym typeface="Symbol"/>
              </a:rPr>
              <a:t>Medard</a:t>
            </a:r>
            <a:r>
              <a:rPr lang="en-US" sz="1600" dirty="0" smtClean="0">
                <a:effectLst/>
                <a:sym typeface="Symbol"/>
              </a:rPr>
              <a:t>]</a:t>
            </a:r>
            <a:r>
              <a:rPr lang="en-US" sz="2400" dirty="0" smtClean="0">
                <a:effectLst/>
                <a:sym typeface="Symbol"/>
              </a:rPr>
              <a:t>.</a:t>
            </a:r>
          </a:p>
          <a:p>
            <a:pPr eaLnBrk="1" hangingPunct="1">
              <a:lnSpc>
                <a:spcPct val="11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effectLst/>
                <a:sym typeface="Symbol"/>
              </a:rPr>
              <a:t>Collocated sources</a:t>
            </a:r>
            <a:r>
              <a:rPr lang="en-US" sz="2400" dirty="0" smtClean="0">
                <a:effectLst/>
                <a:sym typeface="Symbol"/>
              </a:rPr>
              <a:t>: </a:t>
            </a:r>
            <a:r>
              <a:rPr lang="en-US" sz="2400" dirty="0">
                <a:effectLst/>
              </a:rPr>
              <a:t>Statement is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true</a:t>
            </a:r>
            <a:r>
              <a:rPr lang="en-US" sz="2400" dirty="0" smtClean="0">
                <a:effectLst/>
              </a:rPr>
              <a:t> </a:t>
            </a:r>
            <a:r>
              <a:rPr lang="en-US" sz="1600" dirty="0" smtClean="0">
                <a:effectLst/>
                <a:sym typeface="Symbol"/>
              </a:rPr>
              <a:t>[Chan Grant] [Langberg </a:t>
            </a:r>
            <a:r>
              <a:rPr lang="en-US" sz="1600" dirty="0" err="1" smtClean="0">
                <a:effectLst/>
                <a:sym typeface="Symbol"/>
              </a:rPr>
              <a:t>Effros</a:t>
            </a:r>
            <a:r>
              <a:rPr lang="en-US" sz="1600" dirty="0" smtClean="0">
                <a:effectLst/>
                <a:sym typeface="Symbol"/>
              </a:rPr>
              <a:t>]</a:t>
            </a:r>
            <a:r>
              <a:rPr lang="en-US" sz="2400" dirty="0" smtClean="0">
                <a:effectLst/>
                <a:sym typeface="Symbol"/>
              </a:rPr>
              <a:t>.</a:t>
            </a:r>
          </a:p>
          <a:p>
            <a:pPr eaLnBrk="1" hangingPunct="1">
              <a:lnSpc>
                <a:spcPct val="110000"/>
              </a:lnSpc>
              <a:buClr>
                <a:srgbClr val="FFC000"/>
              </a:buClr>
            </a:pPr>
            <a:r>
              <a:rPr lang="en-US" sz="2400" dirty="0" smtClean="0">
                <a:solidFill>
                  <a:srgbClr val="FFC000"/>
                </a:solidFill>
                <a:effectLst/>
                <a:sym typeface="Symbol"/>
              </a:rPr>
              <a:t>Linear codes</a:t>
            </a:r>
            <a:r>
              <a:rPr lang="en-US" sz="2400" dirty="0" smtClean="0">
                <a:effectLst/>
                <a:sym typeface="Symbol"/>
              </a:rPr>
              <a:t>: </a:t>
            </a:r>
            <a:r>
              <a:rPr lang="en-US" sz="2400" dirty="0">
                <a:effectLst/>
              </a:rPr>
              <a:t>Statement is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true 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[Wong </a:t>
            </a:r>
            <a:r>
              <a:rPr lang="en-US" sz="1600" dirty="0" smtClean="0">
                <a:effectLst/>
              </a:rPr>
              <a:t>Langberg </a:t>
            </a:r>
            <a:r>
              <a:rPr lang="en-US" sz="1600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Effros</a:t>
            </a:r>
            <a:r>
              <a:rPr lang="en-US" sz="1600" dirty="0" smtClean="0">
                <a:solidFill>
                  <a:schemeClr val="tx1">
                    <a:lumMod val="95000"/>
                  </a:schemeClr>
                </a:solidFill>
                <a:effectLst/>
              </a:rPr>
              <a:t>]</a:t>
            </a:r>
            <a:r>
              <a:rPr lang="en-US" sz="2400" dirty="0" smtClean="0">
                <a:effectLst/>
                <a:sym typeface="Symbol"/>
              </a:rPr>
              <a:t>.</a:t>
            </a:r>
          </a:p>
          <a:p>
            <a:pPr eaLnBrk="1" hangingPunct="1">
              <a:lnSpc>
                <a:spcPct val="110000"/>
              </a:lnSpc>
              <a:buClr>
                <a:srgbClr val="FFC000"/>
              </a:buClr>
            </a:pPr>
            <a:r>
              <a:rPr lang="en-US" sz="2400" dirty="0" smtClean="0">
                <a:effectLst/>
                <a:sym typeface="Symbol"/>
              </a:rPr>
              <a:t>Is statement true in general?</a:t>
            </a:r>
          </a:p>
          <a:p>
            <a:pPr eaLnBrk="1" hangingPunct="1">
              <a:lnSpc>
                <a:spcPct val="110000"/>
              </a:lnSpc>
              <a:buClr>
                <a:srgbClr val="FFC000"/>
              </a:buClr>
            </a:pPr>
            <a:r>
              <a:rPr lang="en-US" sz="2400" dirty="0" smtClean="0">
                <a:effectLst/>
                <a:sym typeface="Symbol"/>
              </a:rPr>
              <a:t>Is the loss in rate continuous as a function of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</a:t>
            </a:r>
            <a:r>
              <a:rPr lang="en-US" sz="2400" dirty="0" smtClean="0">
                <a:effectLst/>
                <a:sym typeface="Symbol"/>
              </a:rPr>
              <a:t>?</a:t>
            </a:r>
            <a:endParaRPr lang="en-US" sz="2400" dirty="0" smtClean="0">
              <a:effectLst/>
            </a:endParaRP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439603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Price of zero error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grpSp>
        <p:nvGrpSpPr>
          <p:cNvPr id="59" name="Group 51"/>
          <p:cNvGrpSpPr/>
          <p:nvPr/>
        </p:nvGrpSpPr>
        <p:grpSpPr>
          <a:xfrm>
            <a:off x="5552198" y="234852"/>
            <a:ext cx="3474899" cy="1170449"/>
            <a:chOff x="2146590" y="2265461"/>
            <a:chExt cx="3474899" cy="1170449"/>
          </a:xfrm>
        </p:grpSpPr>
        <p:sp>
          <p:nvSpPr>
            <p:cNvPr id="60" name="TextBox 59"/>
            <p:cNvSpPr txBox="1"/>
            <p:nvPr/>
          </p:nvSpPr>
          <p:spPr>
            <a:xfrm>
              <a:off x="2146590" y="2418452"/>
              <a:ext cx="87075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1,...,</a:t>
              </a: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1" name="Cloud 60"/>
            <p:cNvSpPr/>
            <p:nvPr/>
          </p:nvSpPr>
          <p:spPr bwMode="auto">
            <a:xfrm>
              <a:off x="3547355" y="2336246"/>
              <a:ext cx="1410441" cy="104504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46779" y="2553577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246779" y="2265461"/>
              <a:ext cx="352684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46779" y="3129809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246779" y="2841693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66" name="Straight Arrow Connector 65"/>
            <p:cNvCxnSpPr>
              <a:endCxn id="63" idx="1"/>
            </p:cNvCxnSpPr>
            <p:nvPr/>
          </p:nvCxnSpPr>
          <p:spPr bwMode="auto">
            <a:xfrm flipV="1">
              <a:off x="4915627" y="2418512"/>
              <a:ext cx="331152" cy="1356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>
              <a:endCxn id="62" idx="1"/>
            </p:cNvCxnSpPr>
            <p:nvPr/>
          </p:nvCxnSpPr>
          <p:spPr bwMode="auto">
            <a:xfrm flipV="1">
              <a:off x="4957799" y="2706628"/>
              <a:ext cx="288980" cy="54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8" name="Straight Arrow Connector 67"/>
            <p:cNvCxnSpPr>
              <a:stCxn id="61" idx="0"/>
              <a:endCxn id="65" idx="1"/>
            </p:cNvCxnSpPr>
            <p:nvPr/>
          </p:nvCxnSpPr>
          <p:spPr bwMode="auto">
            <a:xfrm>
              <a:off x="4956620" y="2858766"/>
              <a:ext cx="290158" cy="135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>
              <a:endCxn id="64" idx="1"/>
            </p:cNvCxnSpPr>
            <p:nvPr/>
          </p:nvCxnSpPr>
          <p:spPr bwMode="auto">
            <a:xfrm>
              <a:off x="4906254" y="3006862"/>
              <a:ext cx="340525" cy="275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>
              <a:off x="2641345" y="2803293"/>
              <a:ext cx="88608" cy="807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71" name="Straight Arrow Connector 70"/>
            <p:cNvCxnSpPr>
              <a:stCxn id="70" idx="7"/>
            </p:cNvCxnSpPr>
            <p:nvPr/>
          </p:nvCxnSpPr>
          <p:spPr bwMode="auto">
            <a:xfrm rot="5400000" flipH="1" flipV="1">
              <a:off x="3063223" y="2177879"/>
              <a:ext cx="290994" cy="9834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70" idx="6"/>
            </p:cNvCxnSpPr>
            <p:nvPr/>
          </p:nvCxnSpPr>
          <p:spPr bwMode="auto">
            <a:xfrm flipV="1">
              <a:off x="2729953" y="2736056"/>
              <a:ext cx="839541" cy="107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70" idx="6"/>
            </p:cNvCxnSpPr>
            <p:nvPr/>
          </p:nvCxnSpPr>
          <p:spPr bwMode="auto">
            <a:xfrm>
              <a:off x="2729953" y="2843671"/>
              <a:ext cx="849066" cy="1733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4" name="Straight Arrow Connector 73"/>
            <p:cNvCxnSpPr>
              <a:stCxn id="70" idx="5"/>
            </p:cNvCxnSpPr>
            <p:nvPr/>
          </p:nvCxnSpPr>
          <p:spPr bwMode="auto">
            <a:xfrm rot="16200000" flipH="1">
              <a:off x="3022009" y="2567190"/>
              <a:ext cx="297222" cy="9072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5" name="TextBox 74"/>
            <p:cNvSpPr txBox="1"/>
            <p:nvPr/>
          </p:nvSpPr>
          <p:spPr>
            <a:xfrm>
              <a:off x="3990109" y="2615046"/>
              <a:ext cx="42992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</a:t>
              </a:r>
              <a:endParaRPr lang="he-IL" sz="24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8" y="4980513"/>
            <a:ext cx="8939682" cy="979691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</p:spTree>
    <p:extLst>
      <p:ext uri="{BB962C8B-B14F-4D97-AF65-F5344CB8AC3E}">
        <p14:creationId xmlns:p14="http://schemas.microsoft.com/office/powerpoint/2010/main" val="336087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removal </a:t>
            </a:r>
            <a:r>
              <a:rPr lang="en-US" dirty="0" smtClean="0">
                <a:sym typeface="Symbol"/>
              </a:rPr>
              <a:t> zero error !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3041"/>
            <a:ext cx="8229600" cy="3524061"/>
          </a:xfrm>
        </p:spPr>
        <p:txBody>
          <a:bodyPr/>
          <a:lstStyle/>
          <a:p>
            <a:r>
              <a:rPr lang="en-US" dirty="0" smtClean="0"/>
              <a:t>Edge removal is true </a:t>
            </a:r>
            <a:r>
              <a:rPr lang="en-US" dirty="0" err="1" smtClean="0"/>
              <a:t>iff</a:t>
            </a:r>
            <a:r>
              <a:rPr lang="en-US" dirty="0" smtClean="0"/>
              <a:t> zero~</a:t>
            </a:r>
            <a:r>
              <a:rPr lang="en-US" dirty="0" smtClean="0">
                <a:solidFill>
                  <a:srgbClr val="00FF00"/>
                </a:solidFill>
                <a:effectLst/>
                <a:sym typeface="Symbol"/>
              </a:rPr>
              <a:t> </a:t>
            </a:r>
            <a:r>
              <a:rPr lang="en-US" dirty="0" smtClean="0">
                <a:solidFill>
                  <a:srgbClr val="FFFFFF"/>
                </a:solidFill>
                <a:effectLst/>
                <a:sym typeface="Symbol"/>
              </a:rPr>
              <a:t>error in NC.</a:t>
            </a:r>
          </a:p>
          <a:p>
            <a:r>
              <a:rPr lang="en-US" dirty="0" smtClean="0"/>
              <a:t>Edge removal </a:t>
            </a:r>
            <a:r>
              <a:rPr lang="en-US" dirty="0" smtClean="0">
                <a:sym typeface="Symbol"/>
              </a:rPr>
              <a:t> zero error </a:t>
            </a:r>
            <a:r>
              <a:rPr lang="en-US" sz="1600" dirty="0" smtClean="0">
                <a:sym typeface="Symbol"/>
              </a:rPr>
              <a:t>[Chan Grant][Langberg </a:t>
            </a:r>
            <a:r>
              <a:rPr lang="en-US" sz="1600" dirty="0" err="1" smtClean="0">
                <a:sym typeface="Symbol"/>
              </a:rPr>
              <a:t>Effros</a:t>
            </a:r>
            <a:r>
              <a:rPr lang="en-US" sz="1600" dirty="0" smtClean="0">
                <a:sym typeface="Symbol"/>
              </a:rPr>
              <a:t>]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sz="1000" dirty="0" smtClean="0">
              <a:sym typeface="Symbol"/>
            </a:endParaRP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</a:rPr>
              <a:t>Assume</a:t>
            </a:r>
            <a:r>
              <a:rPr lang="en-US" sz="2000" dirty="0" smtClean="0"/>
              <a:t>: Network </a:t>
            </a:r>
            <a:r>
              <a:rPr lang="en-US" sz="2000" dirty="0" smtClean="0">
                <a:solidFill>
                  <a:srgbClr val="00FF00"/>
                </a:solidFill>
              </a:rPr>
              <a:t>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00FF00"/>
                </a:solidFill>
              </a:rPr>
              <a:t>R=(R</a:t>
            </a:r>
            <a:r>
              <a:rPr lang="en-US" sz="2000" baseline="-25000" dirty="0" smtClean="0">
                <a:solidFill>
                  <a:srgbClr val="00FF00"/>
                </a:solidFill>
              </a:rPr>
              <a:t>1</a:t>
            </a:r>
            <a:r>
              <a:rPr lang="en-US" sz="2000" dirty="0" smtClean="0">
                <a:solidFill>
                  <a:srgbClr val="00FF00"/>
                </a:solidFill>
              </a:rPr>
              <a:t>,…</a:t>
            </a:r>
            <a:r>
              <a:rPr lang="en-US" sz="2000" dirty="0" err="1" smtClean="0">
                <a:solidFill>
                  <a:srgbClr val="00FF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k</a:t>
            </a:r>
            <a:r>
              <a:rPr lang="en-US" sz="2000" dirty="0" smtClean="0">
                <a:solidFill>
                  <a:srgbClr val="00FF00"/>
                </a:solidFill>
              </a:rPr>
              <a:t>)</a:t>
            </a:r>
            <a:r>
              <a:rPr lang="en-US" sz="2000" dirty="0" smtClean="0"/>
              <a:t>–feasible with 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</a:t>
            </a:r>
            <a:r>
              <a:rPr lang="en-US" sz="2000" dirty="0" smtClean="0">
                <a:sym typeface="Symbol"/>
              </a:rPr>
              <a:t> error.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sym typeface="Symbol"/>
              </a:rPr>
              <a:t>Assume</a:t>
            </a:r>
            <a:r>
              <a:rPr lang="en-US" sz="2000" dirty="0" smtClean="0">
                <a:sym typeface="Symbol"/>
              </a:rPr>
              <a:t>: Asymptotic edge removal holds.</a:t>
            </a:r>
          </a:p>
          <a:p>
            <a:pPr lvl="1"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FFC000"/>
                </a:solidFill>
                <a:sym typeface="Symbol"/>
              </a:rPr>
              <a:t>Prove</a:t>
            </a:r>
            <a:r>
              <a:rPr lang="en-US" sz="2000" dirty="0" smtClean="0">
                <a:sym typeface="Symbol"/>
              </a:rPr>
              <a:t>: Network </a:t>
            </a:r>
            <a:r>
              <a:rPr lang="en-US" sz="2000" dirty="0" smtClean="0">
                <a:solidFill>
                  <a:srgbClr val="00FF00"/>
                </a:solidFill>
              </a:rPr>
              <a:t>N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is </a:t>
            </a:r>
            <a:r>
              <a:rPr lang="en-US" sz="2000" dirty="0" smtClean="0">
                <a:solidFill>
                  <a:srgbClr val="00FF00"/>
                </a:solidFill>
              </a:rPr>
              <a:t>R-</a:t>
            </a:r>
            <a:r>
              <a:rPr lang="en-US" sz="2000" dirty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000" baseline="-25000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/>
              <a:t>feasible with zero error.</a:t>
            </a: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39798" y="5117742"/>
            <a:ext cx="319489" cy="506776"/>
          </a:xfrm>
          <a:prstGeom prst="downArrow">
            <a:avLst/>
          </a:prstGeom>
          <a:solidFill>
            <a:schemeClr val="tx1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899" y="4033794"/>
            <a:ext cx="6853824" cy="1022265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901" y="5688987"/>
            <a:ext cx="6902792" cy="786784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</p:spTree>
    <p:extLst>
      <p:ext uri="{BB962C8B-B14F-4D97-AF65-F5344CB8AC3E}">
        <p14:creationId xmlns:p14="http://schemas.microsoft.com/office/powerpoint/2010/main" val="16173795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Topology of networks.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300"/>
            <a:ext cx="8229600" cy="4525963"/>
          </a:xfrm>
        </p:spPr>
        <p:txBody>
          <a:bodyPr/>
          <a:lstStyle/>
          <a:p>
            <a:r>
              <a:rPr lang="en-US" sz="2400" dirty="0" smtClean="0"/>
              <a:t>Recent studies have shown that any network coding instance (</a:t>
            </a:r>
            <a:r>
              <a:rPr lang="en-US" sz="2400" dirty="0" smtClean="0">
                <a:solidFill>
                  <a:srgbClr val="FFB63B"/>
                </a:solidFill>
              </a:rPr>
              <a:t>NC</a:t>
            </a:r>
            <a:r>
              <a:rPr lang="en-US" sz="2400" dirty="0" smtClean="0"/>
              <a:t>) can be reduced to a simple instance referred to as index coding (</a:t>
            </a:r>
            <a:r>
              <a:rPr lang="en-US" sz="2400" dirty="0" smtClean="0">
                <a:solidFill>
                  <a:srgbClr val="FFB63B"/>
                </a:solidFill>
              </a:rPr>
              <a:t>IC</a:t>
            </a:r>
            <a:r>
              <a:rPr lang="en-US" sz="2400" dirty="0" smtClean="0"/>
              <a:t>).   </a:t>
            </a:r>
            <a:r>
              <a:rPr lang="en-US" sz="1600" dirty="0" smtClean="0"/>
              <a:t>[</a:t>
            </a:r>
            <a:r>
              <a:rPr lang="en-US" sz="1600" dirty="0" err="1" smtClean="0"/>
              <a:t>ElRouayheb</a:t>
            </a:r>
            <a:r>
              <a:rPr lang="en-US" sz="1600" dirty="0" smtClean="0"/>
              <a:t> </a:t>
            </a:r>
            <a:r>
              <a:rPr lang="en-US" sz="1600" dirty="0" err="1" smtClean="0"/>
              <a:t>Sprintson</a:t>
            </a:r>
            <a:r>
              <a:rPr lang="en-US" sz="1600" dirty="0" smtClean="0"/>
              <a:t> </a:t>
            </a:r>
            <a:r>
              <a:rPr lang="en-US" sz="1600" dirty="0" err="1" smtClean="0"/>
              <a:t>Georghiades</a:t>
            </a:r>
            <a:r>
              <a:rPr lang="en-US" sz="1600" dirty="0"/>
              <a:t>], [</a:t>
            </a:r>
            <a:r>
              <a:rPr lang="en-US" sz="1600" dirty="0" err="1" smtClean="0"/>
              <a:t>Effros</a:t>
            </a:r>
            <a:r>
              <a:rPr lang="en-US" sz="1600" dirty="0" smtClean="0"/>
              <a:t> </a:t>
            </a:r>
            <a:r>
              <a:rPr lang="en-US" sz="1600" dirty="0" err="1" smtClean="0"/>
              <a:t>ElRouayheb</a:t>
            </a:r>
            <a:r>
              <a:rPr lang="en-US" sz="1600" dirty="0" smtClean="0"/>
              <a:t> Langberg].</a:t>
            </a:r>
            <a:endParaRPr lang="en-US" dirty="0" smtClean="0"/>
          </a:p>
          <a:p>
            <a:r>
              <a:rPr lang="en-US" sz="2400" dirty="0" smtClean="0"/>
              <a:t>An efficient reduction that allows to solve </a:t>
            </a:r>
            <a:r>
              <a:rPr lang="en-US" sz="2400" dirty="0" smtClean="0">
                <a:solidFill>
                  <a:srgbClr val="FFC000"/>
                </a:solidFill>
              </a:rPr>
              <a:t>NC</a:t>
            </a:r>
            <a:r>
              <a:rPr lang="en-US" sz="2400" dirty="0" smtClean="0"/>
              <a:t> using any scheme to solve </a:t>
            </a:r>
            <a:r>
              <a:rPr lang="en-US" sz="2400" dirty="0" smtClean="0">
                <a:solidFill>
                  <a:srgbClr val="FFC000"/>
                </a:solidFill>
              </a:rPr>
              <a:t>IC</a:t>
            </a:r>
            <a:r>
              <a:rPr lang="en-US" sz="2400" dirty="0" smtClean="0"/>
              <a:t>.</a:t>
            </a:r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88232" y="3916480"/>
            <a:ext cx="1654521" cy="1832475"/>
            <a:chOff x="5715000" y="1483173"/>
            <a:chExt cx="2514600" cy="298405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7497763" y="3101975"/>
              <a:ext cx="2286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7454900" y="2168525"/>
              <a:ext cx="233363" cy="82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5961063" y="1800225"/>
              <a:ext cx="58737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5961063" y="1800225"/>
              <a:ext cx="698500" cy="957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683375" y="2847975"/>
              <a:ext cx="954088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019800" y="3214688"/>
              <a:ext cx="0" cy="833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683375" y="2847975"/>
              <a:ext cx="708025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6777038" y="2214563"/>
              <a:ext cx="614362" cy="57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867400" y="17224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391400" y="38576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54713" y="40608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645400" y="3024188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375525" y="208438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974822" y="1483173"/>
              <a:ext cx="36353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7457545" y="3658055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003390" y="3827232"/>
              <a:ext cx="360362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7689318" y="2799211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3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482944" y="1797953"/>
              <a:ext cx="38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715000" y="1571625"/>
              <a:ext cx="2514600" cy="2895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961063" y="308133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481763" y="34909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624638" y="275748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6026150" y="3159125"/>
              <a:ext cx="466725" cy="35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225163" y="3876305"/>
            <a:ext cx="2728889" cy="1845487"/>
            <a:chOff x="5225163" y="3876305"/>
            <a:chExt cx="2728889" cy="1845487"/>
          </a:xfrm>
        </p:grpSpPr>
        <p:grpSp>
          <p:nvGrpSpPr>
            <p:cNvPr id="75" name="Group 74"/>
            <p:cNvGrpSpPr/>
            <p:nvPr/>
          </p:nvGrpSpPr>
          <p:grpSpPr>
            <a:xfrm>
              <a:off x="5225163" y="3876305"/>
              <a:ext cx="2728889" cy="1845487"/>
              <a:chOff x="4036389" y="2559285"/>
              <a:chExt cx="4389992" cy="2887792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auto">
              <a:xfrm>
                <a:off x="42640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50466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5829300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Oval 45"/>
              <p:cNvSpPr>
                <a:spLocks noChangeArrowheads="1"/>
              </p:cNvSpPr>
              <p:nvPr/>
            </p:nvSpPr>
            <p:spPr bwMode="auto">
              <a:xfrm>
                <a:off x="66135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Oval 46"/>
              <p:cNvSpPr>
                <a:spLocks noChangeArrowheads="1"/>
              </p:cNvSpPr>
              <p:nvPr/>
            </p:nvSpPr>
            <p:spPr bwMode="auto">
              <a:xfrm>
                <a:off x="73961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8180388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4036389" y="2559285"/>
                <a:ext cx="3825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4807914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5604840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6401765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43" name="Text Box 58"/>
              <p:cNvSpPr txBox="1">
                <a:spLocks noChangeArrowheads="1"/>
              </p:cNvSpPr>
              <p:nvPr/>
            </p:nvSpPr>
            <p:spPr bwMode="auto">
              <a:xfrm>
                <a:off x="7198692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4" name="Text Box 59"/>
              <p:cNvSpPr txBox="1">
                <a:spLocks noChangeArrowheads="1"/>
              </p:cNvSpPr>
              <p:nvPr/>
            </p:nvSpPr>
            <p:spPr bwMode="auto">
              <a:xfrm>
                <a:off x="7995617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6219825" y="3754438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6219825" y="4343400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4452938" y="3319463"/>
                <a:ext cx="1708150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>
                <a:off x="5229225" y="3319463"/>
                <a:ext cx="962025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5981700" y="3333750"/>
                <a:ext cx="223838" cy="36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Line 66"/>
              <p:cNvSpPr>
                <a:spLocks noChangeShapeType="1"/>
              </p:cNvSpPr>
              <p:nvPr/>
            </p:nvSpPr>
            <p:spPr bwMode="auto">
              <a:xfrm flipH="1">
                <a:off x="6367463" y="3352800"/>
                <a:ext cx="276225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Line 67"/>
              <p:cNvSpPr>
                <a:spLocks noChangeShapeType="1"/>
              </p:cNvSpPr>
              <p:nvPr/>
            </p:nvSpPr>
            <p:spPr bwMode="auto">
              <a:xfrm flipH="1">
                <a:off x="6415088" y="3314700"/>
                <a:ext cx="9620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Line 68"/>
              <p:cNvSpPr>
                <a:spLocks noChangeShapeType="1"/>
              </p:cNvSpPr>
              <p:nvPr/>
            </p:nvSpPr>
            <p:spPr bwMode="auto">
              <a:xfrm flipH="1">
                <a:off x="6448425" y="3309938"/>
                <a:ext cx="1719263" cy="481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Line 69"/>
              <p:cNvSpPr>
                <a:spLocks noChangeShapeType="1"/>
              </p:cNvSpPr>
              <p:nvPr/>
            </p:nvSpPr>
            <p:spPr bwMode="auto">
              <a:xfrm>
                <a:off x="6305550" y="3967163"/>
                <a:ext cx="0" cy="31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42624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Oval 72"/>
              <p:cNvSpPr>
                <a:spLocks noChangeArrowheads="1"/>
              </p:cNvSpPr>
              <p:nvPr/>
            </p:nvSpPr>
            <p:spPr bwMode="auto">
              <a:xfrm>
                <a:off x="50450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Oval 73"/>
              <p:cNvSpPr>
                <a:spLocks noChangeArrowheads="1"/>
              </p:cNvSpPr>
              <p:nvPr/>
            </p:nvSpPr>
            <p:spPr bwMode="auto">
              <a:xfrm>
                <a:off x="5827713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Oval 74"/>
              <p:cNvSpPr>
                <a:spLocks noChangeArrowheads="1"/>
              </p:cNvSpPr>
              <p:nvPr/>
            </p:nvSpPr>
            <p:spPr bwMode="auto">
              <a:xfrm>
                <a:off x="66119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73945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auto">
              <a:xfrm>
                <a:off x="8178800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4063930" y="5050202"/>
                <a:ext cx="3778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61" name="Text Box 78"/>
              <p:cNvSpPr txBox="1">
                <a:spLocks noChangeArrowheads="1"/>
              </p:cNvSpPr>
              <p:nvPr/>
            </p:nvSpPr>
            <p:spPr bwMode="auto">
              <a:xfrm>
                <a:off x="4835455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62" name="Text Box 79"/>
              <p:cNvSpPr txBox="1">
                <a:spLocks noChangeArrowheads="1"/>
              </p:cNvSpPr>
              <p:nvPr/>
            </p:nvSpPr>
            <p:spPr bwMode="auto">
              <a:xfrm>
                <a:off x="5632379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63" name="Text Box 80"/>
              <p:cNvSpPr txBox="1">
                <a:spLocks noChangeArrowheads="1"/>
              </p:cNvSpPr>
              <p:nvPr/>
            </p:nvSpPr>
            <p:spPr bwMode="auto">
              <a:xfrm>
                <a:off x="642930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64" name="Text Box 81"/>
              <p:cNvSpPr txBox="1">
                <a:spLocks noChangeArrowheads="1"/>
              </p:cNvSpPr>
              <p:nvPr/>
            </p:nvSpPr>
            <p:spPr bwMode="auto">
              <a:xfrm>
                <a:off x="7226230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65" name="Text Box 82"/>
              <p:cNvSpPr txBox="1">
                <a:spLocks noChangeArrowheads="1"/>
              </p:cNvSpPr>
              <p:nvPr/>
            </p:nvSpPr>
            <p:spPr bwMode="auto">
              <a:xfrm>
                <a:off x="802315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66" name="Line 83"/>
              <p:cNvSpPr>
                <a:spLocks noChangeShapeType="1"/>
              </p:cNvSpPr>
              <p:nvPr/>
            </p:nvSpPr>
            <p:spPr bwMode="auto">
              <a:xfrm flipH="1">
                <a:off x="4467225" y="4495800"/>
                <a:ext cx="1719263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Line 84"/>
              <p:cNvSpPr>
                <a:spLocks noChangeShapeType="1"/>
              </p:cNvSpPr>
              <p:nvPr/>
            </p:nvSpPr>
            <p:spPr bwMode="auto">
              <a:xfrm flipH="1">
                <a:off x="5243513" y="4538663"/>
                <a:ext cx="971550" cy="452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Line 85"/>
              <p:cNvSpPr>
                <a:spLocks noChangeShapeType="1"/>
              </p:cNvSpPr>
              <p:nvPr/>
            </p:nvSpPr>
            <p:spPr bwMode="auto">
              <a:xfrm flipH="1">
                <a:off x="5986463" y="4562475"/>
                <a:ext cx="290512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Line 86"/>
              <p:cNvSpPr>
                <a:spLocks noChangeShapeType="1"/>
              </p:cNvSpPr>
              <p:nvPr/>
            </p:nvSpPr>
            <p:spPr bwMode="auto">
              <a:xfrm>
                <a:off x="6372225" y="4567238"/>
                <a:ext cx="24765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Line 87"/>
              <p:cNvSpPr>
                <a:spLocks noChangeShapeType="1"/>
              </p:cNvSpPr>
              <p:nvPr/>
            </p:nvSpPr>
            <p:spPr bwMode="auto">
              <a:xfrm>
                <a:off x="6405563" y="4514850"/>
                <a:ext cx="933450" cy="48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Line 88"/>
              <p:cNvSpPr>
                <a:spLocks noChangeShapeType="1"/>
              </p:cNvSpPr>
              <p:nvPr/>
            </p:nvSpPr>
            <p:spPr bwMode="auto">
              <a:xfrm>
                <a:off x="6429375" y="4457700"/>
                <a:ext cx="1709738" cy="552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Line 89"/>
              <p:cNvSpPr>
                <a:spLocks noChangeShapeType="1"/>
              </p:cNvSpPr>
              <p:nvPr/>
            </p:nvSpPr>
            <p:spPr bwMode="auto">
              <a:xfrm flipH="1">
                <a:off x="6748463" y="3367088"/>
                <a:ext cx="690562" cy="1557337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Line 90"/>
              <p:cNvSpPr>
                <a:spLocks noChangeShapeType="1"/>
              </p:cNvSpPr>
              <p:nvPr/>
            </p:nvSpPr>
            <p:spPr bwMode="auto">
              <a:xfrm>
                <a:off x="5200589" y="3368675"/>
                <a:ext cx="671513" cy="1554163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76" name="Line 90"/>
            <p:cNvSpPr>
              <a:spLocks noChangeShapeType="1"/>
            </p:cNvSpPr>
            <p:nvPr/>
          </p:nvSpPr>
          <p:spPr bwMode="auto">
            <a:xfrm flipH="1">
              <a:off x="5477347" y="4381878"/>
              <a:ext cx="896293" cy="103209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/>
          </p:nvSpPr>
          <p:spPr bwMode="auto">
            <a:xfrm>
              <a:off x="6907793" y="4372824"/>
              <a:ext cx="905347" cy="1023041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866646" y="6049042"/>
            <a:ext cx="1407758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Solve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3501528" y="4351663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7384" y="6049042"/>
            <a:ext cx="3284874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Obtain solution to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0800000">
            <a:off x="3499690" y="5109998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10771" y="4542226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76702" y="4542226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100587" y="171089"/>
            <a:ext cx="8912645" cy="1717393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BC27"/>
              </a:buClr>
              <a:buSzPct val="200000"/>
              <a:buFontTx/>
              <a:buChar char="•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Network communication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challenging</a:t>
            </a:r>
            <a:r>
              <a:rPr lang="en-US" sz="2400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: </a:t>
            </a:r>
            <a:r>
              <a:rPr lang="en-US" sz="24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combines</a:t>
            </a:r>
            <a:r>
              <a:rPr lang="en-US" sz="2400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topology </a:t>
            </a:r>
            <a:r>
              <a:rPr lang="en-US" sz="240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with</a:t>
            </a:r>
            <a:r>
              <a:rPr lang="en-US" sz="2400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information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BC27"/>
              </a:buClr>
              <a:buSzPct val="200000"/>
              <a:buFontTx/>
              <a:buChar char="•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Reduction separates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information 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from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topology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.</a:t>
            </a:r>
          </a:p>
          <a:p>
            <a:pPr>
              <a:spcBef>
                <a:spcPct val="20000"/>
              </a:spcBef>
              <a:buClr>
                <a:srgbClr val="FFBC27"/>
              </a:buClr>
              <a:buSzPct val="200000"/>
              <a:buFontTx/>
              <a:buChar char="•"/>
            </a:pPr>
            <a:r>
              <a:rPr lang="en-US" sz="24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</a:t>
            </a:r>
            <a:r>
              <a:rPr lang="en-US" sz="2400" baseline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ndex Coding has 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only </a:t>
            </a:r>
            <a:r>
              <a:rPr lang="en-US" sz="2400" baseline="0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1</a:t>
            </a: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18" charset="2"/>
              </a:rPr>
              <a:t> network node performs encoding.</a:t>
            </a:r>
            <a:endParaRPr lang="he-IL" sz="24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07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animBg="1"/>
      <p:bldP spid="83" grpId="0" animBg="1"/>
      <p:bldP spid="84" grpId="0"/>
      <p:bldP spid="85" grpId="0"/>
      <p:bldP spid="86" grpId="0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Connecting NC to 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6751"/>
            <a:ext cx="8686800" cy="2194301"/>
          </a:xfrm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</a:rPr>
              <a:t>Theorem: </a:t>
            </a:r>
            <a:r>
              <a:rPr lang="en-US" sz="2400" dirty="0" smtClean="0">
                <a:solidFill>
                  <a:srgbClr val="FFBC27"/>
                </a:solidFill>
              </a:rPr>
              <a:t>NC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smtClean="0">
                <a:solidFill>
                  <a:srgbClr val="00FF00"/>
                </a:solidFill>
              </a:rPr>
              <a:t>R</a:t>
            </a:r>
            <a:r>
              <a:rPr lang="en-US" sz="2400" dirty="0" smtClean="0">
                <a:solidFill>
                  <a:srgbClr val="FFFFFF"/>
                </a:solidFill>
              </a:rPr>
              <a:t>-feasible </a:t>
            </a:r>
            <a:r>
              <a:rPr lang="en-US" sz="2400" dirty="0" err="1" smtClean="0">
                <a:solidFill>
                  <a:srgbClr val="FFFFFF"/>
                </a:solidFill>
              </a:rPr>
              <a:t>iff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BC27"/>
                </a:solidFill>
              </a:rPr>
              <a:t>IC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smtClean="0">
                <a:solidFill>
                  <a:srgbClr val="00FF00"/>
                </a:solidFill>
              </a:rPr>
              <a:t>R’=f(R) </a:t>
            </a:r>
            <a:r>
              <a:rPr lang="en-US" sz="2400" dirty="0" smtClean="0">
                <a:solidFill>
                  <a:srgbClr val="FFFFFF"/>
                </a:solidFill>
              </a:rPr>
              <a:t>-feasible.</a:t>
            </a:r>
          </a:p>
          <a:p>
            <a:r>
              <a:rPr lang="en-US" sz="2400" dirty="0" smtClean="0">
                <a:solidFill>
                  <a:srgbClr val="FFB63B"/>
                </a:solidFill>
              </a:rPr>
              <a:t>Related question</a:t>
            </a:r>
            <a:r>
              <a:rPr lang="en-US" sz="2400" dirty="0" smtClean="0"/>
              <a:t>: can one determine capacity region of </a:t>
            </a:r>
            <a:r>
              <a:rPr lang="en-US" sz="2400" dirty="0" smtClean="0">
                <a:solidFill>
                  <a:srgbClr val="FFB63B"/>
                </a:solidFill>
              </a:rPr>
              <a:t>NC</a:t>
            </a:r>
            <a:r>
              <a:rPr lang="en-US" sz="2400" dirty="0" smtClean="0"/>
              <a:t> with that of </a:t>
            </a:r>
            <a:r>
              <a:rPr lang="en-US" sz="2400" dirty="0" smtClean="0">
                <a:solidFill>
                  <a:srgbClr val="FFB63B"/>
                </a:solidFill>
              </a:rPr>
              <a:t>IC</a:t>
            </a:r>
            <a:r>
              <a:rPr lang="en-US" sz="2400" dirty="0" smtClean="0"/>
              <a:t> ?</a:t>
            </a:r>
          </a:p>
          <a:p>
            <a:r>
              <a:rPr lang="en-US" sz="2400" dirty="0" smtClean="0"/>
              <a:t>Surprisingly: currently </a:t>
            </a:r>
            <a:r>
              <a:rPr lang="en-US" sz="2400" dirty="0">
                <a:solidFill>
                  <a:srgbClr val="FFB63B"/>
                </a:solidFill>
              </a:rPr>
              <a:t>n</a:t>
            </a:r>
            <a:r>
              <a:rPr lang="en-US" sz="2400" dirty="0" smtClean="0">
                <a:solidFill>
                  <a:srgbClr val="FFB63B"/>
                </a:solidFill>
              </a:rPr>
              <a:t>o</a:t>
            </a:r>
            <a:r>
              <a:rPr lang="en-US" sz="2400" dirty="0" smtClean="0"/>
              <a:t>! </a:t>
            </a:r>
          </a:p>
          <a:p>
            <a:r>
              <a:rPr lang="en-US" sz="2400" dirty="0" smtClean="0"/>
              <a:t>Reduction breaks down with closure operation.</a:t>
            </a: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88232" y="1217315"/>
            <a:ext cx="1654521" cy="1832475"/>
            <a:chOff x="5715000" y="1483173"/>
            <a:chExt cx="2514600" cy="298405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7497763" y="3101975"/>
              <a:ext cx="2286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7454900" y="2168525"/>
              <a:ext cx="233363" cy="82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5961063" y="1800225"/>
              <a:ext cx="58737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5961063" y="1800225"/>
              <a:ext cx="698500" cy="957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683375" y="2847975"/>
              <a:ext cx="954088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019800" y="3214688"/>
              <a:ext cx="0" cy="833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683375" y="2847975"/>
              <a:ext cx="708025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6777038" y="2214563"/>
              <a:ext cx="614362" cy="57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867400" y="17224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391400" y="38576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54713" y="40608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645400" y="302418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375525" y="208438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974822" y="1483173"/>
              <a:ext cx="36353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7457545" y="3658055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003390" y="3827232"/>
              <a:ext cx="360362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482944" y="1797953"/>
              <a:ext cx="38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715000" y="1571625"/>
              <a:ext cx="2514600" cy="2895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961063" y="308133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481763" y="34909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624638" y="275748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6026150" y="3159125"/>
              <a:ext cx="466725" cy="35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74" name="Group 78"/>
          <p:cNvGrpSpPr/>
          <p:nvPr/>
        </p:nvGrpSpPr>
        <p:grpSpPr>
          <a:xfrm>
            <a:off x="5225163" y="1177140"/>
            <a:ext cx="2728889" cy="1845487"/>
            <a:chOff x="5225163" y="3876305"/>
            <a:chExt cx="2728889" cy="1845487"/>
          </a:xfrm>
        </p:grpSpPr>
        <p:grpSp>
          <p:nvGrpSpPr>
            <p:cNvPr id="75" name="Group 74"/>
            <p:cNvGrpSpPr/>
            <p:nvPr/>
          </p:nvGrpSpPr>
          <p:grpSpPr>
            <a:xfrm>
              <a:off x="5225163" y="3876305"/>
              <a:ext cx="2728889" cy="1845487"/>
              <a:chOff x="4036389" y="2559285"/>
              <a:chExt cx="4389992" cy="2887792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auto">
              <a:xfrm>
                <a:off x="42640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50466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5829300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Oval 45"/>
              <p:cNvSpPr>
                <a:spLocks noChangeArrowheads="1"/>
              </p:cNvSpPr>
              <p:nvPr/>
            </p:nvSpPr>
            <p:spPr bwMode="auto">
              <a:xfrm>
                <a:off x="66135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Oval 46"/>
              <p:cNvSpPr>
                <a:spLocks noChangeArrowheads="1"/>
              </p:cNvSpPr>
              <p:nvPr/>
            </p:nvSpPr>
            <p:spPr bwMode="auto">
              <a:xfrm>
                <a:off x="73961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8180388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4036389" y="2559285"/>
                <a:ext cx="3825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4807914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5604840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6401765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43" name="Text Box 58"/>
              <p:cNvSpPr txBox="1">
                <a:spLocks noChangeArrowheads="1"/>
              </p:cNvSpPr>
              <p:nvPr/>
            </p:nvSpPr>
            <p:spPr bwMode="auto">
              <a:xfrm>
                <a:off x="7198692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4" name="Text Box 59"/>
              <p:cNvSpPr txBox="1">
                <a:spLocks noChangeArrowheads="1"/>
              </p:cNvSpPr>
              <p:nvPr/>
            </p:nvSpPr>
            <p:spPr bwMode="auto">
              <a:xfrm>
                <a:off x="7995617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6219825" y="3754438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6219825" y="4343400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4452938" y="3319463"/>
                <a:ext cx="1708150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>
                <a:off x="5229225" y="3319463"/>
                <a:ext cx="962025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5981700" y="3333750"/>
                <a:ext cx="223838" cy="36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Line 66"/>
              <p:cNvSpPr>
                <a:spLocks noChangeShapeType="1"/>
              </p:cNvSpPr>
              <p:nvPr/>
            </p:nvSpPr>
            <p:spPr bwMode="auto">
              <a:xfrm flipH="1">
                <a:off x="6367463" y="3352800"/>
                <a:ext cx="276225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Line 67"/>
              <p:cNvSpPr>
                <a:spLocks noChangeShapeType="1"/>
              </p:cNvSpPr>
              <p:nvPr/>
            </p:nvSpPr>
            <p:spPr bwMode="auto">
              <a:xfrm flipH="1">
                <a:off x="6415088" y="3314700"/>
                <a:ext cx="9620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Line 68"/>
              <p:cNvSpPr>
                <a:spLocks noChangeShapeType="1"/>
              </p:cNvSpPr>
              <p:nvPr/>
            </p:nvSpPr>
            <p:spPr bwMode="auto">
              <a:xfrm flipH="1">
                <a:off x="6448425" y="3309938"/>
                <a:ext cx="1719263" cy="481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Line 69"/>
              <p:cNvSpPr>
                <a:spLocks noChangeShapeType="1"/>
              </p:cNvSpPr>
              <p:nvPr/>
            </p:nvSpPr>
            <p:spPr bwMode="auto">
              <a:xfrm>
                <a:off x="6305550" y="3967163"/>
                <a:ext cx="0" cy="31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42624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Oval 72"/>
              <p:cNvSpPr>
                <a:spLocks noChangeArrowheads="1"/>
              </p:cNvSpPr>
              <p:nvPr/>
            </p:nvSpPr>
            <p:spPr bwMode="auto">
              <a:xfrm>
                <a:off x="50450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Oval 73"/>
              <p:cNvSpPr>
                <a:spLocks noChangeArrowheads="1"/>
              </p:cNvSpPr>
              <p:nvPr/>
            </p:nvSpPr>
            <p:spPr bwMode="auto">
              <a:xfrm>
                <a:off x="5827713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Oval 74"/>
              <p:cNvSpPr>
                <a:spLocks noChangeArrowheads="1"/>
              </p:cNvSpPr>
              <p:nvPr/>
            </p:nvSpPr>
            <p:spPr bwMode="auto">
              <a:xfrm>
                <a:off x="66119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73945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auto">
              <a:xfrm>
                <a:off x="8178800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4063930" y="5050202"/>
                <a:ext cx="3778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61" name="Text Box 78"/>
              <p:cNvSpPr txBox="1">
                <a:spLocks noChangeArrowheads="1"/>
              </p:cNvSpPr>
              <p:nvPr/>
            </p:nvSpPr>
            <p:spPr bwMode="auto">
              <a:xfrm>
                <a:off x="4835455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62" name="Text Box 79"/>
              <p:cNvSpPr txBox="1">
                <a:spLocks noChangeArrowheads="1"/>
              </p:cNvSpPr>
              <p:nvPr/>
            </p:nvSpPr>
            <p:spPr bwMode="auto">
              <a:xfrm>
                <a:off x="5632379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63" name="Text Box 80"/>
              <p:cNvSpPr txBox="1">
                <a:spLocks noChangeArrowheads="1"/>
              </p:cNvSpPr>
              <p:nvPr/>
            </p:nvSpPr>
            <p:spPr bwMode="auto">
              <a:xfrm>
                <a:off x="642930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64" name="Text Box 81"/>
              <p:cNvSpPr txBox="1">
                <a:spLocks noChangeArrowheads="1"/>
              </p:cNvSpPr>
              <p:nvPr/>
            </p:nvSpPr>
            <p:spPr bwMode="auto">
              <a:xfrm>
                <a:off x="7226230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65" name="Text Box 82"/>
              <p:cNvSpPr txBox="1">
                <a:spLocks noChangeArrowheads="1"/>
              </p:cNvSpPr>
              <p:nvPr/>
            </p:nvSpPr>
            <p:spPr bwMode="auto">
              <a:xfrm>
                <a:off x="802315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66" name="Line 83"/>
              <p:cNvSpPr>
                <a:spLocks noChangeShapeType="1"/>
              </p:cNvSpPr>
              <p:nvPr/>
            </p:nvSpPr>
            <p:spPr bwMode="auto">
              <a:xfrm flipH="1">
                <a:off x="4467225" y="4495800"/>
                <a:ext cx="1719263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Line 84"/>
              <p:cNvSpPr>
                <a:spLocks noChangeShapeType="1"/>
              </p:cNvSpPr>
              <p:nvPr/>
            </p:nvSpPr>
            <p:spPr bwMode="auto">
              <a:xfrm flipH="1">
                <a:off x="5243513" y="4538663"/>
                <a:ext cx="971550" cy="452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Line 85"/>
              <p:cNvSpPr>
                <a:spLocks noChangeShapeType="1"/>
              </p:cNvSpPr>
              <p:nvPr/>
            </p:nvSpPr>
            <p:spPr bwMode="auto">
              <a:xfrm flipH="1">
                <a:off x="5986463" y="4562475"/>
                <a:ext cx="290512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Line 86"/>
              <p:cNvSpPr>
                <a:spLocks noChangeShapeType="1"/>
              </p:cNvSpPr>
              <p:nvPr/>
            </p:nvSpPr>
            <p:spPr bwMode="auto">
              <a:xfrm>
                <a:off x="6372225" y="4567238"/>
                <a:ext cx="24765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Line 87"/>
              <p:cNvSpPr>
                <a:spLocks noChangeShapeType="1"/>
              </p:cNvSpPr>
              <p:nvPr/>
            </p:nvSpPr>
            <p:spPr bwMode="auto">
              <a:xfrm>
                <a:off x="6405563" y="4514850"/>
                <a:ext cx="933450" cy="48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Line 88"/>
              <p:cNvSpPr>
                <a:spLocks noChangeShapeType="1"/>
              </p:cNvSpPr>
              <p:nvPr/>
            </p:nvSpPr>
            <p:spPr bwMode="auto">
              <a:xfrm>
                <a:off x="6429375" y="4457700"/>
                <a:ext cx="1709738" cy="552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Line 89"/>
              <p:cNvSpPr>
                <a:spLocks noChangeShapeType="1"/>
              </p:cNvSpPr>
              <p:nvPr/>
            </p:nvSpPr>
            <p:spPr bwMode="auto">
              <a:xfrm flipH="1">
                <a:off x="6748463" y="3367088"/>
                <a:ext cx="690562" cy="1557337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Line 90"/>
              <p:cNvSpPr>
                <a:spLocks noChangeShapeType="1"/>
              </p:cNvSpPr>
              <p:nvPr/>
            </p:nvSpPr>
            <p:spPr bwMode="auto">
              <a:xfrm>
                <a:off x="5200589" y="3368675"/>
                <a:ext cx="671513" cy="1554163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76" name="Line 90"/>
            <p:cNvSpPr>
              <a:spLocks noChangeShapeType="1"/>
            </p:cNvSpPr>
            <p:nvPr/>
          </p:nvSpPr>
          <p:spPr bwMode="auto">
            <a:xfrm flipH="1">
              <a:off x="5477347" y="4381878"/>
              <a:ext cx="896293" cy="103209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/>
          </p:nvSpPr>
          <p:spPr bwMode="auto">
            <a:xfrm>
              <a:off x="6907793" y="4372824"/>
              <a:ext cx="905347" cy="1023041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897680" y="3349877"/>
            <a:ext cx="1408108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Solve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3501528" y="1652498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4814" y="3349877"/>
            <a:ext cx="3286627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Obtain solution to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0800000">
            <a:off x="3499690" y="2410833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10771" y="1832044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76702" y="1832044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06220" y="233426"/>
            <a:ext cx="8372820" cy="898707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B63B"/>
                </a:solidFill>
                <a:cs typeface="Arial" pitchFamily="34" charset="0"/>
                <a:sym typeface="Symbol"/>
              </a:rPr>
              <a:t>Reduction in code design</a:t>
            </a:r>
            <a:r>
              <a:rPr lang="en-US" sz="2400" baseline="0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: a code for </a:t>
            </a:r>
            <a:r>
              <a:rPr lang="en-US" sz="2400" baseline="0" dirty="0" smtClean="0">
                <a:solidFill>
                  <a:srgbClr val="FFB63B"/>
                </a:solidFill>
                <a:cs typeface="Arial" pitchFamily="34" charset="0"/>
                <a:sym typeface="Symbol"/>
              </a:rPr>
              <a:t>IC</a:t>
            </a:r>
            <a:r>
              <a:rPr lang="en-US" sz="2400" baseline="0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 corresponds to a code for </a:t>
            </a:r>
            <a:r>
              <a:rPr lang="en-US" sz="2400" baseline="0" dirty="0" smtClean="0">
                <a:solidFill>
                  <a:srgbClr val="FFB63B"/>
                </a:solidFill>
                <a:cs typeface="Arial" pitchFamily="34" charset="0"/>
                <a:sym typeface="Symbol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974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/>
              <a:t>Connecting NC to 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32611"/>
            <a:ext cx="8446253" cy="2194301"/>
          </a:xfrm>
        </p:spPr>
        <p:txBody>
          <a:bodyPr/>
          <a:lstStyle/>
          <a:p>
            <a:r>
              <a:rPr lang="en-US" sz="2400" dirty="0" smtClean="0">
                <a:solidFill>
                  <a:srgbClr val="FFC000"/>
                </a:solidFill>
              </a:rPr>
              <a:t>Theorem: </a:t>
            </a:r>
            <a:r>
              <a:rPr lang="en-US" sz="2400" dirty="0" smtClean="0">
                <a:solidFill>
                  <a:srgbClr val="FFBC27"/>
                </a:solidFill>
              </a:rPr>
              <a:t>NC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smtClean="0">
                <a:solidFill>
                  <a:srgbClr val="00FF00"/>
                </a:solidFill>
              </a:rPr>
              <a:t>R</a:t>
            </a:r>
            <a:r>
              <a:rPr lang="en-US" sz="2400" dirty="0" smtClean="0">
                <a:solidFill>
                  <a:srgbClr val="FFFFFF"/>
                </a:solidFill>
              </a:rPr>
              <a:t>-feasible </a:t>
            </a:r>
            <a:r>
              <a:rPr lang="en-US" sz="2400" dirty="0" err="1" smtClean="0">
                <a:solidFill>
                  <a:srgbClr val="FFFFFF"/>
                </a:solidFill>
              </a:rPr>
              <a:t>iff</a:t>
            </a:r>
            <a:r>
              <a:rPr lang="en-US" sz="2400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BC27"/>
                </a:solidFill>
              </a:rPr>
              <a:t>IC</a:t>
            </a:r>
            <a:r>
              <a:rPr lang="en-US" sz="2400" dirty="0" smtClean="0">
                <a:solidFill>
                  <a:srgbClr val="FFFFFF"/>
                </a:solidFill>
              </a:rPr>
              <a:t> is </a:t>
            </a:r>
            <a:r>
              <a:rPr lang="en-US" sz="2400" dirty="0" smtClean="0">
                <a:solidFill>
                  <a:srgbClr val="00FF00"/>
                </a:solidFill>
              </a:rPr>
              <a:t>R’=f(R)</a:t>
            </a:r>
            <a:r>
              <a:rPr lang="en-US" sz="2400" dirty="0" smtClean="0">
                <a:solidFill>
                  <a:srgbClr val="FFFFFF"/>
                </a:solidFill>
              </a:rPr>
              <a:t>-feasible.</a:t>
            </a:r>
          </a:p>
          <a:p>
            <a:r>
              <a:rPr lang="en-US" sz="2400" dirty="0" smtClean="0">
                <a:solidFill>
                  <a:srgbClr val="FFB63B"/>
                </a:solidFill>
              </a:rPr>
              <a:t>Related question</a:t>
            </a:r>
            <a:r>
              <a:rPr lang="en-US" sz="2400" dirty="0" smtClean="0"/>
              <a:t>: can one determine capacity region of </a:t>
            </a:r>
            <a:r>
              <a:rPr lang="en-US" sz="2400" dirty="0" smtClean="0">
                <a:solidFill>
                  <a:srgbClr val="FFB63B"/>
                </a:solidFill>
              </a:rPr>
              <a:t>NC</a:t>
            </a:r>
            <a:r>
              <a:rPr lang="en-US" sz="2400" dirty="0" smtClean="0"/>
              <a:t> with that of </a:t>
            </a:r>
            <a:r>
              <a:rPr lang="en-US" sz="2400" dirty="0" smtClean="0">
                <a:solidFill>
                  <a:srgbClr val="FFB63B"/>
                </a:solidFill>
              </a:rPr>
              <a:t>IC</a:t>
            </a:r>
            <a:r>
              <a:rPr lang="en-US" sz="2400" dirty="0" smtClean="0"/>
              <a:t> ?</a:t>
            </a: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088232" y="1217315"/>
            <a:ext cx="1654521" cy="1832475"/>
            <a:chOff x="5715000" y="1483173"/>
            <a:chExt cx="2514600" cy="298405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7497763" y="3101975"/>
              <a:ext cx="2286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7454900" y="2168525"/>
              <a:ext cx="233363" cy="82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5961063" y="1800225"/>
              <a:ext cx="58737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5961063" y="1800225"/>
              <a:ext cx="698500" cy="957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683375" y="2847975"/>
              <a:ext cx="954088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019800" y="3214688"/>
              <a:ext cx="0" cy="833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683375" y="2847975"/>
              <a:ext cx="708025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6777038" y="2214563"/>
              <a:ext cx="614362" cy="57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867400" y="17224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391400" y="38576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54713" y="40608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645400" y="302418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375525" y="208438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974822" y="1483173"/>
              <a:ext cx="36353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7457545" y="3658055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003390" y="3827232"/>
              <a:ext cx="360362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482944" y="1797953"/>
              <a:ext cx="38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715000" y="1571625"/>
              <a:ext cx="2514600" cy="2895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961063" y="308133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481763" y="34909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624638" y="275748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6026150" y="3159125"/>
              <a:ext cx="466725" cy="35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74" name="Group 78"/>
          <p:cNvGrpSpPr/>
          <p:nvPr/>
        </p:nvGrpSpPr>
        <p:grpSpPr>
          <a:xfrm>
            <a:off x="5225163" y="1177140"/>
            <a:ext cx="2728889" cy="1845487"/>
            <a:chOff x="5225163" y="3876305"/>
            <a:chExt cx="2728889" cy="1845487"/>
          </a:xfrm>
        </p:grpSpPr>
        <p:grpSp>
          <p:nvGrpSpPr>
            <p:cNvPr id="75" name="Group 74"/>
            <p:cNvGrpSpPr/>
            <p:nvPr/>
          </p:nvGrpSpPr>
          <p:grpSpPr>
            <a:xfrm>
              <a:off x="5225163" y="3876305"/>
              <a:ext cx="2728889" cy="1845487"/>
              <a:chOff x="4036389" y="2559285"/>
              <a:chExt cx="4389992" cy="2887792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auto">
              <a:xfrm>
                <a:off x="42640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50466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5829300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Oval 45"/>
              <p:cNvSpPr>
                <a:spLocks noChangeArrowheads="1"/>
              </p:cNvSpPr>
              <p:nvPr/>
            </p:nvSpPr>
            <p:spPr bwMode="auto">
              <a:xfrm>
                <a:off x="66135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Oval 46"/>
              <p:cNvSpPr>
                <a:spLocks noChangeArrowheads="1"/>
              </p:cNvSpPr>
              <p:nvPr/>
            </p:nvSpPr>
            <p:spPr bwMode="auto">
              <a:xfrm>
                <a:off x="73961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8180388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4036389" y="2559285"/>
                <a:ext cx="3825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4807914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5604840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6401765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43" name="Text Box 58"/>
              <p:cNvSpPr txBox="1">
                <a:spLocks noChangeArrowheads="1"/>
              </p:cNvSpPr>
              <p:nvPr/>
            </p:nvSpPr>
            <p:spPr bwMode="auto">
              <a:xfrm>
                <a:off x="7198692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4" name="Text Box 59"/>
              <p:cNvSpPr txBox="1">
                <a:spLocks noChangeArrowheads="1"/>
              </p:cNvSpPr>
              <p:nvPr/>
            </p:nvSpPr>
            <p:spPr bwMode="auto">
              <a:xfrm>
                <a:off x="7995617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6219825" y="3754438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6219825" y="4343400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4452938" y="3319463"/>
                <a:ext cx="1708150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>
                <a:off x="5229225" y="3319463"/>
                <a:ext cx="962025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5981700" y="3333750"/>
                <a:ext cx="223838" cy="36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Line 66"/>
              <p:cNvSpPr>
                <a:spLocks noChangeShapeType="1"/>
              </p:cNvSpPr>
              <p:nvPr/>
            </p:nvSpPr>
            <p:spPr bwMode="auto">
              <a:xfrm flipH="1">
                <a:off x="6367463" y="3352800"/>
                <a:ext cx="276225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Line 67"/>
              <p:cNvSpPr>
                <a:spLocks noChangeShapeType="1"/>
              </p:cNvSpPr>
              <p:nvPr/>
            </p:nvSpPr>
            <p:spPr bwMode="auto">
              <a:xfrm flipH="1">
                <a:off x="6415088" y="3314700"/>
                <a:ext cx="9620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Line 68"/>
              <p:cNvSpPr>
                <a:spLocks noChangeShapeType="1"/>
              </p:cNvSpPr>
              <p:nvPr/>
            </p:nvSpPr>
            <p:spPr bwMode="auto">
              <a:xfrm flipH="1">
                <a:off x="6448425" y="3309938"/>
                <a:ext cx="1719263" cy="481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Line 69"/>
              <p:cNvSpPr>
                <a:spLocks noChangeShapeType="1"/>
              </p:cNvSpPr>
              <p:nvPr/>
            </p:nvSpPr>
            <p:spPr bwMode="auto">
              <a:xfrm>
                <a:off x="6305550" y="3967163"/>
                <a:ext cx="0" cy="31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42624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Oval 72"/>
              <p:cNvSpPr>
                <a:spLocks noChangeArrowheads="1"/>
              </p:cNvSpPr>
              <p:nvPr/>
            </p:nvSpPr>
            <p:spPr bwMode="auto">
              <a:xfrm>
                <a:off x="50450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Oval 73"/>
              <p:cNvSpPr>
                <a:spLocks noChangeArrowheads="1"/>
              </p:cNvSpPr>
              <p:nvPr/>
            </p:nvSpPr>
            <p:spPr bwMode="auto">
              <a:xfrm>
                <a:off x="5827713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Oval 74"/>
              <p:cNvSpPr>
                <a:spLocks noChangeArrowheads="1"/>
              </p:cNvSpPr>
              <p:nvPr/>
            </p:nvSpPr>
            <p:spPr bwMode="auto">
              <a:xfrm>
                <a:off x="66119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73945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auto">
              <a:xfrm>
                <a:off x="8178800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4063930" y="5050202"/>
                <a:ext cx="3778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61" name="Text Box 78"/>
              <p:cNvSpPr txBox="1">
                <a:spLocks noChangeArrowheads="1"/>
              </p:cNvSpPr>
              <p:nvPr/>
            </p:nvSpPr>
            <p:spPr bwMode="auto">
              <a:xfrm>
                <a:off x="4835455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62" name="Text Box 79"/>
              <p:cNvSpPr txBox="1">
                <a:spLocks noChangeArrowheads="1"/>
              </p:cNvSpPr>
              <p:nvPr/>
            </p:nvSpPr>
            <p:spPr bwMode="auto">
              <a:xfrm>
                <a:off x="5632379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63" name="Text Box 80"/>
              <p:cNvSpPr txBox="1">
                <a:spLocks noChangeArrowheads="1"/>
              </p:cNvSpPr>
              <p:nvPr/>
            </p:nvSpPr>
            <p:spPr bwMode="auto">
              <a:xfrm>
                <a:off x="642930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64" name="Text Box 81"/>
              <p:cNvSpPr txBox="1">
                <a:spLocks noChangeArrowheads="1"/>
              </p:cNvSpPr>
              <p:nvPr/>
            </p:nvSpPr>
            <p:spPr bwMode="auto">
              <a:xfrm>
                <a:off x="7226230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65" name="Text Box 82"/>
              <p:cNvSpPr txBox="1">
                <a:spLocks noChangeArrowheads="1"/>
              </p:cNvSpPr>
              <p:nvPr/>
            </p:nvSpPr>
            <p:spPr bwMode="auto">
              <a:xfrm>
                <a:off x="802315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66" name="Line 83"/>
              <p:cNvSpPr>
                <a:spLocks noChangeShapeType="1"/>
              </p:cNvSpPr>
              <p:nvPr/>
            </p:nvSpPr>
            <p:spPr bwMode="auto">
              <a:xfrm flipH="1">
                <a:off x="4467225" y="4495800"/>
                <a:ext cx="1719263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Line 84"/>
              <p:cNvSpPr>
                <a:spLocks noChangeShapeType="1"/>
              </p:cNvSpPr>
              <p:nvPr/>
            </p:nvSpPr>
            <p:spPr bwMode="auto">
              <a:xfrm flipH="1">
                <a:off x="5243513" y="4538663"/>
                <a:ext cx="971550" cy="452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Line 85"/>
              <p:cNvSpPr>
                <a:spLocks noChangeShapeType="1"/>
              </p:cNvSpPr>
              <p:nvPr/>
            </p:nvSpPr>
            <p:spPr bwMode="auto">
              <a:xfrm flipH="1">
                <a:off x="5986463" y="4562475"/>
                <a:ext cx="290512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Line 86"/>
              <p:cNvSpPr>
                <a:spLocks noChangeShapeType="1"/>
              </p:cNvSpPr>
              <p:nvPr/>
            </p:nvSpPr>
            <p:spPr bwMode="auto">
              <a:xfrm>
                <a:off x="6372225" y="4567238"/>
                <a:ext cx="24765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Line 87"/>
              <p:cNvSpPr>
                <a:spLocks noChangeShapeType="1"/>
              </p:cNvSpPr>
              <p:nvPr/>
            </p:nvSpPr>
            <p:spPr bwMode="auto">
              <a:xfrm>
                <a:off x="6405563" y="4514850"/>
                <a:ext cx="933450" cy="48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Line 88"/>
              <p:cNvSpPr>
                <a:spLocks noChangeShapeType="1"/>
              </p:cNvSpPr>
              <p:nvPr/>
            </p:nvSpPr>
            <p:spPr bwMode="auto">
              <a:xfrm>
                <a:off x="6429375" y="4457700"/>
                <a:ext cx="1709738" cy="552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Line 89"/>
              <p:cNvSpPr>
                <a:spLocks noChangeShapeType="1"/>
              </p:cNvSpPr>
              <p:nvPr/>
            </p:nvSpPr>
            <p:spPr bwMode="auto">
              <a:xfrm flipH="1">
                <a:off x="6748463" y="3367088"/>
                <a:ext cx="690562" cy="1557337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Line 90"/>
              <p:cNvSpPr>
                <a:spLocks noChangeShapeType="1"/>
              </p:cNvSpPr>
              <p:nvPr/>
            </p:nvSpPr>
            <p:spPr bwMode="auto">
              <a:xfrm>
                <a:off x="5200589" y="3368675"/>
                <a:ext cx="671513" cy="1554163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76" name="Line 90"/>
            <p:cNvSpPr>
              <a:spLocks noChangeShapeType="1"/>
            </p:cNvSpPr>
            <p:nvPr/>
          </p:nvSpPr>
          <p:spPr bwMode="auto">
            <a:xfrm flipH="1">
              <a:off x="5477347" y="4381878"/>
              <a:ext cx="896293" cy="103209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/>
          </p:nvSpPr>
          <p:spPr bwMode="auto">
            <a:xfrm>
              <a:off x="6907793" y="4372824"/>
              <a:ext cx="905347" cy="1023041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897680" y="3349877"/>
            <a:ext cx="1408108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Solve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0" name="Right Arrow 79"/>
          <p:cNvSpPr/>
          <p:nvPr/>
        </p:nvSpPr>
        <p:spPr bwMode="auto">
          <a:xfrm>
            <a:off x="3501528" y="1652498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94814" y="3349877"/>
            <a:ext cx="3286627" cy="461665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  <p:txBody>
          <a:bodyPr wrap="none" rtlCol="1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Obtain solution to </a:t>
            </a: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0800000">
            <a:off x="3499690" y="2410833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10771" y="1832044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7976702" y="1832044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6" name="Octagon 85"/>
          <p:cNvSpPr/>
          <p:nvPr/>
        </p:nvSpPr>
        <p:spPr bwMode="auto">
          <a:xfrm>
            <a:off x="5180991" y="5416724"/>
            <a:ext cx="1359870" cy="1172874"/>
          </a:xfrm>
          <a:prstGeom prst="octagon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sp>
        <p:nvSpPr>
          <p:cNvPr id="87" name="Freeform 86"/>
          <p:cNvSpPr/>
          <p:nvPr/>
        </p:nvSpPr>
        <p:spPr bwMode="auto">
          <a:xfrm>
            <a:off x="5164282" y="5361709"/>
            <a:ext cx="1143000" cy="436418"/>
          </a:xfrm>
          <a:custGeom>
            <a:avLst/>
            <a:gdLst>
              <a:gd name="connsiteX0" fmla="*/ 0 w 1143000"/>
              <a:gd name="connsiteY0" fmla="*/ 436418 h 436418"/>
              <a:gd name="connsiteX1" fmla="*/ 1143000 w 1143000"/>
              <a:gd name="connsiteY1" fmla="*/ 155864 h 436418"/>
              <a:gd name="connsiteX2" fmla="*/ 1007918 w 1143000"/>
              <a:gd name="connsiteY2" fmla="*/ 0 h 436418"/>
              <a:gd name="connsiteX3" fmla="*/ 259772 w 1143000"/>
              <a:gd name="connsiteY3" fmla="*/ 10391 h 436418"/>
              <a:gd name="connsiteX4" fmla="*/ 0 w 1143000"/>
              <a:gd name="connsiteY4" fmla="*/ 436418 h 43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000" h="436418">
                <a:moveTo>
                  <a:pt x="0" y="436418"/>
                </a:moveTo>
                <a:lnTo>
                  <a:pt x="1143000" y="155864"/>
                </a:lnTo>
                <a:lnTo>
                  <a:pt x="1007918" y="0"/>
                </a:lnTo>
                <a:lnTo>
                  <a:pt x="259772" y="10391"/>
                </a:lnTo>
                <a:lnTo>
                  <a:pt x="0" y="436418"/>
                </a:lnTo>
                <a:close/>
              </a:path>
            </a:pathLst>
          </a:custGeom>
          <a:solidFill>
            <a:schemeClr val="bg2">
              <a:lumMod val="75000"/>
              <a:lumOff val="25000"/>
            </a:schemeClr>
          </a:solidFill>
          <a:ln w="9525" cap="flat" cmpd="sng" algn="ctr">
            <a:solidFill>
              <a:schemeClr val="tx2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dirty="0" smtClean="0">
              <a:solidFill>
                <a:srgbClr val="E5E5FF">
                  <a:lumMod val="10000"/>
                </a:srgbClr>
              </a:solidFill>
            </a:endParaRPr>
          </a:p>
        </p:txBody>
      </p:sp>
      <p:sp>
        <p:nvSpPr>
          <p:cNvPr id="88" name="Trapezoid 87"/>
          <p:cNvSpPr/>
          <p:nvPr/>
        </p:nvSpPr>
        <p:spPr bwMode="auto">
          <a:xfrm>
            <a:off x="2202765" y="5439200"/>
            <a:ext cx="914400" cy="1216152"/>
          </a:xfrm>
          <a:prstGeom prst="trapezoid">
            <a:avLst>
              <a:gd name="adj" fmla="val 1270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cxnSp>
        <p:nvCxnSpPr>
          <p:cNvPr id="90" name="Straight Connector 89"/>
          <p:cNvCxnSpPr/>
          <p:nvPr/>
        </p:nvCxnSpPr>
        <p:spPr bwMode="auto">
          <a:xfrm flipV="1">
            <a:off x="4574108" y="5383011"/>
            <a:ext cx="2326388" cy="55066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Oval 90"/>
          <p:cNvSpPr/>
          <p:nvPr/>
        </p:nvSpPr>
        <p:spPr bwMode="auto">
          <a:xfrm>
            <a:off x="5501969" y="5591600"/>
            <a:ext cx="202295" cy="183929"/>
          </a:xfrm>
          <a:prstGeom prst="ellipse">
            <a:avLst/>
          </a:prstGeom>
          <a:solidFill>
            <a:srgbClr val="FFBC27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sp>
        <p:nvSpPr>
          <p:cNvPr id="92" name="Right Arrow 91"/>
          <p:cNvSpPr/>
          <p:nvPr/>
        </p:nvSpPr>
        <p:spPr bwMode="auto">
          <a:xfrm>
            <a:off x="3445337" y="5574566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3" name="Right Arrow 92"/>
          <p:cNvSpPr/>
          <p:nvPr/>
        </p:nvSpPr>
        <p:spPr bwMode="auto">
          <a:xfrm rot="10800000">
            <a:off x="3398543" y="6153093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6131331" y="6052358"/>
            <a:ext cx="202295" cy="183929"/>
          </a:xfrm>
          <a:prstGeom prst="ellipse">
            <a:avLst/>
          </a:prstGeom>
          <a:solidFill>
            <a:srgbClr val="FFBC27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cxnSp>
        <p:nvCxnSpPr>
          <p:cNvPr id="95" name="Straight Connector 94"/>
          <p:cNvCxnSpPr/>
          <p:nvPr/>
        </p:nvCxnSpPr>
        <p:spPr bwMode="auto">
          <a:xfrm>
            <a:off x="6080078" y="5978625"/>
            <a:ext cx="325920" cy="3259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V="1">
            <a:off x="6080079" y="5980000"/>
            <a:ext cx="316039" cy="31328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Oval 97"/>
          <p:cNvSpPr/>
          <p:nvPr/>
        </p:nvSpPr>
        <p:spPr bwMode="auto">
          <a:xfrm>
            <a:off x="2766051" y="5530477"/>
            <a:ext cx="202295" cy="183929"/>
          </a:xfrm>
          <a:prstGeom prst="ellipse">
            <a:avLst/>
          </a:prstGeom>
          <a:solidFill>
            <a:srgbClr val="FFBC27"/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06350" y="5844614"/>
            <a:ext cx="372049" cy="569227"/>
          </a:xfrm>
          <a:custGeom>
            <a:avLst/>
            <a:gdLst>
              <a:gd name="connsiteX0" fmla="*/ 628632 w 628632"/>
              <a:gd name="connsiteY0" fmla="*/ 1013387 h 1013387"/>
              <a:gd name="connsiteX1" fmla="*/ 102636 w 628632"/>
              <a:gd name="connsiteY1" fmla="*/ 474624 h 1013387"/>
              <a:gd name="connsiteX2" fmla="*/ 3 w 628632"/>
              <a:gd name="connsiteY2" fmla="*/ 0 h 101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8632" h="1013387">
                <a:moveTo>
                  <a:pt x="628632" y="1013387"/>
                </a:moveTo>
                <a:cubicBezTo>
                  <a:pt x="418019" y="828454"/>
                  <a:pt x="207407" y="643522"/>
                  <a:pt x="102636" y="474624"/>
                </a:cubicBezTo>
                <a:cubicBezTo>
                  <a:pt x="-2135" y="305726"/>
                  <a:pt x="3" y="0"/>
                  <a:pt x="3" y="0"/>
                </a:cubicBezTo>
              </a:path>
            </a:pathLst>
          </a:custGeom>
          <a:ln w="57150" cmpd="sng">
            <a:solidFill>
              <a:srgbClr val="FFB63B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20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  <p:bldP spid="91" grpId="0" animBg="1"/>
      <p:bldP spid="92" grpId="0" animBg="1"/>
      <p:bldP spid="93" grpId="0" animBg="1"/>
      <p:bldP spid="94" grpId="0" animBg="1"/>
      <p:bldP spid="98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Definition.</a:t>
            </a:r>
          </a:p>
          <a:p>
            <a:r>
              <a:rPr lang="en-US" dirty="0" smtClean="0"/>
              <a:t>Example 1.</a:t>
            </a:r>
          </a:p>
          <a:p>
            <a:r>
              <a:rPr lang="en-US" dirty="0" smtClean="0"/>
              <a:t>Example 2.</a:t>
            </a:r>
          </a:p>
          <a:p>
            <a:r>
              <a:rPr lang="en-US" dirty="0" smtClean="0"/>
              <a:t>Example 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5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468"/>
            <a:ext cx="8229600" cy="1143000"/>
          </a:xfrm>
        </p:spPr>
        <p:txBody>
          <a:bodyPr/>
          <a:lstStyle/>
          <a:p>
            <a:r>
              <a:rPr lang="en-US" dirty="0" smtClean="0"/>
              <a:t>Edge removal</a:t>
            </a:r>
            <a:r>
              <a:rPr lang="en-US" dirty="0"/>
              <a:t> </a:t>
            </a:r>
            <a:r>
              <a:rPr lang="en-US" dirty="0" smtClean="0"/>
              <a:t>resolves the Q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81" y="5618383"/>
            <a:ext cx="8446253" cy="729066"/>
          </a:xfrm>
          <a:ln w="38100" cmpd="sng">
            <a:solidFill>
              <a:srgbClr val="000514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Can determine capacity region of </a:t>
            </a:r>
            <a:r>
              <a:rPr lang="en-US" sz="2400" dirty="0" smtClean="0">
                <a:solidFill>
                  <a:srgbClr val="FFB63B"/>
                </a:solidFill>
              </a:rPr>
              <a:t>NC</a:t>
            </a:r>
            <a:r>
              <a:rPr lang="en-US" sz="2400" dirty="0" smtClean="0"/>
              <a:t> with that of </a:t>
            </a:r>
            <a:r>
              <a:rPr lang="en-US" sz="2400" dirty="0" smtClean="0">
                <a:solidFill>
                  <a:srgbClr val="FFB63B"/>
                </a:solidFill>
              </a:rPr>
              <a:t>IC</a:t>
            </a:r>
            <a:endParaRPr lang="en-US" sz="2400" dirty="0"/>
          </a:p>
          <a:p>
            <a:pPr marL="0" indent="0" algn="ctr">
              <a:buNone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26719" y="1371251"/>
            <a:ext cx="1654521" cy="1832475"/>
            <a:chOff x="5715000" y="1483173"/>
            <a:chExt cx="2514600" cy="2984052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7497763" y="3101975"/>
              <a:ext cx="2286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7454900" y="2168525"/>
              <a:ext cx="233363" cy="825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Line 2"/>
            <p:cNvSpPr>
              <a:spLocks noChangeShapeType="1"/>
            </p:cNvSpPr>
            <p:nvPr/>
          </p:nvSpPr>
          <p:spPr bwMode="auto">
            <a:xfrm>
              <a:off x="5961063" y="1800225"/>
              <a:ext cx="58737" cy="1295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Line 3"/>
            <p:cNvSpPr>
              <a:spLocks noChangeShapeType="1"/>
            </p:cNvSpPr>
            <p:nvPr/>
          </p:nvSpPr>
          <p:spPr bwMode="auto">
            <a:xfrm>
              <a:off x="5961063" y="1800225"/>
              <a:ext cx="698500" cy="9572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Line 4"/>
            <p:cNvSpPr>
              <a:spLocks noChangeShapeType="1"/>
            </p:cNvSpPr>
            <p:nvPr/>
          </p:nvSpPr>
          <p:spPr bwMode="auto">
            <a:xfrm flipH="1">
              <a:off x="6578600" y="2867025"/>
              <a:ext cx="104775" cy="6048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6683375" y="2847975"/>
              <a:ext cx="954088" cy="2143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6019800" y="3214688"/>
              <a:ext cx="0" cy="8334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683375" y="2847975"/>
              <a:ext cx="708025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H="1">
              <a:off x="6777038" y="2214563"/>
              <a:ext cx="614362" cy="5778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5867400" y="172243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7391400" y="38576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5954713" y="4060825"/>
              <a:ext cx="152400" cy="1524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7645400" y="3024188"/>
              <a:ext cx="152400" cy="152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7375525" y="2084388"/>
              <a:ext cx="152400" cy="1524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5974822" y="1483173"/>
              <a:ext cx="363537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7457545" y="3658055"/>
              <a:ext cx="38576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6003390" y="3827232"/>
              <a:ext cx="360362" cy="366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t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7482944" y="1797953"/>
              <a:ext cx="3889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aseline="0" dirty="0">
                  <a:solidFill>
                    <a:srgbClr val="FFFFFF"/>
                  </a:solidFill>
                  <a:cs typeface="Arial" pitchFamily="34" charset="0"/>
                </a:rPr>
                <a:t>s</a:t>
              </a:r>
              <a:r>
                <a:rPr lang="en-US" sz="1800" baseline="-25000" dirty="0">
                  <a:solidFill>
                    <a:srgbClr val="FFFFFF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715000" y="1571625"/>
              <a:ext cx="2514600" cy="28956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he-IL" sz="20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5961063" y="308133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6481763" y="3490913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6624638" y="2757488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he-IL" sz="1800" baseline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6026150" y="3159125"/>
              <a:ext cx="466725" cy="3540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6564313" y="3563938"/>
              <a:ext cx="790575" cy="3492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grpSp>
        <p:nvGrpSpPr>
          <p:cNvPr id="74" name="Group 78"/>
          <p:cNvGrpSpPr/>
          <p:nvPr/>
        </p:nvGrpSpPr>
        <p:grpSpPr>
          <a:xfrm>
            <a:off x="5263650" y="1331076"/>
            <a:ext cx="2728889" cy="1845487"/>
            <a:chOff x="5225163" y="3876305"/>
            <a:chExt cx="2728889" cy="1845487"/>
          </a:xfrm>
        </p:grpSpPr>
        <p:grpSp>
          <p:nvGrpSpPr>
            <p:cNvPr id="75" name="Group 74"/>
            <p:cNvGrpSpPr/>
            <p:nvPr/>
          </p:nvGrpSpPr>
          <p:grpSpPr>
            <a:xfrm>
              <a:off x="5225163" y="3876305"/>
              <a:ext cx="2728889" cy="1845487"/>
              <a:chOff x="4036389" y="2559285"/>
              <a:chExt cx="4389992" cy="2887792"/>
            </a:xfrm>
          </p:grpSpPr>
          <p:sp>
            <p:nvSpPr>
              <p:cNvPr id="33" name="Oval 42"/>
              <p:cNvSpPr>
                <a:spLocks noChangeArrowheads="1"/>
              </p:cNvSpPr>
              <p:nvPr/>
            </p:nvSpPr>
            <p:spPr bwMode="auto">
              <a:xfrm>
                <a:off x="42640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4" name="Oval 43"/>
              <p:cNvSpPr>
                <a:spLocks noChangeArrowheads="1"/>
              </p:cNvSpPr>
              <p:nvPr/>
            </p:nvSpPr>
            <p:spPr bwMode="auto">
              <a:xfrm>
                <a:off x="50466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5" name="Oval 44"/>
              <p:cNvSpPr>
                <a:spLocks noChangeArrowheads="1"/>
              </p:cNvSpPr>
              <p:nvPr/>
            </p:nvSpPr>
            <p:spPr bwMode="auto">
              <a:xfrm>
                <a:off x="5829300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6" name="Oval 45"/>
              <p:cNvSpPr>
                <a:spLocks noChangeArrowheads="1"/>
              </p:cNvSpPr>
              <p:nvPr/>
            </p:nvSpPr>
            <p:spPr bwMode="auto">
              <a:xfrm>
                <a:off x="6613525" y="3162300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7" name="Oval 46"/>
              <p:cNvSpPr>
                <a:spLocks noChangeArrowheads="1"/>
              </p:cNvSpPr>
              <p:nvPr/>
            </p:nvSpPr>
            <p:spPr bwMode="auto">
              <a:xfrm>
                <a:off x="7396163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8" name="Oval 47"/>
              <p:cNvSpPr>
                <a:spLocks noChangeArrowheads="1"/>
              </p:cNvSpPr>
              <p:nvPr/>
            </p:nvSpPr>
            <p:spPr bwMode="auto">
              <a:xfrm>
                <a:off x="8180388" y="3162300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39" name="Text Box 54"/>
              <p:cNvSpPr txBox="1">
                <a:spLocks noChangeArrowheads="1"/>
              </p:cNvSpPr>
              <p:nvPr/>
            </p:nvSpPr>
            <p:spPr bwMode="auto">
              <a:xfrm>
                <a:off x="4036389" y="2559285"/>
                <a:ext cx="3825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40" name="Text Box 55"/>
              <p:cNvSpPr txBox="1">
                <a:spLocks noChangeArrowheads="1"/>
              </p:cNvSpPr>
              <p:nvPr/>
            </p:nvSpPr>
            <p:spPr bwMode="auto">
              <a:xfrm>
                <a:off x="4807914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41" name="Text Box 56"/>
              <p:cNvSpPr txBox="1">
                <a:spLocks noChangeArrowheads="1"/>
              </p:cNvSpPr>
              <p:nvPr/>
            </p:nvSpPr>
            <p:spPr bwMode="auto">
              <a:xfrm>
                <a:off x="5604840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42" name="Text Box 57"/>
              <p:cNvSpPr txBox="1">
                <a:spLocks noChangeArrowheads="1"/>
              </p:cNvSpPr>
              <p:nvPr/>
            </p:nvSpPr>
            <p:spPr bwMode="auto">
              <a:xfrm>
                <a:off x="6401765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43" name="Text Box 58"/>
              <p:cNvSpPr txBox="1">
                <a:spLocks noChangeArrowheads="1"/>
              </p:cNvSpPr>
              <p:nvPr/>
            </p:nvSpPr>
            <p:spPr bwMode="auto">
              <a:xfrm>
                <a:off x="7198692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44" name="Text Box 59"/>
              <p:cNvSpPr txBox="1">
                <a:spLocks noChangeArrowheads="1"/>
              </p:cNvSpPr>
              <p:nvPr/>
            </p:nvSpPr>
            <p:spPr bwMode="auto">
              <a:xfrm>
                <a:off x="7995617" y="2559285"/>
                <a:ext cx="407988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s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45" name="Oval 60"/>
              <p:cNvSpPr>
                <a:spLocks noChangeArrowheads="1"/>
              </p:cNvSpPr>
              <p:nvPr/>
            </p:nvSpPr>
            <p:spPr bwMode="auto">
              <a:xfrm>
                <a:off x="6219825" y="3754438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Oval 61"/>
              <p:cNvSpPr>
                <a:spLocks noChangeArrowheads="1"/>
              </p:cNvSpPr>
              <p:nvPr/>
            </p:nvSpPr>
            <p:spPr bwMode="auto">
              <a:xfrm>
                <a:off x="6219825" y="4343400"/>
                <a:ext cx="169863" cy="155575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7" name="Line 63"/>
              <p:cNvSpPr>
                <a:spLocks noChangeShapeType="1"/>
              </p:cNvSpPr>
              <p:nvPr/>
            </p:nvSpPr>
            <p:spPr bwMode="auto">
              <a:xfrm>
                <a:off x="4452938" y="3319463"/>
                <a:ext cx="1708150" cy="4794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8" name="Line 64"/>
              <p:cNvSpPr>
                <a:spLocks noChangeShapeType="1"/>
              </p:cNvSpPr>
              <p:nvPr/>
            </p:nvSpPr>
            <p:spPr bwMode="auto">
              <a:xfrm>
                <a:off x="5229225" y="3319463"/>
                <a:ext cx="962025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49" name="Line 65"/>
              <p:cNvSpPr>
                <a:spLocks noChangeShapeType="1"/>
              </p:cNvSpPr>
              <p:nvPr/>
            </p:nvSpPr>
            <p:spPr bwMode="auto">
              <a:xfrm>
                <a:off x="5981700" y="3333750"/>
                <a:ext cx="223838" cy="3619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0" name="Line 66"/>
              <p:cNvSpPr>
                <a:spLocks noChangeShapeType="1"/>
              </p:cNvSpPr>
              <p:nvPr/>
            </p:nvSpPr>
            <p:spPr bwMode="auto">
              <a:xfrm flipH="1">
                <a:off x="6367463" y="3352800"/>
                <a:ext cx="276225" cy="338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1" name="Line 67"/>
              <p:cNvSpPr>
                <a:spLocks noChangeShapeType="1"/>
              </p:cNvSpPr>
              <p:nvPr/>
            </p:nvSpPr>
            <p:spPr bwMode="auto">
              <a:xfrm flipH="1">
                <a:off x="6415088" y="3314700"/>
                <a:ext cx="962025" cy="419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2" name="Line 68"/>
              <p:cNvSpPr>
                <a:spLocks noChangeShapeType="1"/>
              </p:cNvSpPr>
              <p:nvPr/>
            </p:nvSpPr>
            <p:spPr bwMode="auto">
              <a:xfrm flipH="1">
                <a:off x="6448425" y="3309938"/>
                <a:ext cx="1719263" cy="4810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3" name="Line 69"/>
              <p:cNvSpPr>
                <a:spLocks noChangeShapeType="1"/>
              </p:cNvSpPr>
              <p:nvPr/>
            </p:nvSpPr>
            <p:spPr bwMode="auto">
              <a:xfrm>
                <a:off x="6305550" y="3967163"/>
                <a:ext cx="0" cy="3143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4" name="Oval 71"/>
              <p:cNvSpPr>
                <a:spLocks noChangeArrowheads="1"/>
              </p:cNvSpPr>
              <p:nvPr/>
            </p:nvSpPr>
            <p:spPr bwMode="auto">
              <a:xfrm>
                <a:off x="42624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5" name="Oval 72"/>
              <p:cNvSpPr>
                <a:spLocks noChangeArrowheads="1"/>
              </p:cNvSpPr>
              <p:nvPr/>
            </p:nvSpPr>
            <p:spPr bwMode="auto">
              <a:xfrm>
                <a:off x="50450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6" name="Oval 73"/>
              <p:cNvSpPr>
                <a:spLocks noChangeArrowheads="1"/>
              </p:cNvSpPr>
              <p:nvPr/>
            </p:nvSpPr>
            <p:spPr bwMode="auto">
              <a:xfrm>
                <a:off x="5827713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7" name="Oval 74"/>
              <p:cNvSpPr>
                <a:spLocks noChangeArrowheads="1"/>
              </p:cNvSpPr>
              <p:nvPr/>
            </p:nvSpPr>
            <p:spPr bwMode="auto">
              <a:xfrm>
                <a:off x="6611938" y="4983163"/>
                <a:ext cx="169862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8" name="Oval 75"/>
              <p:cNvSpPr>
                <a:spLocks noChangeArrowheads="1"/>
              </p:cNvSpPr>
              <p:nvPr/>
            </p:nvSpPr>
            <p:spPr bwMode="auto">
              <a:xfrm>
                <a:off x="7394575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59" name="Oval 76"/>
              <p:cNvSpPr>
                <a:spLocks noChangeArrowheads="1"/>
              </p:cNvSpPr>
              <p:nvPr/>
            </p:nvSpPr>
            <p:spPr bwMode="auto">
              <a:xfrm>
                <a:off x="8178800" y="4983163"/>
                <a:ext cx="169863" cy="155575"/>
              </a:xfrm>
              <a:prstGeom prst="ellipse">
                <a:avLst/>
              </a:prstGeom>
              <a:solidFill>
                <a:srgbClr val="FF3300"/>
              </a:solidFill>
              <a:ln w="38100" algn="ctr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0" name="Text Box 77"/>
              <p:cNvSpPr txBox="1">
                <a:spLocks noChangeArrowheads="1"/>
              </p:cNvSpPr>
              <p:nvPr/>
            </p:nvSpPr>
            <p:spPr bwMode="auto">
              <a:xfrm>
                <a:off x="4063930" y="5050202"/>
                <a:ext cx="3778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61" name="Text Box 78"/>
              <p:cNvSpPr txBox="1">
                <a:spLocks noChangeArrowheads="1"/>
              </p:cNvSpPr>
              <p:nvPr/>
            </p:nvSpPr>
            <p:spPr bwMode="auto">
              <a:xfrm>
                <a:off x="4835455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62" name="Text Box 79"/>
              <p:cNvSpPr txBox="1">
                <a:spLocks noChangeArrowheads="1"/>
              </p:cNvSpPr>
              <p:nvPr/>
            </p:nvSpPr>
            <p:spPr bwMode="auto">
              <a:xfrm>
                <a:off x="5632379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3</a:t>
                </a:r>
              </a:p>
            </p:txBody>
          </p:sp>
          <p:sp>
            <p:nvSpPr>
              <p:cNvPr id="63" name="Text Box 80"/>
              <p:cNvSpPr txBox="1">
                <a:spLocks noChangeArrowheads="1"/>
              </p:cNvSpPr>
              <p:nvPr/>
            </p:nvSpPr>
            <p:spPr bwMode="auto">
              <a:xfrm>
                <a:off x="642930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4</a:t>
                </a:r>
              </a:p>
            </p:txBody>
          </p:sp>
          <p:sp>
            <p:nvSpPr>
              <p:cNvPr id="64" name="Text Box 81"/>
              <p:cNvSpPr txBox="1">
                <a:spLocks noChangeArrowheads="1"/>
              </p:cNvSpPr>
              <p:nvPr/>
            </p:nvSpPr>
            <p:spPr bwMode="auto">
              <a:xfrm>
                <a:off x="7226230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5</a:t>
                </a:r>
              </a:p>
            </p:txBody>
          </p:sp>
          <p:sp>
            <p:nvSpPr>
              <p:cNvPr id="65" name="Text Box 82"/>
              <p:cNvSpPr txBox="1">
                <a:spLocks noChangeArrowheads="1"/>
              </p:cNvSpPr>
              <p:nvPr/>
            </p:nvSpPr>
            <p:spPr bwMode="auto">
              <a:xfrm>
                <a:off x="8023156" y="5050202"/>
                <a:ext cx="403225" cy="39687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SzPct val="200000"/>
                </a:pPr>
                <a:r>
                  <a:rPr lang="en-US" sz="2000" baseline="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t</a:t>
                </a:r>
                <a:r>
                  <a:rPr lang="en-US" sz="2000" baseline="-250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66" name="Line 83"/>
              <p:cNvSpPr>
                <a:spLocks noChangeShapeType="1"/>
              </p:cNvSpPr>
              <p:nvPr/>
            </p:nvSpPr>
            <p:spPr bwMode="auto">
              <a:xfrm flipH="1">
                <a:off x="4467225" y="4495800"/>
                <a:ext cx="1719263" cy="495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7" name="Line 84"/>
              <p:cNvSpPr>
                <a:spLocks noChangeShapeType="1"/>
              </p:cNvSpPr>
              <p:nvPr/>
            </p:nvSpPr>
            <p:spPr bwMode="auto">
              <a:xfrm flipH="1">
                <a:off x="5243513" y="4538663"/>
                <a:ext cx="971550" cy="452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8" name="Line 85"/>
              <p:cNvSpPr>
                <a:spLocks noChangeShapeType="1"/>
              </p:cNvSpPr>
              <p:nvPr/>
            </p:nvSpPr>
            <p:spPr bwMode="auto">
              <a:xfrm flipH="1">
                <a:off x="5986463" y="4562475"/>
                <a:ext cx="290512" cy="3905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69" name="Line 86"/>
              <p:cNvSpPr>
                <a:spLocks noChangeShapeType="1"/>
              </p:cNvSpPr>
              <p:nvPr/>
            </p:nvSpPr>
            <p:spPr bwMode="auto">
              <a:xfrm>
                <a:off x="6372225" y="4567238"/>
                <a:ext cx="247650" cy="381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0" name="Line 87"/>
              <p:cNvSpPr>
                <a:spLocks noChangeShapeType="1"/>
              </p:cNvSpPr>
              <p:nvPr/>
            </p:nvSpPr>
            <p:spPr bwMode="auto">
              <a:xfrm>
                <a:off x="6405563" y="4514850"/>
                <a:ext cx="933450" cy="4810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1" name="Line 88"/>
              <p:cNvSpPr>
                <a:spLocks noChangeShapeType="1"/>
              </p:cNvSpPr>
              <p:nvPr/>
            </p:nvSpPr>
            <p:spPr bwMode="auto">
              <a:xfrm>
                <a:off x="6429375" y="4457700"/>
                <a:ext cx="1709738" cy="5524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2" name="Line 89"/>
              <p:cNvSpPr>
                <a:spLocks noChangeShapeType="1"/>
              </p:cNvSpPr>
              <p:nvPr/>
            </p:nvSpPr>
            <p:spPr bwMode="auto">
              <a:xfrm flipH="1">
                <a:off x="6748463" y="3367088"/>
                <a:ext cx="690562" cy="1557337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  <p:sp>
            <p:nvSpPr>
              <p:cNvPr id="73" name="Line 90"/>
              <p:cNvSpPr>
                <a:spLocks noChangeShapeType="1"/>
              </p:cNvSpPr>
              <p:nvPr/>
            </p:nvSpPr>
            <p:spPr bwMode="auto">
              <a:xfrm>
                <a:off x="5200589" y="3368675"/>
                <a:ext cx="671513" cy="1554163"/>
              </a:xfrm>
              <a:prstGeom prst="line">
                <a:avLst/>
              </a:prstGeom>
              <a:noFill/>
              <a:ln w="38100" cap="rnd">
                <a:solidFill>
                  <a:schemeClr val="hlink"/>
                </a:solidFill>
                <a:prstDash val="sysDot"/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>
                  <a:spcBef>
                    <a:spcPct val="20000"/>
                  </a:spcBef>
                  <a:buSzPct val="200000"/>
                  <a:buFontTx/>
                  <a:buChar char="•"/>
                </a:pPr>
                <a:endParaRPr lang="he-IL" sz="2400" baseline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endParaRPr>
              </a:p>
            </p:txBody>
          </p:sp>
        </p:grpSp>
        <p:sp>
          <p:nvSpPr>
            <p:cNvPr id="76" name="Line 90"/>
            <p:cNvSpPr>
              <a:spLocks noChangeShapeType="1"/>
            </p:cNvSpPr>
            <p:nvPr/>
          </p:nvSpPr>
          <p:spPr bwMode="auto">
            <a:xfrm flipH="1">
              <a:off x="5477347" y="4381878"/>
              <a:ext cx="896293" cy="1032094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7" name="Line 90"/>
            <p:cNvSpPr>
              <a:spLocks noChangeShapeType="1"/>
            </p:cNvSpPr>
            <p:nvPr/>
          </p:nvSpPr>
          <p:spPr bwMode="auto">
            <a:xfrm>
              <a:off x="6907793" y="4372824"/>
              <a:ext cx="905347" cy="1023041"/>
            </a:xfrm>
            <a:prstGeom prst="line">
              <a:avLst/>
            </a:prstGeom>
            <a:noFill/>
            <a:ln w="38100" cap="rnd">
              <a:solidFill>
                <a:schemeClr val="hlink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80" name="Right Arrow 79"/>
          <p:cNvSpPr/>
          <p:nvPr/>
        </p:nvSpPr>
        <p:spPr bwMode="auto">
          <a:xfrm>
            <a:off x="3540015" y="1806434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0800000">
            <a:off x="3538177" y="2564769"/>
            <a:ext cx="139914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349258" y="1985980"/>
            <a:ext cx="6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NC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015189" y="1985980"/>
            <a:ext cx="538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</a:t>
            </a:r>
            <a:endParaRPr lang="he-IL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03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SzPct val="200000"/>
              <a:buChar char="•"/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AAEB9835-E075-4B24-825F-8857D742CE44}" type="slidenum">
              <a:rPr lang="x-none" baseline="0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en-US" baseline="0">
              <a:solidFill>
                <a:srgbClr val="FFFFFF"/>
              </a:solidFill>
            </a:endParaRPr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09" y="3527546"/>
            <a:ext cx="6853824" cy="1022265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107" name="Right Arrow 106"/>
          <p:cNvSpPr/>
          <p:nvPr/>
        </p:nvSpPr>
        <p:spPr bwMode="auto">
          <a:xfrm rot="5400000">
            <a:off x="4044977" y="4970074"/>
            <a:ext cx="664682" cy="39660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86" name="Left-Right Arrow 85"/>
          <p:cNvSpPr/>
          <p:nvPr/>
        </p:nvSpPr>
        <p:spPr bwMode="auto">
          <a:xfrm rot="16200000">
            <a:off x="3972170" y="4895586"/>
            <a:ext cx="821068" cy="413170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61521" y="4913487"/>
            <a:ext cx="2518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600" baseline="0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[</a:t>
            </a:r>
            <a:r>
              <a:rPr lang="en-US" sz="1600" baseline="0" dirty="0" smtClean="0">
                <a:solidFill>
                  <a:srgbClr val="FFFFFF"/>
                </a:solidFill>
                <a:cs typeface="Arial" pitchFamily="34" charset="0"/>
              </a:rPr>
              <a:t>Wong Langberg </a:t>
            </a:r>
            <a:r>
              <a:rPr lang="en-US" sz="1600" baseline="0" dirty="0" err="1" smtClean="0">
                <a:solidFill>
                  <a:srgbClr val="FFFFFF"/>
                </a:solidFill>
                <a:cs typeface="Arial" pitchFamily="34" charset="0"/>
              </a:rPr>
              <a:t>Effros</a:t>
            </a:r>
            <a:r>
              <a:rPr lang="en-US" sz="1600" baseline="0" dirty="0" smtClean="0">
                <a:solidFill>
                  <a:srgbClr val="FFFFFF"/>
                </a:solidFill>
                <a:cs typeface="Arial" pitchFamily="34" charset="0"/>
              </a:rPr>
              <a:t>]</a:t>
            </a:r>
            <a:endParaRPr lang="en-US" sz="16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59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7" grpId="0" animBg="1"/>
      <p:bldP spid="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1923296"/>
            <a:ext cx="9150286" cy="367250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Zero ~ </a:t>
            </a:r>
            <a:r>
              <a:rPr lang="en-US" dirty="0">
                <a:solidFill>
                  <a:srgbClr val="00FF00"/>
                </a:solidFill>
                <a:sym typeface="Symbol"/>
              </a:rPr>
              <a:t></a:t>
            </a:r>
            <a:r>
              <a:rPr lang="en-US" dirty="0" smtClean="0">
                <a:effectLst/>
              </a:rPr>
              <a:t> error in Network Coding.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Reduction in capacity vs. reduction in code design.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/>
              </a:rPr>
              <a:t>Advantages in cooperation in network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communication.</a:t>
            </a:r>
            <a:endParaRPr lang="en-US" dirty="0" smtClean="0">
              <a:effectLst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Assumed demand structure in communication.</a:t>
            </a:r>
          </a:p>
          <a:p>
            <a:pPr eaLnBrk="1" hangingPunct="1">
              <a:lnSpc>
                <a:spcPct val="110000"/>
              </a:lnSpc>
            </a:pPr>
            <a:endParaRPr lang="en-US" dirty="0" smtClean="0">
              <a:solidFill>
                <a:schemeClr val="accent4">
                  <a:lumMod val="75000"/>
                </a:schemeClr>
              </a:solidFill>
              <a:effectLst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“Edge removal” implies: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0" y="5308466"/>
            <a:ext cx="8776228" cy="1308997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492662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1291457"/>
            <a:ext cx="8831656" cy="5406798"/>
          </a:xfrm>
          <a:noFill/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Let 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N</a:t>
            </a:r>
            <a:r>
              <a:rPr lang="en-US" sz="2400" dirty="0" smtClean="0">
                <a:effectLst/>
              </a:rPr>
              <a:t> be a directed acyclic multiple </a:t>
            </a:r>
            <a:r>
              <a:rPr lang="en-US" sz="2400" dirty="0" err="1" smtClean="0">
                <a:effectLst/>
              </a:rPr>
              <a:t>unicast</a:t>
            </a:r>
            <a:r>
              <a:rPr lang="en-US" sz="2400" dirty="0" smtClean="0">
                <a:effectLst/>
              </a:rPr>
              <a:t> network.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4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endParaRPr lang="en-US" sz="1400" dirty="0" smtClean="0">
              <a:effectLst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ffectLst/>
              </a:rPr>
              <a:t>Up to now we considered 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independent</a:t>
            </a:r>
            <a:r>
              <a:rPr lang="en-US" sz="2400" dirty="0" smtClean="0">
                <a:effectLst/>
              </a:rPr>
              <a:t> sources.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ffectLst/>
              </a:rPr>
              <a:t>In general, if source information is </a:t>
            </a:r>
            <a:r>
              <a:rPr lang="en-US" sz="2400" dirty="0" smtClean="0">
                <a:solidFill>
                  <a:srgbClr val="FFC000"/>
                </a:solidFill>
                <a:effectLst/>
              </a:rPr>
              <a:t>dependent</a:t>
            </a:r>
            <a:r>
              <a:rPr lang="en-US" sz="2400" dirty="0" smtClean="0">
                <a:effectLst/>
              </a:rPr>
              <a:t>, it is “easier” to communicate (i.e., cooperation).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effectLst/>
              </a:rPr>
              <a:t>Assume rate 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(R</a:t>
            </a:r>
            <a:r>
              <a:rPr lang="en-US" sz="2400" baseline="-25000" dirty="0" smtClean="0">
                <a:solidFill>
                  <a:srgbClr val="00FF00"/>
                </a:solidFill>
                <a:effectLst/>
              </a:rPr>
              <a:t>1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,…,</a:t>
            </a:r>
            <a:r>
              <a:rPr lang="en-US" sz="2400" dirty="0" err="1" smtClean="0">
                <a:solidFill>
                  <a:srgbClr val="00FF00"/>
                </a:solidFill>
                <a:effectLst/>
              </a:rPr>
              <a:t>R</a:t>
            </a:r>
            <a:r>
              <a:rPr lang="en-US" sz="2400" baseline="-25000" dirty="0" err="1" smtClean="0">
                <a:solidFill>
                  <a:srgbClr val="00FF00"/>
                </a:solidFill>
                <a:effectLst/>
              </a:rPr>
              <a:t>k</a:t>
            </a:r>
            <a:r>
              <a:rPr lang="en-US" sz="2400" dirty="0" smtClean="0">
                <a:solidFill>
                  <a:srgbClr val="00FF00"/>
                </a:solidFill>
                <a:effectLst/>
              </a:rPr>
              <a:t>) </a:t>
            </a:r>
            <a:r>
              <a:rPr lang="en-US" sz="2400" dirty="0" smtClean="0">
                <a:effectLst/>
              </a:rPr>
              <a:t>is achievable when source                       information 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S</a:t>
            </a:r>
            <a:r>
              <a:rPr lang="en-US" sz="2400" baseline="-25000" dirty="0" smtClean="0">
                <a:solidFill>
                  <a:srgbClr val="00FF00"/>
                </a:solidFill>
                <a:effectLst/>
                <a:sym typeface="Symbol"/>
              </a:rPr>
              <a:t>1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,…,</a:t>
            </a:r>
            <a:r>
              <a:rPr lang="en-US" sz="2400" dirty="0" err="1" smtClean="0">
                <a:solidFill>
                  <a:srgbClr val="00FF00"/>
                </a:solidFill>
                <a:effectLst/>
                <a:sym typeface="Symbol"/>
              </a:rPr>
              <a:t>S</a:t>
            </a:r>
            <a:r>
              <a:rPr lang="en-US" sz="2400" baseline="-25000" dirty="0" err="1" smtClean="0">
                <a:solidFill>
                  <a:srgbClr val="00FF00"/>
                </a:solidFill>
                <a:effectLst/>
                <a:sym typeface="Symbol"/>
              </a:rPr>
              <a:t>k</a:t>
            </a:r>
            <a:r>
              <a:rPr lang="en-US" sz="2400" dirty="0" smtClean="0">
                <a:solidFill>
                  <a:srgbClr val="00FF00"/>
                </a:solidFill>
                <a:effectLst/>
                <a:sym typeface="Symbol"/>
              </a:rPr>
              <a:t> </a:t>
            </a:r>
            <a:r>
              <a:rPr lang="en-US" sz="2400" dirty="0" smtClean="0">
                <a:effectLst/>
              </a:rPr>
              <a:t>is </a:t>
            </a:r>
            <a:r>
              <a:rPr lang="en-US" sz="2400" dirty="0" smtClean="0">
                <a:solidFill>
                  <a:srgbClr val="FF0000"/>
                </a:solidFill>
                <a:effectLst/>
              </a:rPr>
              <a:t>slightly </a:t>
            </a:r>
            <a:r>
              <a:rPr lang="en-US" sz="2400" dirty="0" smtClean="0">
                <a:effectLst/>
              </a:rPr>
              <a:t>dependent: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8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2000" dirty="0" smtClean="0">
              <a:effectLst/>
              <a:sym typeface="Symbol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he-IL" sz="1600" dirty="0" smtClean="0">
              <a:effectLst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>
                <a:effectLst/>
              </a:rPr>
              <a:t> </a:t>
            </a:r>
          </a:p>
        </p:txBody>
      </p:sp>
      <p:grpSp>
        <p:nvGrpSpPr>
          <p:cNvPr id="2" name="Group 54"/>
          <p:cNvGrpSpPr/>
          <p:nvPr/>
        </p:nvGrpSpPr>
        <p:grpSpPr>
          <a:xfrm>
            <a:off x="1880133" y="2076522"/>
            <a:ext cx="5195453" cy="1631369"/>
            <a:chOff x="1558638" y="4059385"/>
            <a:chExt cx="5441562" cy="2081639"/>
          </a:xfrm>
        </p:grpSpPr>
        <p:sp>
          <p:nvSpPr>
            <p:cNvPr id="56" name="Cloud 5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558638" y="4595094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558638" y="4059385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58638" y="5666512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58638" y="5130803"/>
              <a:ext cx="522899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80507" y="4602020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80507" y="4066311"/>
              <a:ext cx="490840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80507" y="5673438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80507" y="5137729"/>
              <a:ext cx="519693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24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24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74" name="Straight Arrow Connector 73"/>
            <p:cNvCxnSpPr>
              <a:stCxn id="58" idx="3"/>
            </p:cNvCxnSpPr>
            <p:nvPr/>
          </p:nvCxnSpPr>
          <p:spPr bwMode="auto">
            <a:xfrm>
              <a:off x="2049478" y="4290218"/>
              <a:ext cx="953495" cy="36490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stCxn id="57" idx="3"/>
            </p:cNvCxnSpPr>
            <p:nvPr/>
          </p:nvCxnSpPr>
          <p:spPr bwMode="auto">
            <a:xfrm>
              <a:off x="2081537" y="4825927"/>
              <a:ext cx="661663" cy="1201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69" idx="3"/>
              <a:endCxn id="56" idx="2"/>
            </p:cNvCxnSpPr>
            <p:nvPr/>
          </p:nvCxnSpPr>
          <p:spPr bwMode="auto">
            <a:xfrm flipV="1">
              <a:off x="2081537" y="5169474"/>
              <a:ext cx="640186" cy="1921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59" idx="3"/>
            </p:cNvCxnSpPr>
            <p:nvPr/>
          </p:nvCxnSpPr>
          <p:spPr bwMode="auto">
            <a:xfrm flipV="1">
              <a:off x="2081537" y="5590309"/>
              <a:ext cx="651272" cy="30703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endCxn id="71" idx="1"/>
            </p:cNvCxnSpPr>
            <p:nvPr/>
          </p:nvCxnSpPr>
          <p:spPr bwMode="auto">
            <a:xfrm flipV="1">
              <a:off x="5746173" y="4297144"/>
              <a:ext cx="734334" cy="30602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endCxn id="70" idx="1"/>
            </p:cNvCxnSpPr>
            <p:nvPr/>
          </p:nvCxnSpPr>
          <p:spPr bwMode="auto">
            <a:xfrm flipV="1">
              <a:off x="5839691" y="4832853"/>
              <a:ext cx="640816" cy="15478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56" idx="0"/>
              <a:endCxn id="73" idx="1"/>
            </p:cNvCxnSpPr>
            <p:nvPr/>
          </p:nvCxnSpPr>
          <p:spPr bwMode="auto">
            <a:xfrm>
              <a:off x="5837079" y="5169474"/>
              <a:ext cx="643428" cy="1990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endCxn id="72" idx="1"/>
            </p:cNvCxnSpPr>
            <p:nvPr/>
          </p:nvCxnSpPr>
          <p:spPr bwMode="auto">
            <a:xfrm>
              <a:off x="5725391" y="5444836"/>
              <a:ext cx="755116" cy="45943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4" name="Rectangle 93"/>
          <p:cNvSpPr/>
          <p:nvPr/>
        </p:nvSpPr>
        <p:spPr>
          <a:xfrm>
            <a:off x="2474039" y="6209653"/>
            <a:ext cx="3446777" cy="461665"/>
          </a:xfrm>
          <a:prstGeom prst="rect">
            <a:avLst/>
          </a:prstGeom>
          <a:noFill/>
          <a:ln w="38100">
            <a:solidFill>
              <a:srgbClr val="000514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H(S</a:t>
            </a:r>
            <a:r>
              <a:rPr lang="en-US" sz="2400" baseline="-2500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i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) - 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H(S</a:t>
            </a:r>
            <a:r>
              <a:rPr lang="en-US" sz="2400" baseline="-25000" dirty="0" smtClean="0">
                <a:solidFill>
                  <a:srgbClr val="00FF00"/>
                </a:solidFill>
                <a:cs typeface="Arial" pitchFamily="34" charset="0"/>
              </a:rPr>
              <a:t>1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,…,</a:t>
            </a:r>
            <a:r>
              <a:rPr lang="en-US" sz="2400" baseline="0" dirty="0" err="1" smtClean="0">
                <a:solidFill>
                  <a:srgbClr val="00FF00"/>
                </a:solidFill>
                <a:cs typeface="Arial" pitchFamily="34" charset="0"/>
              </a:rPr>
              <a:t>S</a:t>
            </a:r>
            <a:r>
              <a:rPr lang="en-US" sz="2400" baseline="-25000" dirty="0" err="1" smtClean="0">
                <a:solidFill>
                  <a:srgbClr val="00FF00"/>
                </a:solidFill>
                <a:cs typeface="Arial" pitchFamily="34" charset="0"/>
              </a:rPr>
              <a:t>k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) 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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</a:t>
            </a:r>
            <a:endParaRPr lang="he-IL" sz="240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3</a:t>
            </a: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. Source dependence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86570" y="188703"/>
            <a:ext cx="8372820" cy="978729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SzPct val="200000"/>
            </a:pPr>
            <a:r>
              <a:rPr lang="en-US" sz="2400" b="1" baseline="0" dirty="0" smtClean="0">
                <a:solidFill>
                  <a:srgbClr val="FFC000"/>
                </a:solidFill>
                <a:cs typeface="Arial" pitchFamily="34" charset="0"/>
                <a:sym typeface="Symbol"/>
              </a:rPr>
              <a:t>What can be said regarding the achievable rate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SzPct val="200000"/>
            </a:pPr>
            <a:r>
              <a:rPr lang="en-US" sz="2400" b="1" baseline="0" dirty="0" smtClean="0">
                <a:solidFill>
                  <a:srgbClr val="FFC000"/>
                </a:solidFill>
                <a:cs typeface="Arial" pitchFamily="34" charset="0"/>
                <a:sym typeface="Symbol"/>
              </a:rPr>
              <a:t> when the source information is independent?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7489" y="1287911"/>
            <a:ext cx="7921135" cy="88056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  <a:buSzPct val="200000"/>
            </a:pPr>
            <a:r>
              <a:rPr lang="en-US" sz="24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What are the </a:t>
            </a:r>
            <a:r>
              <a:rPr lang="en-US" sz="2400" b="1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rate benefits</a:t>
            </a:r>
            <a:r>
              <a:rPr lang="en-US" sz="2400" b="1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Symbol"/>
              </a:rPr>
              <a:t> in                  shared information/cooperation? </a:t>
            </a:r>
          </a:p>
        </p:txBody>
      </p:sp>
    </p:spTree>
    <p:extLst>
      <p:ext uri="{BB962C8B-B14F-4D97-AF65-F5344CB8AC3E}">
        <p14:creationId xmlns:p14="http://schemas.microsoft.com/office/powerpoint/2010/main" val="258829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25" grpId="0" animBg="1"/>
      <p:bldP spid="2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1181287"/>
            <a:ext cx="8831656" cy="551697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endParaRPr lang="en-US" sz="800" dirty="0" smtClean="0">
              <a:effectLst/>
            </a:endParaRPr>
          </a:p>
          <a:p>
            <a:pPr algn="ctr" eaLnBrk="1" hangingPunct="1">
              <a:lnSpc>
                <a:spcPct val="110000"/>
              </a:lnSpc>
              <a:buNone/>
            </a:pPr>
            <a:r>
              <a:rPr lang="en-US" sz="2200" dirty="0" smtClean="0">
                <a:effectLst/>
              </a:rPr>
              <a:t>In several cases, there is a limited loss in rate when comparing    </a:t>
            </a:r>
            <a:r>
              <a:rPr lang="en-US" sz="22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200" dirty="0" smtClean="0">
                <a:effectLst/>
                <a:sym typeface="Symbol"/>
              </a:rPr>
              <a:t>-dependent </a:t>
            </a:r>
            <a:r>
              <a:rPr lang="en-US" sz="2200" dirty="0" smtClean="0">
                <a:effectLst/>
              </a:rPr>
              <a:t>and independent </a:t>
            </a:r>
            <a:r>
              <a:rPr lang="en-US" sz="2200" dirty="0" smtClean="0">
                <a:effectLst/>
                <a:sym typeface="Symbol"/>
              </a:rPr>
              <a:t>source information </a:t>
            </a:r>
            <a:r>
              <a:rPr lang="en-US" sz="1600" dirty="0" smtClean="0">
                <a:effectLst/>
                <a:sym typeface="Symbol"/>
              </a:rPr>
              <a:t>[Langberg </a:t>
            </a:r>
            <a:r>
              <a:rPr lang="en-US" sz="1600" dirty="0" err="1" smtClean="0">
                <a:effectLst/>
                <a:sym typeface="Symbol"/>
              </a:rPr>
              <a:t>Effros</a:t>
            </a:r>
            <a:r>
              <a:rPr lang="en-US" sz="1600" dirty="0" smtClean="0">
                <a:effectLst/>
                <a:sym typeface="Symbol"/>
              </a:rPr>
              <a:t>]</a:t>
            </a:r>
            <a:r>
              <a:rPr lang="en-US" sz="2200" dirty="0" smtClean="0">
                <a:effectLst/>
                <a:sym typeface="Symbol"/>
              </a:rPr>
              <a:t>.</a:t>
            </a:r>
          </a:p>
          <a:p>
            <a:pPr algn="ctr" eaLnBrk="1" hangingPunct="1">
              <a:lnSpc>
                <a:spcPct val="110000"/>
              </a:lnSpc>
              <a:buNone/>
            </a:pPr>
            <a:endParaRPr lang="en-US" sz="800" dirty="0" smtClean="0">
              <a:effectLst/>
            </a:endParaRP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200" dirty="0" smtClean="0">
                <a:solidFill>
                  <a:srgbClr val="FFC000"/>
                </a:solidFill>
                <a:effectLst/>
              </a:rPr>
              <a:t>Multicast</a:t>
            </a:r>
            <a:r>
              <a:rPr lang="en-US" sz="2200" dirty="0" smtClean="0">
                <a:effectLst/>
              </a:rPr>
              <a:t>: </a:t>
            </a:r>
            <a:r>
              <a:rPr lang="en-US" sz="2000" dirty="0" smtClean="0">
                <a:solidFill>
                  <a:srgbClr val="00FF00"/>
                </a:solidFill>
                <a:effectLst/>
                <a:sym typeface="Symbol"/>
              </a:rPr>
              <a:t> </a:t>
            </a:r>
            <a:r>
              <a:rPr lang="en-US" sz="22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200" dirty="0" smtClean="0">
                <a:effectLst/>
                <a:sym typeface="Symbol"/>
              </a:rPr>
              <a:t> decrease in rate.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200" dirty="0" smtClean="0">
                <a:solidFill>
                  <a:srgbClr val="FFC000"/>
                </a:solidFill>
                <a:effectLst/>
                <a:sym typeface="Symbol"/>
              </a:rPr>
              <a:t>Collocated sources</a:t>
            </a:r>
            <a:r>
              <a:rPr lang="en-US" sz="2200" dirty="0" smtClean="0">
                <a:effectLst/>
                <a:sym typeface="Symbol"/>
              </a:rPr>
              <a:t>: </a:t>
            </a:r>
            <a:r>
              <a:rPr lang="en-US" sz="2000" dirty="0" smtClean="0">
                <a:solidFill>
                  <a:srgbClr val="00FF00"/>
                </a:solidFill>
                <a:effectLst/>
                <a:sym typeface="Symbol"/>
              </a:rPr>
              <a:t> </a:t>
            </a:r>
            <a:r>
              <a:rPr lang="en-US" sz="22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200" dirty="0" smtClean="0">
                <a:effectLst/>
                <a:sym typeface="Symbol"/>
              </a:rPr>
              <a:t> decrease in rate.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200" dirty="0" smtClean="0">
                <a:effectLst/>
                <a:sym typeface="Symbol"/>
              </a:rPr>
              <a:t>Is this true for all NC instances?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200" dirty="0" smtClean="0">
                <a:effectLst/>
                <a:sym typeface="Symbol"/>
              </a:rPr>
              <a:t>Is the decrease in rate continuous as a function of </a:t>
            </a:r>
            <a:r>
              <a:rPr lang="en-US" sz="2200" dirty="0" smtClean="0">
                <a:solidFill>
                  <a:srgbClr val="00FF00"/>
                </a:solidFill>
                <a:effectLst/>
                <a:sym typeface="Symbol"/>
              </a:rPr>
              <a:t></a:t>
            </a:r>
            <a:r>
              <a:rPr lang="en-US" sz="2200" dirty="0" smtClean="0">
                <a:effectLst/>
                <a:sym typeface="Symbol"/>
              </a:rPr>
              <a:t>?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  <a:buNone/>
            </a:pPr>
            <a:r>
              <a:rPr lang="en-US" sz="2200" dirty="0" smtClean="0">
                <a:effectLst/>
                <a:sym typeface="Symbol"/>
              </a:rPr>
              <a:t> </a:t>
            </a:r>
          </a:p>
          <a:p>
            <a:pPr eaLnBrk="1" hangingPunct="1">
              <a:lnSpc>
                <a:spcPct val="110000"/>
              </a:lnSpc>
              <a:buClr>
                <a:schemeClr val="tx1">
                  <a:lumMod val="50000"/>
                  <a:lumOff val="50000"/>
                </a:schemeClr>
              </a:buClr>
            </a:pPr>
            <a:endParaRPr lang="en-US" sz="2400" dirty="0" smtClean="0">
              <a:solidFill>
                <a:srgbClr val="FF0000"/>
              </a:solidFill>
              <a:effectLst/>
              <a:sym typeface="Symbol"/>
            </a:endParaRPr>
          </a:p>
          <a:p>
            <a:pPr algn="ctr" eaLnBrk="1" hangingPunct="1">
              <a:lnSpc>
                <a:spcPct val="110000"/>
              </a:lnSpc>
            </a:pPr>
            <a:endParaRPr lang="en-US" sz="2400" dirty="0" smtClean="0">
              <a:effectLst/>
            </a:endParaRP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Price of “independence”.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grpSp>
        <p:nvGrpSpPr>
          <p:cNvPr id="5" name="Group 51"/>
          <p:cNvGrpSpPr/>
          <p:nvPr/>
        </p:nvGrpSpPr>
        <p:grpSpPr>
          <a:xfrm>
            <a:off x="5342877" y="3242457"/>
            <a:ext cx="3474899" cy="1170449"/>
            <a:chOff x="2146590" y="2265461"/>
            <a:chExt cx="3474899" cy="1170449"/>
          </a:xfrm>
        </p:grpSpPr>
        <p:sp>
          <p:nvSpPr>
            <p:cNvPr id="6" name="TextBox 5"/>
            <p:cNvSpPr txBox="1"/>
            <p:nvPr/>
          </p:nvSpPr>
          <p:spPr>
            <a:xfrm>
              <a:off x="2146590" y="2418452"/>
              <a:ext cx="870751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1,...,</a:t>
              </a: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S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Cloud 6"/>
            <p:cNvSpPr/>
            <p:nvPr/>
          </p:nvSpPr>
          <p:spPr bwMode="auto">
            <a:xfrm>
              <a:off x="3547355" y="2336246"/>
              <a:ext cx="1410441" cy="104504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400" baseline="0" dirty="0" smtClean="0">
                <a:solidFill>
                  <a:srgbClr val="FFFFFF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46779" y="2553577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2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6779" y="2265461"/>
              <a:ext cx="352684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1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6779" y="3129809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4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46779" y="2841693"/>
              <a:ext cx="374710" cy="306101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1800" baseline="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T</a:t>
              </a:r>
              <a:r>
                <a:rPr lang="en-US" sz="1800" baseline="-25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3</a:t>
              </a:r>
              <a:endParaRPr lang="he-IL" sz="1800" baseline="-25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2" name="Straight Arrow Connector 11"/>
            <p:cNvCxnSpPr>
              <a:endCxn id="9" idx="1"/>
            </p:cNvCxnSpPr>
            <p:nvPr/>
          </p:nvCxnSpPr>
          <p:spPr bwMode="auto">
            <a:xfrm flipV="1">
              <a:off x="4915627" y="2418512"/>
              <a:ext cx="331152" cy="13568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endCxn id="8" idx="1"/>
            </p:cNvCxnSpPr>
            <p:nvPr/>
          </p:nvCxnSpPr>
          <p:spPr bwMode="auto">
            <a:xfrm flipV="1">
              <a:off x="4957799" y="2706628"/>
              <a:ext cx="288980" cy="5434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>
              <a:stCxn id="7" idx="0"/>
              <a:endCxn id="11" idx="1"/>
            </p:cNvCxnSpPr>
            <p:nvPr/>
          </p:nvCxnSpPr>
          <p:spPr bwMode="auto">
            <a:xfrm>
              <a:off x="4956620" y="2858766"/>
              <a:ext cx="290158" cy="13597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>
              <a:endCxn id="10" idx="1"/>
            </p:cNvCxnSpPr>
            <p:nvPr/>
          </p:nvCxnSpPr>
          <p:spPr bwMode="auto">
            <a:xfrm>
              <a:off x="4906254" y="3006862"/>
              <a:ext cx="340525" cy="27599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2641345" y="2803293"/>
              <a:ext cx="88608" cy="8075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SzPct val="200000"/>
                <a:buFontTx/>
                <a:buChar char="•"/>
              </a:pPr>
              <a:endParaRPr lang="he-IL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cxnSp>
          <p:nvCxnSpPr>
            <p:cNvPr id="17" name="Straight Arrow Connector 16"/>
            <p:cNvCxnSpPr>
              <a:stCxn id="16" idx="7"/>
            </p:cNvCxnSpPr>
            <p:nvPr/>
          </p:nvCxnSpPr>
          <p:spPr bwMode="auto">
            <a:xfrm rot="5400000" flipH="1" flipV="1">
              <a:off x="3063223" y="2177879"/>
              <a:ext cx="290994" cy="9834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16" idx="6"/>
            </p:cNvCxnSpPr>
            <p:nvPr/>
          </p:nvCxnSpPr>
          <p:spPr bwMode="auto">
            <a:xfrm flipV="1">
              <a:off x="2729953" y="2736056"/>
              <a:ext cx="839541" cy="1076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6" idx="6"/>
            </p:cNvCxnSpPr>
            <p:nvPr/>
          </p:nvCxnSpPr>
          <p:spPr bwMode="auto">
            <a:xfrm>
              <a:off x="2729953" y="2843671"/>
              <a:ext cx="849066" cy="17337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16" idx="5"/>
            </p:cNvCxnSpPr>
            <p:nvPr/>
          </p:nvCxnSpPr>
          <p:spPr bwMode="auto">
            <a:xfrm rot="16200000" flipH="1">
              <a:off x="3022009" y="2567190"/>
              <a:ext cx="297222" cy="9072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3990109" y="2615046"/>
              <a:ext cx="42992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spcBef>
                  <a:spcPct val="20000"/>
                </a:spcBef>
                <a:buSzPct val="200000"/>
              </a:pPr>
              <a:r>
                <a:rPr lang="en-US" sz="2400" baseline="0" dirty="0" smtClean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</a:t>
              </a:r>
              <a:endParaRPr lang="he-IL" sz="2400" baseline="-25000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74039" y="6209653"/>
            <a:ext cx="3446777" cy="461665"/>
          </a:xfrm>
          <a:prstGeom prst="rect">
            <a:avLst/>
          </a:prstGeom>
          <a:noFill/>
          <a:ln w="38100">
            <a:solidFill>
              <a:srgbClr val="000514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H(S</a:t>
            </a:r>
            <a:r>
              <a:rPr lang="en-US" sz="2400" baseline="-2500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i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) - 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H(S</a:t>
            </a:r>
            <a:r>
              <a:rPr lang="en-US" sz="2400" baseline="-25000" dirty="0" smtClean="0">
                <a:solidFill>
                  <a:srgbClr val="00FF00"/>
                </a:solidFill>
                <a:cs typeface="Arial" pitchFamily="34" charset="0"/>
              </a:rPr>
              <a:t>1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,…,</a:t>
            </a:r>
            <a:r>
              <a:rPr lang="en-US" sz="2400" baseline="0" dirty="0" err="1" smtClean="0">
                <a:solidFill>
                  <a:srgbClr val="00FF00"/>
                </a:solidFill>
                <a:cs typeface="Arial" pitchFamily="34" charset="0"/>
              </a:rPr>
              <a:t>S</a:t>
            </a:r>
            <a:r>
              <a:rPr lang="en-US" sz="2400" baseline="-25000" dirty="0" err="1" smtClean="0">
                <a:solidFill>
                  <a:srgbClr val="00FF00"/>
                </a:solidFill>
                <a:cs typeface="Arial" pitchFamily="34" charset="0"/>
              </a:rPr>
              <a:t>k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) 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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</a:rPr>
              <a:t> </a:t>
            </a:r>
            <a:r>
              <a:rPr lang="en-US" sz="2400" baseline="0" dirty="0" smtClean="0">
                <a:solidFill>
                  <a:srgbClr val="00FF00"/>
                </a:solidFill>
                <a:cs typeface="Arial" pitchFamily="34" charset="0"/>
                <a:sym typeface="Symbol"/>
              </a:rPr>
              <a:t></a:t>
            </a:r>
            <a:endParaRPr lang="he-IL" sz="2400" baseline="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1" y="4820262"/>
            <a:ext cx="8813649" cy="1036900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</p:spTree>
    <p:extLst>
      <p:ext uri="{BB962C8B-B14F-4D97-AF65-F5344CB8AC3E}">
        <p14:creationId xmlns:p14="http://schemas.microsoft.com/office/powerpoint/2010/main" val="17820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removal </a:t>
            </a:r>
            <a:r>
              <a:rPr lang="en-US" dirty="0" smtClean="0">
                <a:sym typeface="Symbol"/>
              </a:rPr>
              <a:t> Source </a:t>
            </a:r>
            <a:r>
              <a:rPr lang="en-US" dirty="0" err="1" smtClean="0">
                <a:sym typeface="Symbol"/>
              </a:rPr>
              <a:t>ind.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EB9835-E075-4B24-825F-8857D742CE44}" type="slidenum">
              <a:rPr lang="x-none" smtClean="0">
                <a:solidFill>
                  <a:srgbClr val="FFFFFF"/>
                </a:solidFill>
              </a:rPr>
              <a:pPr>
                <a:defRPr/>
              </a:pPr>
              <a:t>54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Left-Right Arrow 10"/>
          <p:cNvSpPr/>
          <p:nvPr/>
        </p:nvSpPr>
        <p:spPr bwMode="auto">
          <a:xfrm rot="16200000">
            <a:off x="4105338" y="3681545"/>
            <a:ext cx="821068" cy="484632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05" y="4974194"/>
            <a:ext cx="8236335" cy="1036900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44" y="1908230"/>
            <a:ext cx="8394129" cy="1150656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276319" y="1235532"/>
            <a:ext cx="1919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SzPct val="200000"/>
            </a:pPr>
            <a:r>
              <a:rPr lang="en-US" sz="1600" baseline="0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[Langberg </a:t>
            </a:r>
            <a:r>
              <a:rPr lang="en-US" sz="1600" baseline="0" dirty="0" err="1" smtClean="0">
                <a:solidFill>
                  <a:srgbClr val="FFFFFF"/>
                </a:solidFill>
                <a:cs typeface="Arial" pitchFamily="34" charset="0"/>
                <a:sym typeface="Symbol"/>
              </a:rPr>
              <a:t>Effros</a:t>
            </a:r>
            <a:r>
              <a:rPr lang="en-US" sz="1600" baseline="0" dirty="0" smtClean="0">
                <a:solidFill>
                  <a:srgbClr val="FFFFFF"/>
                </a:solidFill>
                <a:cs typeface="Arial" pitchFamily="34" charset="0"/>
                <a:sym typeface="Symbol"/>
              </a:rPr>
              <a:t>]</a:t>
            </a:r>
            <a:endParaRPr lang="en-US" sz="160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873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1923296"/>
            <a:ext cx="9234016" cy="367250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Zero = </a:t>
            </a:r>
            <a:r>
              <a:rPr lang="en-US" dirty="0">
                <a:solidFill>
                  <a:srgbClr val="00FF00"/>
                </a:solidFill>
                <a:sym typeface="Symbol"/>
              </a:rPr>
              <a:t></a:t>
            </a:r>
            <a:r>
              <a:rPr lang="en-US" dirty="0" smtClean="0">
                <a:effectLst/>
              </a:rPr>
              <a:t> error in Network Coding.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Reduction </a:t>
            </a:r>
            <a:r>
              <a:rPr lang="en-US" dirty="0">
                <a:effectLst/>
              </a:rPr>
              <a:t>in capacity vs. </a:t>
            </a:r>
            <a:r>
              <a:rPr lang="en-US" dirty="0" smtClean="0">
                <a:effectLst/>
              </a:rPr>
              <a:t>reduction </a:t>
            </a:r>
            <a:r>
              <a:rPr lang="en-US" dirty="0">
                <a:effectLst/>
              </a:rPr>
              <a:t>in code design.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Advantages </a:t>
            </a:r>
            <a:r>
              <a:rPr lang="en-US" dirty="0">
                <a:effectLst/>
              </a:rPr>
              <a:t>in cooperation in network </a:t>
            </a:r>
            <a:r>
              <a:rPr lang="en-US" dirty="0" smtClean="0">
                <a:effectLst/>
              </a:rPr>
              <a:t>communication.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A3A3A3"/>
                </a:solidFill>
                <a:effectLst/>
              </a:rPr>
              <a:t>Multiple Unicast NC can be reduced to 2 unicast.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“Edge removal” implies: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0" y="5308466"/>
            <a:ext cx="8776228" cy="1308997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9341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433900"/>
            <a:ext cx="8363272" cy="3412975"/>
          </a:xfrm>
          <a:noFill/>
          <a:ln w="38100" cmpd="sng"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Recent studies have reduced any network commination instance with multiple multicast demands to a multiple unicast instance.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Network </a:t>
            </a:r>
            <a:r>
              <a:rPr lang="en-US" sz="2000" dirty="0"/>
              <a:t>Coding </a:t>
            </a:r>
            <a:r>
              <a:rPr lang="en-US" sz="1600" dirty="0"/>
              <a:t>[Dougherty </a:t>
            </a:r>
            <a:r>
              <a:rPr lang="en-US" sz="1600" dirty="0" err="1"/>
              <a:t>Zeger</a:t>
            </a:r>
            <a:r>
              <a:rPr lang="en-US" sz="1600" dirty="0" smtClean="0"/>
              <a:t>] </a:t>
            </a:r>
            <a:r>
              <a:rPr lang="en-US" sz="2000" dirty="0" smtClean="0"/>
              <a:t>zero error setting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2000" dirty="0"/>
              <a:t>Linear Index Coding </a:t>
            </a:r>
            <a:r>
              <a:rPr lang="en-US" sz="1600" dirty="0"/>
              <a:t>[</a:t>
            </a:r>
            <a:r>
              <a:rPr lang="en-US" sz="1600" dirty="0" err="1"/>
              <a:t>Maleki</a:t>
            </a:r>
            <a:r>
              <a:rPr lang="en-US" sz="1600" dirty="0"/>
              <a:t> </a:t>
            </a:r>
            <a:r>
              <a:rPr lang="en-US" sz="1600" dirty="0" err="1"/>
              <a:t>Cadambe</a:t>
            </a:r>
            <a:r>
              <a:rPr lang="en-US" sz="1600" dirty="0"/>
              <a:t> </a:t>
            </a:r>
            <a:r>
              <a:rPr lang="en-US" sz="1600" dirty="0" err="1"/>
              <a:t>Jafar</a:t>
            </a:r>
            <a:r>
              <a:rPr lang="en-US" sz="1600" dirty="0"/>
              <a:t>].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General (noisy) networks </a:t>
            </a:r>
            <a:r>
              <a:rPr lang="en-US" sz="1600" dirty="0" smtClean="0"/>
              <a:t>[</a:t>
            </a:r>
            <a:r>
              <a:rPr lang="en-US" sz="1600" dirty="0"/>
              <a:t>Wong </a:t>
            </a:r>
            <a:r>
              <a:rPr lang="en-US" sz="1600" dirty="0" smtClean="0"/>
              <a:t>Langberg </a:t>
            </a:r>
            <a:r>
              <a:rPr lang="en-US" sz="1600" dirty="0" err="1"/>
              <a:t>Effros</a:t>
            </a:r>
            <a:r>
              <a:rPr lang="en-US" sz="1600" dirty="0"/>
              <a:t>].</a:t>
            </a:r>
          </a:p>
          <a:p>
            <a:pPr>
              <a:lnSpc>
                <a:spcPct val="100000"/>
              </a:lnSpc>
            </a:pPr>
            <a:endParaRPr lang="en-US" dirty="0" smtClean="0">
              <a:solidFill>
                <a:srgbClr val="FFCB69"/>
              </a:solidFill>
            </a:endParaRP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6" y="4434544"/>
            <a:ext cx="2592288" cy="1555373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4. Network demands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en-US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099" y="4434544"/>
            <a:ext cx="2196451" cy="1548172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170" name="Right Arrow 169"/>
          <p:cNvSpPr/>
          <p:nvPr/>
        </p:nvSpPr>
        <p:spPr bwMode="auto">
          <a:xfrm>
            <a:off x="3818399" y="4722576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171" name="Right Arrow 170"/>
          <p:cNvSpPr/>
          <p:nvPr/>
        </p:nvSpPr>
        <p:spPr bwMode="auto">
          <a:xfrm rot="10800000">
            <a:off x="3782395" y="5334644"/>
            <a:ext cx="684076" cy="2880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endParaRPr lang="he-IL" sz="2000" baseline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56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433900"/>
            <a:ext cx="5772817" cy="3412975"/>
          </a:xfrm>
          <a:noFill/>
          <a:ln w="38100" cmpd="sng">
            <a:noFill/>
          </a:ln>
        </p:spPr>
        <p:txBody>
          <a:bodyPr/>
          <a:lstStyle/>
          <a:p>
            <a:r>
              <a:rPr lang="en-US" sz="2400" dirty="0" smtClean="0"/>
              <a:t>For the case of Network Coding</a:t>
            </a:r>
            <a:r>
              <a:rPr lang="en-US" sz="2400" dirty="0"/>
              <a:t> </a:t>
            </a:r>
            <a:r>
              <a:rPr lang="en-US" sz="2400" dirty="0" smtClean="0"/>
              <a:t>one can further reduce to </a:t>
            </a:r>
            <a:r>
              <a:rPr lang="en-US" sz="2400" dirty="0" smtClean="0">
                <a:solidFill>
                  <a:srgbClr val="00FF00"/>
                </a:solidFill>
              </a:rPr>
              <a:t>2</a:t>
            </a:r>
            <a:r>
              <a:rPr lang="en-US" sz="2400" dirty="0" smtClean="0"/>
              <a:t> unicast! </a:t>
            </a:r>
            <a:r>
              <a:rPr lang="en-US" sz="1600" dirty="0" smtClean="0"/>
              <a:t>[</a:t>
            </a:r>
            <a:r>
              <a:rPr lang="en-US" sz="1600" dirty="0" err="1" smtClean="0">
                <a:effectLst/>
              </a:rPr>
              <a:t>Kamath</a:t>
            </a:r>
            <a:r>
              <a:rPr lang="en-US" sz="1600" dirty="0" smtClean="0">
                <a:effectLst/>
              </a:rPr>
              <a:t> </a:t>
            </a:r>
            <a:r>
              <a:rPr lang="en-US" sz="1600" dirty="0" err="1" smtClean="0">
                <a:effectLst/>
              </a:rPr>
              <a:t>Tse</a:t>
            </a:r>
            <a:r>
              <a:rPr lang="en-US" sz="1600" dirty="0" smtClean="0">
                <a:effectLst/>
              </a:rPr>
              <a:t> Wang]</a:t>
            </a:r>
            <a:r>
              <a:rPr lang="en-US" sz="2400" dirty="0" smtClean="0">
                <a:effectLst/>
              </a:rPr>
              <a:t>. 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smtClean="0"/>
              <a:t>Holds only in limited setting of code design (not capacity) and only for zero error.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Can one determine capacity of multiple multicast networks using </a:t>
            </a:r>
            <a:r>
              <a:rPr lang="en-US" sz="2400" dirty="0" smtClean="0">
                <a:solidFill>
                  <a:srgbClr val="00FF00"/>
                </a:solidFill>
              </a:rPr>
              <a:t>2</a:t>
            </a:r>
            <a:r>
              <a:rPr lang="en-US" sz="2400" dirty="0" smtClean="0"/>
              <a:t> unicast networks?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Again, reduction breaks down in general setting.</a:t>
            </a:r>
          </a:p>
          <a:p>
            <a:pPr>
              <a:lnSpc>
                <a:spcPct val="100000"/>
              </a:lnSpc>
            </a:pPr>
            <a:r>
              <a:rPr lang="en-US" sz="2400" dirty="0" smtClean="0"/>
              <a:t>Lets connect to edge removal …</a:t>
            </a:r>
            <a:endParaRPr lang="en-US" dirty="0" smtClean="0">
              <a:solidFill>
                <a:srgbClr val="FFCB6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Network demands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en-US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57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803" y="1911328"/>
            <a:ext cx="2647171" cy="3377425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</p:spTree>
    <p:extLst>
      <p:ext uri="{BB962C8B-B14F-4D97-AF65-F5344CB8AC3E}">
        <p14:creationId xmlns:p14="http://schemas.microsoft.com/office/powerpoint/2010/main" val="292023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73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asymptotic edge removal statement is true </a:t>
            </a:r>
            <a:r>
              <a:rPr lang="en-US" sz="2400" dirty="0" err="1" smtClean="0"/>
              <a:t>iff</a:t>
            </a:r>
            <a:r>
              <a:rPr lang="en-US" sz="2400" dirty="0" smtClean="0"/>
              <a:t> the reduction of </a:t>
            </a:r>
            <a:r>
              <a:rPr lang="en-US" sz="1600" dirty="0"/>
              <a:t>[</a:t>
            </a:r>
            <a:r>
              <a:rPr lang="en-US" sz="1600" dirty="0" err="1">
                <a:effectLst/>
              </a:rPr>
              <a:t>Kamath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Tse</a:t>
            </a:r>
            <a:r>
              <a:rPr lang="en-US" sz="1600" dirty="0">
                <a:effectLst/>
              </a:rPr>
              <a:t> Wang</a:t>
            </a:r>
            <a:r>
              <a:rPr lang="en-US" sz="1600" dirty="0" smtClean="0">
                <a:effectLst/>
              </a:rPr>
              <a:t>] </a:t>
            </a:r>
            <a:r>
              <a:rPr lang="en-US" sz="2400" dirty="0" smtClean="0">
                <a:effectLst/>
              </a:rPr>
              <a:t>holds in capacity. </a:t>
            </a:r>
          </a:p>
          <a:p>
            <a:pPr marL="0" indent="0">
              <a:buNone/>
            </a:pPr>
            <a:r>
              <a:rPr lang="en-US" sz="1600" dirty="0" smtClean="0"/>
              <a:t>[</a:t>
            </a:r>
            <a:r>
              <a:rPr lang="en-US" sz="1600" dirty="0"/>
              <a:t>Wong </a:t>
            </a:r>
            <a:r>
              <a:rPr lang="en-US" sz="1600" dirty="0" err="1" smtClean="0"/>
              <a:t>Effros</a:t>
            </a:r>
            <a:r>
              <a:rPr lang="en-US" sz="1600" dirty="0" smtClean="0"/>
              <a:t> Langberg]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43292" cy="1143000"/>
          </a:xfrm>
        </p:spPr>
        <p:txBody>
          <a:bodyPr/>
          <a:lstStyle/>
          <a:p>
            <a:r>
              <a:rPr lang="en-US" dirty="0" smtClean="0"/>
              <a:t>Network demands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72318" y="6585977"/>
            <a:ext cx="184666" cy="543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buSzPct val="200000"/>
              <a:buFontTx/>
              <a:buChar char="•"/>
            </a:pPr>
            <a:endParaRPr lang="en-US" sz="2400" baseline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794884" y="6265118"/>
            <a:ext cx="2133600" cy="476250"/>
          </a:xfrm>
        </p:spPr>
        <p:txBody>
          <a:bodyPr/>
          <a:lstStyle/>
          <a:p>
            <a:fld id="{DABF78B5-AE5A-42E2-96AD-3B82716BC6D6}" type="slidenum">
              <a:rPr lang="x-none" smtClean="0">
                <a:solidFill>
                  <a:srgbClr val="FFFFFF"/>
                </a:solidFill>
              </a:rPr>
              <a:pPr/>
              <a:t>58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126" y="2912067"/>
            <a:ext cx="1885890" cy="2406135"/>
          </a:xfrm>
          <a:prstGeom prst="rect">
            <a:avLst/>
          </a:prstGeom>
          <a:ln w="38100" cmpd="sng">
            <a:solidFill>
              <a:srgbClr val="000514"/>
            </a:solidFill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31542" y="5402584"/>
            <a:ext cx="6175485" cy="882984"/>
          </a:xfrm>
          <a:prstGeom prst="rect">
            <a:avLst/>
          </a:prstGeom>
          <a:noFill/>
          <a:ln w="38100" cmpd="sng">
            <a:solidFill>
              <a:srgbClr val="000514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20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200000"/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0" indent="0" algn="ctr">
              <a:buClr>
                <a:srgbClr val="FFCC00"/>
              </a:buClr>
              <a:buFontTx/>
              <a:buNone/>
            </a:pPr>
            <a:r>
              <a:rPr lang="en-US" sz="2400" baseline="0" dirty="0" smtClean="0">
                <a:solidFill>
                  <a:srgbClr val="FFB63B"/>
                </a:solidFill>
                <a:latin typeface="Comic Sans MS"/>
                <a:cs typeface="Arial"/>
              </a:rPr>
              <a:t>NC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: multiple multicast capacity can be determined by </a:t>
            </a:r>
            <a:r>
              <a:rPr lang="en-US" sz="2400" baseline="0" dirty="0" smtClean="0">
                <a:solidFill>
                  <a:srgbClr val="00FF00"/>
                </a:solidFill>
                <a:latin typeface="Comic Sans MS"/>
                <a:cs typeface="Arial"/>
              </a:rPr>
              <a:t>2</a:t>
            </a:r>
            <a:r>
              <a:rPr lang="en-US" sz="2400" baseline="0" dirty="0" smtClean="0">
                <a:solidFill>
                  <a:srgbClr val="FFFFFF"/>
                </a:solidFill>
                <a:latin typeface="Comic Sans MS"/>
                <a:cs typeface="Arial"/>
              </a:rPr>
              <a:t> unicast capacity.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50" y="2924650"/>
            <a:ext cx="5707370" cy="1022265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12" name="Left-Right Arrow 11"/>
          <p:cNvSpPr/>
          <p:nvPr/>
        </p:nvSpPr>
        <p:spPr bwMode="auto">
          <a:xfrm rot="16200000">
            <a:off x="3002029" y="4335762"/>
            <a:ext cx="821068" cy="484632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 w="38100" cap="flat" cmpd="sng" algn="ctr">
            <a:solidFill>
              <a:srgbClr val="00051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595" y="1219105"/>
            <a:ext cx="8958405" cy="367250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Zero = </a:t>
            </a:r>
            <a:r>
              <a:rPr lang="en-US" dirty="0">
                <a:solidFill>
                  <a:srgbClr val="00FF00"/>
                </a:solidFill>
                <a:sym typeface="Symbol"/>
              </a:rPr>
              <a:t></a:t>
            </a:r>
            <a:r>
              <a:rPr lang="en-US" dirty="0" smtClean="0">
                <a:effectLst/>
              </a:rPr>
              <a:t> error in Network Coding.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>
                <a:effectLst/>
              </a:rPr>
              <a:t>Reduction in capacity vs. reduction in code </a:t>
            </a:r>
            <a:r>
              <a:rPr lang="en-US" dirty="0" smtClean="0">
                <a:effectLst/>
              </a:rPr>
              <a:t>design.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Limited dependence in </a:t>
            </a:r>
            <a:r>
              <a:rPr lang="en-US" dirty="0">
                <a:effectLst/>
              </a:rPr>
              <a:t>network coding implies limited capacity advantage</a:t>
            </a:r>
            <a:r>
              <a:rPr lang="en-US" dirty="0" smtClean="0">
                <a:effectLst/>
              </a:rPr>
              <a:t>.</a:t>
            </a:r>
            <a:endParaRPr lang="en-US" dirty="0">
              <a:effectLst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Multiple Unicast NC can be reduced to </a:t>
            </a:r>
            <a:r>
              <a:rPr lang="en-US" dirty="0" smtClean="0">
                <a:solidFill>
                  <a:srgbClr val="00FF00"/>
                </a:solidFill>
                <a:effectLst/>
              </a:rPr>
              <a:t>2</a:t>
            </a:r>
            <a:r>
              <a:rPr lang="en-US" dirty="0" smtClean="0">
                <a:effectLst/>
              </a:rPr>
              <a:t> unicast.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effectLst/>
              </a:rPr>
              <a:t>All form of </a:t>
            </a:r>
            <a:r>
              <a:rPr lang="en-US" dirty="0" smtClean="0">
                <a:solidFill>
                  <a:srgbClr val="FFB63B"/>
                </a:solidFill>
                <a:effectLst/>
              </a:rPr>
              <a:t>slackness </a:t>
            </a:r>
            <a:r>
              <a:rPr lang="en-US" dirty="0" smtClean="0">
                <a:solidFill>
                  <a:srgbClr val="FFFFFF"/>
                </a:solidFill>
                <a:effectLst/>
              </a:rPr>
              <a:t>are</a:t>
            </a:r>
            <a:r>
              <a:rPr lang="en-US" dirty="0" smtClean="0">
                <a:solidFill>
                  <a:srgbClr val="FFB63B"/>
                </a:solidFill>
                <a:effectLst/>
              </a:rPr>
              <a:t> equivalent.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solidFill>
                  <a:srgbClr val="FFFFFF"/>
                </a:solidFill>
                <a:effectLst/>
              </a:rPr>
              <a:t>Reliability, closure, dependence, edge capacity.</a:t>
            </a:r>
          </a:p>
        </p:txBody>
      </p:sp>
      <p:sp>
        <p:nvSpPr>
          <p:cNvPr id="4" name="Rectangle 2"/>
          <p:cNvSpPr txBox="1">
            <a:spLocks noRot="1" noChangeArrowheads="1"/>
          </p:cNvSpPr>
          <p:nvPr/>
        </p:nvSpPr>
        <p:spPr bwMode="auto">
          <a:xfrm>
            <a:off x="502468" y="23842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b="1" kern="0" baseline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/>
                <a:cs typeface="Arial"/>
              </a:rPr>
              <a:t>“Edge removal” equivalent:</a:t>
            </a:r>
            <a:endParaRPr lang="en-US" b="1" kern="0" baseline="0" dirty="0" smtClean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0" y="5308466"/>
            <a:ext cx="8776228" cy="1308997"/>
          </a:xfrm>
          <a:prstGeom prst="rect">
            <a:avLst/>
          </a:prstGeom>
          <a:ln w="38100" cmpd="sng"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 bwMode="auto">
          <a:xfrm>
            <a:off x="243754" y="3912444"/>
            <a:ext cx="8582724" cy="123145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baseline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695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91787"/>
            <a:ext cx="8496944" cy="3142213"/>
          </a:xfrm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000" dirty="0" smtClean="0"/>
              <a:t>Reductions can show that a problem is </a:t>
            </a:r>
            <a:r>
              <a:rPr lang="en-US" sz="2000" dirty="0" smtClean="0">
                <a:solidFill>
                  <a:srgbClr val="FFDF65"/>
                </a:solidFill>
              </a:rPr>
              <a:t>easy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Reductions can show that a problem is </a:t>
            </a:r>
            <a:r>
              <a:rPr lang="en-US" sz="2000" dirty="0" smtClean="0">
                <a:solidFill>
                  <a:srgbClr val="FFDF65"/>
                </a:solidFill>
              </a:rPr>
              <a:t>hard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Reductions allow propagation of </a:t>
            </a:r>
            <a:r>
              <a:rPr lang="en-US" sz="2000" dirty="0" smtClean="0">
                <a:solidFill>
                  <a:srgbClr val="FFDF65"/>
                </a:solidFill>
              </a:rPr>
              <a:t>proof techniques.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Study of reduction raise </a:t>
            </a:r>
            <a:r>
              <a:rPr lang="en-US" sz="2000" dirty="0" smtClean="0">
                <a:solidFill>
                  <a:srgbClr val="FFDF65"/>
                </a:solidFill>
              </a:rPr>
              <a:t>new questions</a:t>
            </a:r>
            <a:r>
              <a:rPr lang="en-US" sz="2000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Study of reductive arguments identify </a:t>
            </a:r>
            <a:r>
              <a:rPr lang="en-US" sz="2000" dirty="0" smtClean="0">
                <a:solidFill>
                  <a:srgbClr val="FFDF65"/>
                </a:solidFill>
              </a:rPr>
              <a:t>central</a:t>
            </a:r>
            <a:r>
              <a:rPr lang="en-US" sz="2000" dirty="0" smtClean="0"/>
              <a:t> problems.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Provides a framework for generating a </a:t>
            </a:r>
            <a:r>
              <a:rPr lang="en-US" sz="2000" dirty="0" smtClean="0">
                <a:solidFill>
                  <a:srgbClr val="FFDF65"/>
                </a:solidFill>
              </a:rPr>
              <a:t>taxonomy.</a:t>
            </a:r>
          </a:p>
          <a:p>
            <a:pPr>
              <a:lnSpc>
                <a:spcPct val="120000"/>
              </a:lnSpc>
            </a:pPr>
            <a:r>
              <a:rPr lang="en-US" sz="2000" dirty="0" smtClean="0"/>
              <a:t>Have the potential to </a:t>
            </a:r>
            <a:r>
              <a:rPr lang="en-US" sz="2000" dirty="0" smtClean="0">
                <a:solidFill>
                  <a:srgbClr val="FFDF65"/>
                </a:solidFill>
              </a:rPr>
              <a:t>unify and steer </a:t>
            </a:r>
            <a:r>
              <a:rPr lang="en-US" sz="2000" dirty="0" smtClean="0"/>
              <a:t>future studies.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 reductive studies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6</a:t>
            </a:fld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168305" y="185433"/>
            <a:ext cx="4248472" cy="2308324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 cmpd="sng">
            <a:solidFill>
              <a:srgbClr val="000514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Index Coding/Network Coding.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Index Coding/Interference Alignment.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Multiple Unicast vs. Multiple Multicast NC.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Network Equivalence.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Secure Communication vs. MU NC.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Reliable Communication vs. MU NC.</a:t>
            </a:r>
          </a:p>
          <a:p>
            <a:pPr>
              <a:buNone/>
            </a:pPr>
            <a:r>
              <a:rPr lang="en-US" sz="1600" baseline="0" dirty="0" smtClean="0">
                <a:solidFill>
                  <a:srgbClr val="00FF00"/>
                </a:solidFill>
              </a:rPr>
              <a:t>2</a:t>
            </a:r>
            <a:r>
              <a:rPr lang="en-US" sz="1600" baseline="0" dirty="0" smtClean="0">
                <a:solidFill>
                  <a:schemeClr val="tx1"/>
                </a:solidFill>
              </a:rPr>
              <a:t> Unicast vs. </a:t>
            </a:r>
            <a:r>
              <a:rPr lang="en-US" sz="1600" baseline="0" dirty="0" smtClean="0">
                <a:solidFill>
                  <a:srgbClr val="00FF00"/>
                </a:solidFill>
              </a:rPr>
              <a:t>K</a:t>
            </a:r>
            <a:r>
              <a:rPr lang="en-US" sz="1600" baseline="0" dirty="0" smtClean="0">
                <a:solidFill>
                  <a:schemeClr val="tx1"/>
                </a:solidFill>
              </a:rPr>
              <a:t> Unicast NC.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Index </a:t>
            </a:r>
            <a:r>
              <a:rPr lang="en-US" sz="1600" baseline="0" dirty="0">
                <a:solidFill>
                  <a:schemeClr val="tx1"/>
                </a:solidFill>
              </a:rPr>
              <a:t>Coding/Distributed storage.</a:t>
            </a:r>
          </a:p>
          <a:p>
            <a:pPr>
              <a:buNone/>
            </a:pPr>
            <a:r>
              <a:rPr lang="en-US" sz="1600" baseline="0" dirty="0" smtClean="0">
                <a:solidFill>
                  <a:schemeClr val="tx1"/>
                </a:solidFill>
              </a:rPr>
              <a:t>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588224" y="224644"/>
            <a:ext cx="2232248" cy="2088232"/>
            <a:chOff x="503548" y="80628"/>
            <a:chExt cx="2304256" cy="2124236"/>
          </a:xfrm>
        </p:grpSpPr>
        <p:sp>
          <p:nvSpPr>
            <p:cNvPr id="33" name="Oval 32"/>
            <p:cNvSpPr/>
            <p:nvPr/>
          </p:nvSpPr>
          <p:spPr bwMode="auto">
            <a:xfrm>
              <a:off x="503548" y="80628"/>
              <a:ext cx="2304256" cy="2124236"/>
            </a:xfrm>
            <a:prstGeom prst="ellipse">
              <a:avLst/>
            </a:prstGeom>
            <a:solidFill>
              <a:srgbClr val="A886E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 rot="1922186">
              <a:off x="1107689" y="651536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 rot="1922186">
              <a:off x="1395721" y="579527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rot="1922186">
              <a:off x="2187809" y="1155592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 rot="1922186">
              <a:off x="2187808" y="795551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 rot="1922186">
              <a:off x="1251705" y="1443622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 rot="1922186">
              <a:off x="1467729" y="1587639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 rot="1922186">
              <a:off x="1575742" y="1011575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 rot="1922186">
              <a:off x="1863772" y="1875670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 rot="1922186">
              <a:off x="1755760" y="255491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rot="1922186">
              <a:off x="2223813" y="1695651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 rot="1922186">
              <a:off x="1791764" y="1371616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 rot="1922186">
              <a:off x="1791765" y="687540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 rot="1922186">
              <a:off x="1215701" y="255491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 rot="1922186">
              <a:off x="819657" y="1623643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 rot="1922186">
              <a:off x="1035680" y="1299608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 rot="1922186">
              <a:off x="819657" y="762120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 rot="1922186">
              <a:off x="1287709" y="1875671"/>
              <a:ext cx="159871" cy="151756"/>
            </a:xfrm>
            <a:prstGeom prst="ellipse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30000" smtClean="0">
                <a:ln>
                  <a:noFill/>
                </a:ln>
                <a:solidFill>
                  <a:schemeClr val="hlink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51" name="Oval 50"/>
          <p:cNvSpPr/>
          <p:nvPr/>
        </p:nvSpPr>
        <p:spPr bwMode="auto">
          <a:xfrm rot="5666016">
            <a:off x="7750968" y="963300"/>
            <a:ext cx="1116124" cy="476436"/>
          </a:xfrm>
          <a:prstGeom prst="ellipse">
            <a:avLst/>
          </a:prstGeom>
          <a:solidFill>
            <a:srgbClr val="3366FF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 rot="1922186">
            <a:off x="6845626" y="1384495"/>
            <a:ext cx="1116124" cy="476436"/>
          </a:xfrm>
          <a:prstGeom prst="ellipse">
            <a:avLst/>
          </a:prstGeom>
          <a:solidFill>
            <a:srgbClr val="008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 rot="20499281">
            <a:off x="6706847" y="640211"/>
            <a:ext cx="1116124" cy="476436"/>
          </a:xfrm>
          <a:prstGeom prst="ellipse">
            <a:avLst/>
          </a:prstGeom>
          <a:solidFill>
            <a:srgbClr val="FF0000">
              <a:alpha val="49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 rot="1922186">
            <a:off x="6904332" y="906136"/>
            <a:ext cx="159871" cy="151756"/>
          </a:xfrm>
          <a:prstGeom prst="ellipse">
            <a:avLst/>
          </a:prstGeom>
          <a:solidFill>
            <a:schemeClr val="bg2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 rot="1922186">
            <a:off x="7120357" y="1410192"/>
            <a:ext cx="159871" cy="151756"/>
          </a:xfrm>
          <a:prstGeom prst="ellipse">
            <a:avLst/>
          </a:prstGeom>
          <a:solidFill>
            <a:schemeClr val="bg2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 rot="1922186">
            <a:off x="8236480" y="1302180"/>
            <a:ext cx="159871" cy="151756"/>
          </a:xfrm>
          <a:prstGeom prst="ellipse">
            <a:avLst/>
          </a:prstGeom>
          <a:solidFill>
            <a:schemeClr val="bg2"/>
          </a:solidFill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30000" smtClean="0">
              <a:ln>
                <a:noFill/>
              </a:ln>
              <a:solidFill>
                <a:schemeClr val="hlink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544108" y="5589240"/>
            <a:ext cx="3240360" cy="1037987"/>
            <a:chOff x="4932040" y="5229200"/>
            <a:chExt cx="3103543" cy="1037987"/>
          </a:xfrm>
        </p:grpSpPr>
        <p:grpSp>
          <p:nvGrpSpPr>
            <p:cNvPr id="57" name="Group 56"/>
            <p:cNvGrpSpPr/>
            <p:nvPr/>
          </p:nvGrpSpPr>
          <p:grpSpPr>
            <a:xfrm>
              <a:off x="4932040" y="5229200"/>
              <a:ext cx="3103543" cy="1037987"/>
              <a:chOff x="1943708" y="2924944"/>
              <a:chExt cx="4522733" cy="1260915"/>
            </a:xfrm>
          </p:grpSpPr>
          <p:sp>
            <p:nvSpPr>
              <p:cNvPr id="58" name="Cloud 57"/>
              <p:cNvSpPr/>
              <p:nvPr/>
            </p:nvSpPr>
            <p:spPr bwMode="auto">
              <a:xfrm>
                <a:off x="1943708" y="2924944"/>
                <a:ext cx="1642413" cy="1260915"/>
              </a:xfrm>
              <a:prstGeom prst="cloud">
                <a:avLst/>
              </a:prstGeom>
              <a:solidFill>
                <a:schemeClr val="accent4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solidFill>
                    <a:schemeClr val="tx1"/>
                  </a:solidFill>
                  <a:effectLst/>
                  <a:cs typeface="Arial" charset="0"/>
                </a:endParaRPr>
              </a:p>
            </p:txBody>
          </p:sp>
          <p:sp>
            <p:nvSpPr>
              <p:cNvPr id="59" name="Cloud 58"/>
              <p:cNvSpPr/>
              <p:nvPr/>
            </p:nvSpPr>
            <p:spPr bwMode="auto">
              <a:xfrm>
                <a:off x="4824028" y="2924944"/>
                <a:ext cx="1642413" cy="1260915"/>
              </a:xfrm>
              <a:prstGeom prst="cloud">
                <a:avLst/>
              </a:prstGeom>
              <a:solidFill>
                <a:schemeClr val="accent4">
                  <a:lumMod val="50000"/>
                </a:schemeClr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 smtClean="0">
                  <a:solidFill>
                    <a:schemeClr val="tx1"/>
                  </a:solidFill>
                  <a:effectLst/>
                  <a:cs typeface="Arial" charset="0"/>
                </a:endParaRPr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2393063" y="3231100"/>
                <a:ext cx="650456" cy="48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buNone/>
                </a:pPr>
                <a:r>
                  <a:rPr lang="en-US" sz="2000" baseline="0" dirty="0" smtClean="0">
                    <a:solidFill>
                      <a:srgbClr val="66FF33"/>
                    </a:solidFill>
                  </a:rPr>
                  <a:t>N</a:t>
                </a:r>
                <a:r>
                  <a:rPr lang="en-US" sz="2000" baseline="-25000" dirty="0" smtClean="0">
                    <a:solidFill>
                      <a:srgbClr val="66FF33"/>
                    </a:solidFill>
                  </a:rPr>
                  <a:t>1</a:t>
                </a:r>
                <a:endParaRPr lang="en-US" sz="2000" baseline="-25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ight Arrow 61"/>
              <p:cNvSpPr/>
              <p:nvPr/>
            </p:nvSpPr>
            <p:spPr bwMode="auto">
              <a:xfrm>
                <a:off x="3923928" y="3187363"/>
                <a:ext cx="684077" cy="288032"/>
              </a:xfrm>
              <a:prstGeom prst="rightArrow">
                <a:avLst/>
              </a:prstGeom>
              <a:solidFill>
                <a:schemeClr val="accent4">
                  <a:lumMod val="75000"/>
                </a:schemeClr>
              </a:solidFill>
              <a:ln w="381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1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he-IL" sz="20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charset="0"/>
                </a:endParaRPr>
              </a:p>
            </p:txBody>
          </p:sp>
        </p:grpSp>
        <p:sp>
          <p:nvSpPr>
            <p:cNvPr id="85" name="Rectangle 84"/>
            <p:cNvSpPr/>
            <p:nvPr/>
          </p:nvSpPr>
          <p:spPr>
            <a:xfrm>
              <a:off x="7269025" y="5481228"/>
              <a:ext cx="4725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None/>
              </a:pPr>
              <a:r>
                <a:rPr lang="en-US" sz="2000" baseline="0" dirty="0" smtClean="0">
                  <a:solidFill>
                    <a:srgbClr val="66FF33"/>
                  </a:solidFill>
                </a:rPr>
                <a:t>N</a:t>
              </a:r>
              <a:r>
                <a:rPr lang="en-US" sz="2000" baseline="-25000" dirty="0" smtClean="0">
                  <a:solidFill>
                    <a:srgbClr val="66FF33"/>
                  </a:solidFill>
                </a:rPr>
                <a:t>2</a:t>
              </a:r>
              <a:endParaRPr lang="en-US" sz="20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6" name="Right Arrow 85"/>
            <p:cNvSpPr/>
            <p:nvPr/>
          </p:nvSpPr>
          <p:spPr bwMode="auto">
            <a:xfrm rot="10800000">
              <a:off x="6300192" y="5748176"/>
              <a:ext cx="469420" cy="237108"/>
            </a:xfrm>
            <a:prstGeom prst="rightArrow">
              <a:avLst/>
            </a:prstGeom>
            <a:solidFill>
              <a:schemeClr val="accent4">
                <a:lumMod val="75000"/>
              </a:schemeClr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9" name="Line 8"/>
          <p:cNvSpPr>
            <a:spLocks noChangeShapeType="1"/>
          </p:cNvSpPr>
          <p:nvPr/>
        </p:nvSpPr>
        <p:spPr bwMode="auto">
          <a:xfrm flipH="1">
            <a:off x="7497763" y="3101975"/>
            <a:ext cx="2286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24" name="Line 8"/>
          <p:cNvSpPr>
            <a:spLocks noChangeShapeType="1"/>
          </p:cNvSpPr>
          <p:nvPr/>
        </p:nvSpPr>
        <p:spPr bwMode="auto">
          <a:xfrm>
            <a:off x="7454900" y="2168525"/>
            <a:ext cx="233363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27" name="Line 4"/>
          <p:cNvSpPr>
            <a:spLocks noChangeShapeType="1"/>
          </p:cNvSpPr>
          <p:nvPr/>
        </p:nvSpPr>
        <p:spPr bwMode="auto">
          <a:xfrm flipH="1">
            <a:off x="6578600" y="2867025"/>
            <a:ext cx="104775" cy="604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28" name="Line 8"/>
          <p:cNvSpPr>
            <a:spLocks noChangeShapeType="1"/>
          </p:cNvSpPr>
          <p:nvPr/>
        </p:nvSpPr>
        <p:spPr bwMode="auto">
          <a:xfrm>
            <a:off x="6564313" y="3563938"/>
            <a:ext cx="790575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63796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81318"/>
            <a:ext cx="8507413" cy="48148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Directed network </a:t>
            </a:r>
            <a:r>
              <a:rPr lang="en-US" sz="2400" dirty="0" smtClean="0">
                <a:solidFill>
                  <a:srgbClr val="00FF00"/>
                </a:solidFill>
              </a:rPr>
              <a:t>N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Source vertices </a:t>
            </a:r>
            <a:r>
              <a:rPr lang="en-US" sz="2400" dirty="0" smtClean="0">
                <a:solidFill>
                  <a:srgbClr val="00FF00"/>
                </a:solidFill>
              </a:rPr>
              <a:t>S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Terminal vertices </a:t>
            </a:r>
            <a:r>
              <a:rPr lang="en-US" sz="2400" dirty="0" smtClean="0">
                <a:solidFill>
                  <a:srgbClr val="00FF00"/>
                </a:solidFill>
              </a:rPr>
              <a:t>T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Set of requirements: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Transfer information from </a:t>
            </a:r>
            <a:r>
              <a:rPr lang="en-US" sz="2000" dirty="0" smtClean="0">
                <a:solidFill>
                  <a:srgbClr val="00FF00"/>
                </a:solidFill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</a:rPr>
              <a:t>i</a:t>
            </a:r>
            <a:r>
              <a:rPr lang="en-US" sz="2000" dirty="0" smtClean="0"/>
              <a:t> to </a:t>
            </a:r>
            <a:r>
              <a:rPr lang="en-US" sz="2000" dirty="0" err="1" smtClean="0">
                <a:solidFill>
                  <a:srgbClr val="00FF00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j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chemeClr val="hlink"/>
                </a:solidFill>
              </a:rPr>
              <a:t>Objective</a:t>
            </a:r>
            <a:r>
              <a:rPr lang="en-US" sz="2400" dirty="0" smtClean="0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Design information flow that satisfies requirements.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sp>
        <p:nvSpPr>
          <p:cNvPr id="40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A13C73C-D1C9-4547-913A-1A9A9F476B0F}" type="slidenum">
              <a:rPr lang="x-none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>
            <a:off x="5961063" y="1800225"/>
            <a:ext cx="58737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00" name="Line 3"/>
          <p:cNvSpPr>
            <a:spLocks noChangeShapeType="1"/>
          </p:cNvSpPr>
          <p:nvPr/>
        </p:nvSpPr>
        <p:spPr bwMode="auto">
          <a:xfrm>
            <a:off x="5961063" y="1800225"/>
            <a:ext cx="698500" cy="957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01" name="Line 4"/>
          <p:cNvSpPr>
            <a:spLocks noChangeShapeType="1"/>
          </p:cNvSpPr>
          <p:nvPr/>
        </p:nvSpPr>
        <p:spPr bwMode="auto">
          <a:xfrm flipH="1">
            <a:off x="6578600" y="2867025"/>
            <a:ext cx="104775" cy="604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6683375" y="2847975"/>
            <a:ext cx="954088" cy="214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03" name="Line 6"/>
          <p:cNvSpPr>
            <a:spLocks noChangeShapeType="1"/>
          </p:cNvSpPr>
          <p:nvPr/>
        </p:nvSpPr>
        <p:spPr bwMode="auto">
          <a:xfrm>
            <a:off x="6019800" y="3214688"/>
            <a:ext cx="0" cy="8334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>
            <a:off x="6728273" y="2886459"/>
            <a:ext cx="708025" cy="1009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non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H="1">
            <a:off x="6777038" y="2214563"/>
            <a:ext cx="614362" cy="57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63796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87286" y="274638"/>
            <a:ext cx="8901629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Noiseless networks: network </a:t>
            </a:r>
            <a:r>
              <a:rPr lang="en-US" sz="3600" dirty="0"/>
              <a:t>c</a:t>
            </a:r>
            <a:r>
              <a:rPr lang="en-US" sz="3600" dirty="0" smtClean="0"/>
              <a:t>oding</a:t>
            </a:r>
          </a:p>
        </p:txBody>
      </p:sp>
      <p:sp>
        <p:nvSpPr>
          <p:cNvPr id="4108" name="Oval 11"/>
          <p:cNvSpPr>
            <a:spLocks noChangeArrowheads="1"/>
          </p:cNvSpPr>
          <p:nvPr/>
        </p:nvSpPr>
        <p:spPr bwMode="auto">
          <a:xfrm>
            <a:off x="5867400" y="172243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he-IL" sz="2000">
              <a:effectLst/>
            </a:endParaRPr>
          </a:p>
        </p:txBody>
      </p:sp>
      <p:sp>
        <p:nvSpPr>
          <p:cNvPr id="4109" name="Oval 12"/>
          <p:cNvSpPr>
            <a:spLocks noChangeArrowheads="1"/>
          </p:cNvSpPr>
          <p:nvPr/>
        </p:nvSpPr>
        <p:spPr bwMode="auto">
          <a:xfrm>
            <a:off x="7391400" y="3857625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he-IL" sz="2000">
              <a:effectLst/>
            </a:endParaRPr>
          </a:p>
        </p:txBody>
      </p:sp>
      <p:sp>
        <p:nvSpPr>
          <p:cNvPr id="4110" name="Oval 13"/>
          <p:cNvSpPr>
            <a:spLocks noChangeArrowheads="1"/>
          </p:cNvSpPr>
          <p:nvPr/>
        </p:nvSpPr>
        <p:spPr bwMode="auto">
          <a:xfrm>
            <a:off x="5954713" y="4060825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he-IL" sz="2000">
              <a:effectLst/>
            </a:endParaRPr>
          </a:p>
        </p:txBody>
      </p:sp>
      <p:sp>
        <p:nvSpPr>
          <p:cNvPr id="4111" name="Oval 14"/>
          <p:cNvSpPr>
            <a:spLocks noChangeArrowheads="1"/>
          </p:cNvSpPr>
          <p:nvPr/>
        </p:nvSpPr>
        <p:spPr bwMode="auto">
          <a:xfrm>
            <a:off x="7645400" y="3024188"/>
            <a:ext cx="152400" cy="1524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he-IL" sz="2000">
              <a:effectLst/>
            </a:endParaRPr>
          </a:p>
        </p:txBody>
      </p:sp>
      <p:sp>
        <p:nvSpPr>
          <p:cNvPr id="4112" name="Oval 15"/>
          <p:cNvSpPr>
            <a:spLocks noChangeArrowheads="1"/>
          </p:cNvSpPr>
          <p:nvPr/>
        </p:nvSpPr>
        <p:spPr bwMode="auto">
          <a:xfrm>
            <a:off x="7375525" y="2084388"/>
            <a:ext cx="152400" cy="152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he-IL" sz="2000">
              <a:effectLst/>
            </a:endParaRPr>
          </a:p>
        </p:txBody>
      </p:sp>
      <p:sp>
        <p:nvSpPr>
          <p:cNvPr id="4113" name="Text Box 16"/>
          <p:cNvSpPr txBox="1">
            <a:spLocks noChangeArrowheads="1"/>
          </p:cNvSpPr>
          <p:nvPr/>
        </p:nvSpPr>
        <p:spPr bwMode="auto">
          <a:xfrm>
            <a:off x="5961063" y="1571625"/>
            <a:ext cx="413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sz="1800" baseline="-25000" dirty="0" smtClean="0">
                <a:solidFill>
                  <a:schemeClr val="tx1"/>
                </a:solidFill>
                <a:effectLst/>
              </a:rPr>
              <a:t>1</a:t>
            </a:r>
            <a:endParaRPr lang="en-US" sz="1800" baseline="-25000" dirty="0">
              <a:solidFill>
                <a:schemeClr val="tx1"/>
              </a:solidFill>
              <a:effectLst/>
            </a:endParaRPr>
          </a:p>
        </p:txBody>
      </p:sp>
      <p:sp>
        <p:nvSpPr>
          <p:cNvPr id="4114" name="Text Box 17"/>
          <p:cNvSpPr txBox="1">
            <a:spLocks noChangeArrowheads="1"/>
          </p:cNvSpPr>
          <p:nvPr/>
        </p:nvSpPr>
        <p:spPr bwMode="auto">
          <a:xfrm>
            <a:off x="7485063" y="3643313"/>
            <a:ext cx="436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T</a:t>
            </a:r>
            <a:r>
              <a:rPr lang="en-US" sz="1800" baseline="-25000" dirty="0" smtClean="0">
                <a:solidFill>
                  <a:schemeClr val="tx1"/>
                </a:solidFill>
                <a:effectLst/>
              </a:rPr>
              <a:t>2</a:t>
            </a:r>
            <a:endParaRPr lang="en-US" sz="1800" baseline="-25000" dirty="0">
              <a:solidFill>
                <a:schemeClr val="tx1"/>
              </a:solidFill>
              <a:effectLst/>
            </a:endParaRPr>
          </a:p>
        </p:txBody>
      </p:sp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6113463" y="3886200"/>
            <a:ext cx="410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T</a:t>
            </a:r>
            <a:r>
              <a:rPr lang="en-US" sz="1800" baseline="-25000" dirty="0" smtClean="0">
                <a:solidFill>
                  <a:schemeClr val="tx1"/>
                </a:solidFill>
                <a:effectLst/>
              </a:rPr>
              <a:t>1</a:t>
            </a:r>
            <a:endParaRPr lang="en-US" sz="1800" baseline="-25000" dirty="0">
              <a:solidFill>
                <a:schemeClr val="tx1"/>
              </a:solidFill>
              <a:effectLst/>
            </a:endParaRPr>
          </a:p>
        </p:txBody>
      </p:sp>
      <p:sp>
        <p:nvSpPr>
          <p:cNvPr id="4116" name="Text Box 19"/>
          <p:cNvSpPr txBox="1">
            <a:spLocks noChangeArrowheads="1"/>
          </p:cNvSpPr>
          <p:nvPr/>
        </p:nvSpPr>
        <p:spPr bwMode="auto">
          <a:xfrm>
            <a:off x="7758113" y="2887663"/>
            <a:ext cx="4363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T</a:t>
            </a:r>
            <a:r>
              <a:rPr lang="en-US" sz="1800" baseline="-25000" dirty="0" smtClean="0">
                <a:solidFill>
                  <a:schemeClr val="tx1"/>
                </a:solidFill>
                <a:effectLst/>
              </a:rPr>
              <a:t>3</a:t>
            </a:r>
            <a:endParaRPr lang="en-US" sz="1800" baseline="-25000" dirty="0">
              <a:solidFill>
                <a:schemeClr val="tx1"/>
              </a:solidFill>
              <a:effectLst/>
            </a:endParaRPr>
          </a:p>
        </p:txBody>
      </p:sp>
      <p:sp>
        <p:nvSpPr>
          <p:cNvPr id="4117" name="Text Box 20"/>
          <p:cNvSpPr txBox="1">
            <a:spLocks noChangeArrowheads="1"/>
          </p:cNvSpPr>
          <p:nvPr/>
        </p:nvSpPr>
        <p:spPr bwMode="auto">
          <a:xfrm>
            <a:off x="7510463" y="1871663"/>
            <a:ext cx="4395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SzTx/>
              <a:buFontTx/>
              <a:buNone/>
            </a:pPr>
            <a:r>
              <a:rPr lang="en-US" sz="1800" dirty="0" smtClean="0">
                <a:solidFill>
                  <a:schemeClr val="tx1"/>
                </a:solidFill>
                <a:effectLst/>
              </a:rPr>
              <a:t>S</a:t>
            </a:r>
            <a:r>
              <a:rPr lang="en-US" sz="1800" baseline="-25000" dirty="0" smtClean="0">
                <a:solidFill>
                  <a:schemeClr val="tx1"/>
                </a:solidFill>
                <a:effectLst/>
              </a:rPr>
              <a:t>2</a:t>
            </a:r>
            <a:endParaRPr lang="en-US" sz="1800" baseline="-25000" dirty="0">
              <a:solidFill>
                <a:schemeClr val="tx1"/>
              </a:solidFill>
              <a:effectLst/>
            </a:endParaRPr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5715000" y="1571625"/>
            <a:ext cx="2514600" cy="2895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SzTx/>
              <a:buFontTx/>
              <a:buNone/>
            </a:pPr>
            <a:endParaRPr lang="he-IL" sz="2000">
              <a:effectLst/>
            </a:endParaRPr>
          </a:p>
        </p:txBody>
      </p:sp>
      <p:sp>
        <p:nvSpPr>
          <p:cNvPr id="4120" name="Oval 23"/>
          <p:cNvSpPr>
            <a:spLocks noChangeArrowheads="1"/>
          </p:cNvSpPr>
          <p:nvPr/>
        </p:nvSpPr>
        <p:spPr bwMode="auto">
          <a:xfrm>
            <a:off x="5961063" y="30813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he-IL" sz="1800">
              <a:effectLst/>
            </a:endParaRPr>
          </a:p>
        </p:txBody>
      </p:sp>
      <p:sp>
        <p:nvSpPr>
          <p:cNvPr id="4121" name="Oval 24"/>
          <p:cNvSpPr>
            <a:spLocks noChangeArrowheads="1"/>
          </p:cNvSpPr>
          <p:nvPr/>
        </p:nvSpPr>
        <p:spPr bwMode="auto">
          <a:xfrm>
            <a:off x="6481763" y="349091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he-IL" sz="1800">
              <a:effectLst/>
            </a:endParaRPr>
          </a:p>
        </p:txBody>
      </p:sp>
      <p:sp>
        <p:nvSpPr>
          <p:cNvPr id="4122" name="Oval 25"/>
          <p:cNvSpPr>
            <a:spLocks noChangeArrowheads="1"/>
          </p:cNvSpPr>
          <p:nvPr/>
        </p:nvSpPr>
        <p:spPr bwMode="auto">
          <a:xfrm>
            <a:off x="6624638" y="275748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SzTx/>
              <a:buFontTx/>
              <a:buNone/>
            </a:pPr>
            <a:endParaRPr lang="he-IL" sz="1800">
              <a:effectLst/>
            </a:endParaRPr>
          </a:p>
        </p:txBody>
      </p:sp>
      <p:sp>
        <p:nvSpPr>
          <p:cNvPr id="4125" name="Line 8"/>
          <p:cNvSpPr>
            <a:spLocks noChangeShapeType="1"/>
          </p:cNvSpPr>
          <p:nvPr/>
        </p:nvSpPr>
        <p:spPr bwMode="auto">
          <a:xfrm>
            <a:off x="6026150" y="3159125"/>
            <a:ext cx="466725" cy="354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  <p:sp>
        <p:nvSpPr>
          <p:cNvPr id="4126" name="Line 8"/>
          <p:cNvSpPr>
            <a:spLocks noChangeShapeType="1"/>
          </p:cNvSpPr>
          <p:nvPr/>
        </p:nvSpPr>
        <p:spPr bwMode="auto">
          <a:xfrm>
            <a:off x="6564313" y="3563938"/>
            <a:ext cx="790575" cy="349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3818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 txBox="1">
            <a:spLocks noGrp="1"/>
          </p:cNvSpPr>
          <p:nvPr/>
        </p:nvSpPr>
        <p:spPr bwMode="auto">
          <a:xfrm>
            <a:off x="6573982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SzTx/>
              <a:buFontTx/>
              <a:buNone/>
            </a:pPr>
            <a:fld id="{93FD7E73-96EB-4FA5-B3BE-017CD8A19839}" type="slidenum">
              <a:rPr lang="x-none" sz="1200">
                <a:solidFill>
                  <a:schemeClr val="tx1"/>
                </a:solidFill>
                <a:effectLst/>
                <a:latin typeface="Arial" pitchFamily="34" charset="0"/>
              </a:rPr>
              <a:pPr algn="r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sz="12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433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Communication</a:t>
            </a:r>
            <a:endParaRPr lang="en-US" dirty="0" smtClean="0"/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352" y="1339923"/>
            <a:ext cx="8686800" cy="5077409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sz="2400" dirty="0" smtClean="0"/>
              <a:t>Communication at rate </a:t>
            </a:r>
            <a:r>
              <a:rPr lang="en-US" sz="2400" dirty="0" smtClean="0">
                <a:solidFill>
                  <a:srgbClr val="00FF00"/>
                </a:solidFill>
              </a:rPr>
              <a:t>R = (R</a:t>
            </a:r>
            <a:r>
              <a:rPr lang="en-US" sz="2400" baseline="-25000" dirty="0" smtClean="0">
                <a:solidFill>
                  <a:srgbClr val="00FF00"/>
                </a:solidFill>
              </a:rPr>
              <a:t>1</a:t>
            </a:r>
            <a:r>
              <a:rPr lang="en-US" sz="2400" dirty="0" smtClean="0">
                <a:solidFill>
                  <a:srgbClr val="00FF00"/>
                </a:solidFill>
              </a:rPr>
              <a:t>,…,</a:t>
            </a:r>
            <a:r>
              <a:rPr lang="en-US" sz="2400" dirty="0" err="1" smtClean="0">
                <a:solidFill>
                  <a:srgbClr val="00FF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FF00"/>
                </a:solidFill>
              </a:rPr>
              <a:t>k</a:t>
            </a:r>
            <a:r>
              <a:rPr lang="en-US" sz="2400" dirty="0" smtClean="0">
                <a:solidFill>
                  <a:srgbClr val="00FF00"/>
                </a:solidFill>
              </a:rPr>
              <a:t>)</a:t>
            </a:r>
            <a:r>
              <a:rPr lang="en-US" sz="2400" dirty="0" smtClean="0"/>
              <a:t> is </a:t>
            </a:r>
            <a:r>
              <a:rPr lang="en-US" sz="2400" dirty="0" smtClean="0">
                <a:solidFill>
                  <a:srgbClr val="FFC000"/>
                </a:solidFill>
              </a:rPr>
              <a:t>achievable</a:t>
            </a:r>
            <a:r>
              <a:rPr lang="en-US" sz="2400" dirty="0" smtClean="0"/>
              <a:t> over instance </a:t>
            </a:r>
            <a:r>
              <a:rPr lang="en-US" sz="2400" dirty="0" smtClean="0">
                <a:solidFill>
                  <a:srgbClr val="00FF00"/>
                </a:solidFill>
              </a:rPr>
              <a:t>(N,{(</a:t>
            </a:r>
            <a:r>
              <a:rPr lang="en-US" sz="2400" dirty="0" err="1" smtClean="0">
                <a:solidFill>
                  <a:srgbClr val="00FF00"/>
                </a:solidFill>
              </a:rPr>
              <a:t>s</a:t>
            </a:r>
            <a:r>
              <a:rPr lang="en-US" sz="2400" baseline="-25000" dirty="0" err="1" smtClean="0">
                <a:solidFill>
                  <a:srgbClr val="00FF00"/>
                </a:solidFill>
              </a:rPr>
              <a:t>i</a:t>
            </a:r>
            <a:r>
              <a:rPr lang="en-US" sz="2400" dirty="0" err="1" smtClean="0">
                <a:solidFill>
                  <a:srgbClr val="00FF00"/>
                </a:solidFill>
              </a:rPr>
              <a:t>,t</a:t>
            </a:r>
            <a:r>
              <a:rPr lang="en-US" sz="2400" baseline="-25000" dirty="0" err="1" smtClean="0">
                <a:solidFill>
                  <a:srgbClr val="00FF00"/>
                </a:solidFill>
              </a:rPr>
              <a:t>i</a:t>
            </a:r>
            <a:r>
              <a:rPr lang="en-US" sz="2400" dirty="0" smtClean="0">
                <a:solidFill>
                  <a:srgbClr val="00FF00"/>
                </a:solidFill>
              </a:rPr>
              <a:t>)}</a:t>
            </a:r>
            <a:r>
              <a:rPr lang="en-US" sz="2400" baseline="-25000" dirty="0" err="1" smtClean="0">
                <a:solidFill>
                  <a:srgbClr val="00FF00"/>
                </a:solidFill>
              </a:rPr>
              <a:t>i</a:t>
            </a:r>
            <a:r>
              <a:rPr lang="en-US" sz="2400" dirty="0" smtClean="0">
                <a:solidFill>
                  <a:srgbClr val="00FF00"/>
                </a:solidFill>
              </a:rPr>
              <a:t>) </a:t>
            </a:r>
            <a:r>
              <a:rPr lang="en-US" sz="2400" dirty="0" smtClean="0"/>
              <a:t>with block length </a:t>
            </a:r>
            <a:r>
              <a:rPr lang="en-US" sz="2400" dirty="0" smtClean="0">
                <a:solidFill>
                  <a:srgbClr val="00FF00"/>
                </a:solidFill>
              </a:rPr>
              <a:t>n </a:t>
            </a:r>
            <a:r>
              <a:rPr lang="en-US" sz="2400" dirty="0" smtClean="0"/>
              <a:t>if:</a:t>
            </a:r>
            <a:r>
              <a:rPr lang="en-US" sz="2400" dirty="0" smtClean="0">
                <a:sym typeface="Symbol"/>
              </a:rPr>
              <a:t>                        </a:t>
            </a:r>
            <a:r>
              <a:rPr lang="en-US" sz="2400" dirty="0" smtClean="0"/>
              <a:t>random variables </a:t>
            </a:r>
            <a:r>
              <a:rPr lang="en-US" sz="2400" dirty="0" smtClean="0">
                <a:solidFill>
                  <a:srgbClr val="00FF00"/>
                </a:solidFill>
              </a:rPr>
              <a:t>{S</a:t>
            </a:r>
            <a:r>
              <a:rPr lang="en-US" sz="2400" baseline="-25000" dirty="0" smtClean="0">
                <a:solidFill>
                  <a:srgbClr val="00FF00"/>
                </a:solidFill>
              </a:rPr>
              <a:t>i</a:t>
            </a:r>
            <a:r>
              <a:rPr lang="en-US" sz="2400" dirty="0" smtClean="0">
                <a:solidFill>
                  <a:srgbClr val="00FF00"/>
                </a:solidFill>
              </a:rPr>
              <a:t>},{</a:t>
            </a:r>
            <a:r>
              <a:rPr lang="en-US" sz="2400" dirty="0" err="1" smtClean="0">
                <a:solidFill>
                  <a:srgbClr val="00FF00"/>
                </a:solidFill>
              </a:rPr>
              <a:t>X</a:t>
            </a:r>
            <a:r>
              <a:rPr lang="en-US" sz="24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400" dirty="0" smtClean="0">
                <a:solidFill>
                  <a:srgbClr val="00FF00"/>
                </a:solidFill>
              </a:rPr>
              <a:t>}</a:t>
            </a:r>
            <a:r>
              <a:rPr lang="en-US" sz="2400" dirty="0" smtClean="0"/>
              <a:t>: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 smtClean="0">
                <a:solidFill>
                  <a:srgbClr val="FFC000"/>
                </a:solidFill>
              </a:rPr>
              <a:t>Rate</a:t>
            </a:r>
            <a:r>
              <a:rPr lang="en-US" sz="2000" dirty="0" smtClean="0"/>
              <a:t>:</a:t>
            </a:r>
            <a:r>
              <a:rPr lang="en-US" sz="2400" dirty="0" smtClean="0"/>
              <a:t> </a:t>
            </a:r>
            <a:r>
              <a:rPr lang="en-US" sz="2000" dirty="0" smtClean="0"/>
              <a:t>Source </a:t>
            </a:r>
            <a:r>
              <a:rPr lang="en-US" sz="2000" dirty="0" smtClean="0">
                <a:solidFill>
                  <a:srgbClr val="00FF00"/>
                </a:solidFill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</a:rPr>
              <a:t>i</a:t>
            </a:r>
            <a:r>
              <a:rPr lang="en-US" sz="2000" dirty="0" smtClean="0"/>
              <a:t> = R.V. independent and uniform with </a:t>
            </a:r>
            <a:r>
              <a:rPr lang="en-US" sz="2000" dirty="0" smtClean="0">
                <a:solidFill>
                  <a:srgbClr val="00FF00"/>
                </a:solidFill>
              </a:rPr>
              <a:t>H(S</a:t>
            </a:r>
            <a:r>
              <a:rPr lang="en-US" sz="2000" baseline="-25000" dirty="0" smtClean="0">
                <a:solidFill>
                  <a:srgbClr val="00FF00"/>
                </a:solidFill>
              </a:rPr>
              <a:t>i</a:t>
            </a:r>
            <a:r>
              <a:rPr lang="en-US" sz="2000" dirty="0" smtClean="0">
                <a:solidFill>
                  <a:srgbClr val="00FF00"/>
                </a:solidFill>
              </a:rPr>
              <a:t>)=</a:t>
            </a:r>
            <a:r>
              <a:rPr lang="en-US" sz="2000" dirty="0" err="1" smtClean="0">
                <a:solidFill>
                  <a:srgbClr val="00FF0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i</a:t>
            </a:r>
            <a:r>
              <a:rPr lang="en-US" sz="2000" dirty="0" err="1" smtClean="0">
                <a:solidFill>
                  <a:srgbClr val="00FF00"/>
                </a:solidFill>
              </a:rPr>
              <a:t>n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 smtClean="0">
                <a:solidFill>
                  <a:srgbClr val="FFC000"/>
                </a:solidFill>
              </a:rPr>
              <a:t>Edge capacity</a:t>
            </a:r>
            <a:r>
              <a:rPr lang="en-US" sz="2000" dirty="0" smtClean="0"/>
              <a:t>: For each edge </a:t>
            </a:r>
            <a:r>
              <a:rPr lang="en-US" sz="2000" dirty="0" smtClean="0">
                <a:solidFill>
                  <a:srgbClr val="00FF00"/>
                </a:solidFill>
              </a:rPr>
              <a:t>e</a:t>
            </a:r>
            <a:r>
              <a:rPr lang="en-US" sz="2000" dirty="0" smtClean="0"/>
              <a:t> of cap. </a:t>
            </a:r>
            <a:r>
              <a:rPr lang="en-US" sz="2000" dirty="0" err="1" smtClean="0">
                <a:solidFill>
                  <a:srgbClr val="00FF00"/>
                </a:solidFill>
              </a:rPr>
              <a:t>c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000" dirty="0" smtClean="0"/>
              <a:t>: </a:t>
            </a:r>
            <a:r>
              <a:rPr lang="en-US" sz="2000" dirty="0" err="1" smtClean="0">
                <a:solidFill>
                  <a:srgbClr val="00FF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000" dirty="0" smtClean="0"/>
              <a:t> = R.V. in </a:t>
            </a:r>
            <a:r>
              <a:rPr lang="en-US" sz="2000" dirty="0" smtClean="0">
                <a:solidFill>
                  <a:srgbClr val="00FF00"/>
                </a:solidFill>
              </a:rPr>
              <a:t>[2</a:t>
            </a:r>
            <a:r>
              <a:rPr lang="en-US" sz="2000" baseline="30000" dirty="0" smtClean="0">
                <a:solidFill>
                  <a:srgbClr val="00FF00"/>
                </a:solidFill>
              </a:rPr>
              <a:t>c</a:t>
            </a:r>
            <a:r>
              <a:rPr lang="en-US" sz="1200" baseline="30000" dirty="0" smtClean="0">
                <a:solidFill>
                  <a:srgbClr val="00FF00"/>
                </a:solidFill>
              </a:rPr>
              <a:t>e</a:t>
            </a:r>
            <a:r>
              <a:rPr lang="en-US" sz="2000" baseline="30000" dirty="0" smtClean="0">
                <a:solidFill>
                  <a:srgbClr val="00FF00"/>
                </a:solidFill>
              </a:rPr>
              <a:t>n</a:t>
            </a:r>
            <a:r>
              <a:rPr lang="en-US" sz="2000" dirty="0" smtClean="0">
                <a:solidFill>
                  <a:srgbClr val="00FF00"/>
                </a:solidFill>
              </a:rPr>
              <a:t>]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dirty="0" smtClean="0">
                <a:solidFill>
                  <a:srgbClr val="FFC000"/>
                </a:solidFill>
              </a:rPr>
              <a:t>Functionality</a:t>
            </a:r>
            <a:r>
              <a:rPr lang="en-US" sz="2000" dirty="0" smtClean="0"/>
              <a:t>: for each edge </a:t>
            </a:r>
            <a:r>
              <a:rPr lang="en-US" sz="2000" dirty="0" smtClean="0">
                <a:solidFill>
                  <a:srgbClr val="00FF00"/>
                </a:solidFill>
              </a:rPr>
              <a:t>e</a:t>
            </a:r>
            <a:r>
              <a:rPr lang="en-US" sz="2000" dirty="0" smtClean="0"/>
              <a:t> we have </a:t>
            </a:r>
            <a:r>
              <a:rPr lang="en-US" sz="2000" dirty="0" err="1" smtClean="0">
                <a:solidFill>
                  <a:srgbClr val="00FF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000" dirty="0" smtClean="0"/>
              <a:t> = function from incoming R.V.’s </a:t>
            </a:r>
            <a:r>
              <a:rPr lang="en-US" sz="2000" dirty="0" smtClean="0">
                <a:solidFill>
                  <a:srgbClr val="00FF00"/>
                </a:solidFill>
              </a:rPr>
              <a:t>X</a:t>
            </a:r>
            <a:r>
              <a:rPr lang="en-US" sz="2000" baseline="-25000" dirty="0" smtClean="0">
                <a:solidFill>
                  <a:srgbClr val="00FF00"/>
                </a:solidFill>
              </a:rPr>
              <a:t>e1</a:t>
            </a:r>
            <a:r>
              <a:rPr lang="en-US" sz="2000" dirty="0" smtClean="0">
                <a:solidFill>
                  <a:srgbClr val="00FF00"/>
                </a:solidFill>
              </a:rPr>
              <a:t>,…,</a:t>
            </a:r>
            <a:r>
              <a:rPr lang="en-US" sz="2000" dirty="0" err="1" smtClean="0">
                <a:solidFill>
                  <a:srgbClr val="00FF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e,in</a:t>
            </a:r>
            <a:r>
              <a:rPr lang="en-US" sz="2000" baseline="-25000" dirty="0" smtClean="0">
                <a:solidFill>
                  <a:srgbClr val="00FF00"/>
                </a:solidFill>
              </a:rPr>
              <a:t>(e)</a:t>
            </a:r>
            <a:r>
              <a:rPr lang="en-US" sz="2000" dirty="0" smtClean="0">
                <a:solidFill>
                  <a:srgbClr val="00FF00"/>
                </a:solidFill>
              </a:rPr>
              <a:t> </a:t>
            </a:r>
            <a:r>
              <a:rPr lang="en-US" sz="2000" dirty="0" smtClean="0"/>
              <a:t>to </a:t>
            </a:r>
            <a:r>
              <a:rPr lang="en-US" sz="2000" dirty="0" err="1" smtClean="0">
                <a:solidFill>
                  <a:srgbClr val="00FF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000" dirty="0" smtClean="0"/>
              <a:t> (i.e., </a:t>
            </a:r>
            <a:r>
              <a:rPr lang="en-US" sz="2000" dirty="0" err="1" smtClean="0">
                <a:solidFill>
                  <a:srgbClr val="00FF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000" dirty="0" smtClean="0">
                <a:solidFill>
                  <a:srgbClr val="00FF00"/>
                </a:solidFill>
              </a:rPr>
              <a:t>=</a:t>
            </a:r>
            <a:r>
              <a:rPr lang="en-US" sz="2000" dirty="0" err="1" smtClean="0">
                <a:solidFill>
                  <a:srgbClr val="00FF00"/>
                </a:solidFill>
              </a:rPr>
              <a:t>f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</a:t>
            </a:r>
            <a:r>
              <a:rPr lang="en-US" sz="2000" dirty="0" smtClean="0">
                <a:solidFill>
                  <a:srgbClr val="00FF00"/>
                </a:solidFill>
              </a:rPr>
              <a:t>(X</a:t>
            </a:r>
            <a:r>
              <a:rPr lang="en-US" sz="2000" baseline="-25000" dirty="0" smtClean="0">
                <a:solidFill>
                  <a:srgbClr val="00FF00"/>
                </a:solidFill>
              </a:rPr>
              <a:t>e1</a:t>
            </a:r>
            <a:r>
              <a:rPr lang="en-US" sz="2000" dirty="0" smtClean="0">
                <a:solidFill>
                  <a:srgbClr val="00FF00"/>
                </a:solidFill>
              </a:rPr>
              <a:t>,…,</a:t>
            </a:r>
            <a:r>
              <a:rPr lang="en-US" sz="2000" dirty="0" err="1" smtClean="0">
                <a:solidFill>
                  <a:srgbClr val="00FF00"/>
                </a:solidFill>
              </a:rPr>
              <a:t>X</a:t>
            </a:r>
            <a:r>
              <a:rPr lang="en-US" sz="2000" baseline="-25000" dirty="0" err="1" smtClean="0">
                <a:solidFill>
                  <a:srgbClr val="00FF00"/>
                </a:solidFill>
              </a:rPr>
              <a:t>e,in</a:t>
            </a:r>
            <a:r>
              <a:rPr lang="en-US" sz="2000" baseline="-25000" dirty="0" smtClean="0">
                <a:solidFill>
                  <a:srgbClr val="00FF00"/>
                </a:solidFill>
              </a:rPr>
              <a:t>(e)</a:t>
            </a:r>
            <a:r>
              <a:rPr lang="en-US" sz="2000" dirty="0" smtClean="0">
                <a:solidFill>
                  <a:srgbClr val="00FF00"/>
                </a:solidFill>
              </a:rPr>
              <a:t>)</a:t>
            </a:r>
            <a:r>
              <a:rPr lang="en-US" sz="2000" dirty="0" smtClean="0"/>
              <a:t>).</a:t>
            </a:r>
          </a:p>
          <a:p>
            <a:pPr eaLnBrk="1" hangingPunct="1"/>
            <a:r>
              <a:rPr lang="en-US" sz="2000" dirty="0" smtClean="0">
                <a:solidFill>
                  <a:srgbClr val="FFC000"/>
                </a:solidFill>
              </a:rPr>
              <a:t>Decoding</a:t>
            </a:r>
            <a:r>
              <a:rPr lang="en-US" sz="2000" dirty="0" smtClean="0"/>
              <a:t>: for each terminal </a:t>
            </a:r>
            <a:r>
              <a:rPr lang="en-US" sz="2000" dirty="0" smtClean="0">
                <a:solidFill>
                  <a:srgbClr val="00FF00"/>
                </a:solidFill>
              </a:rPr>
              <a:t>T</a:t>
            </a:r>
            <a:r>
              <a:rPr lang="en-US" sz="2000" baseline="-25000" dirty="0" smtClean="0">
                <a:solidFill>
                  <a:srgbClr val="00FF00"/>
                </a:solidFill>
              </a:rPr>
              <a:t>i</a:t>
            </a:r>
            <a:r>
              <a:rPr lang="en-US" sz="2000" dirty="0" smtClean="0"/>
              <a:t> we define </a:t>
            </a:r>
          </a:p>
          <a:p>
            <a:pPr eaLnBrk="1" hangingPunct="1">
              <a:buNone/>
            </a:pPr>
            <a:r>
              <a:rPr lang="en-US" sz="2000" dirty="0" smtClean="0"/>
              <a:t>    a decoding function yielding </a:t>
            </a:r>
            <a:r>
              <a:rPr lang="en-US" sz="2000" dirty="0" smtClean="0">
                <a:solidFill>
                  <a:srgbClr val="00FF00"/>
                </a:solidFill>
              </a:rPr>
              <a:t>S</a:t>
            </a:r>
            <a:r>
              <a:rPr lang="en-US" sz="2000" baseline="-25000" dirty="0" smtClean="0">
                <a:solidFill>
                  <a:srgbClr val="00FF00"/>
                </a:solidFill>
              </a:rPr>
              <a:t>i</a:t>
            </a:r>
            <a:r>
              <a:rPr lang="en-US" sz="2000" dirty="0" smtClean="0"/>
              <a:t>.</a:t>
            </a:r>
          </a:p>
          <a:p>
            <a:pPr marL="342900" lvl="1" indent="-342900" eaLnBrk="1" hangingPunct="1">
              <a:buClr>
                <a:schemeClr val="hlink"/>
              </a:buClr>
            </a:pPr>
            <a:r>
              <a:rPr lang="en-US" sz="2000" dirty="0" smtClean="0"/>
              <a:t>Communication is </a:t>
            </a:r>
            <a:r>
              <a:rPr lang="en-US" sz="2000" dirty="0" smtClean="0">
                <a:solidFill>
                  <a:srgbClr val="FFC000"/>
                </a:solidFill>
              </a:rPr>
              <a:t>successful</a:t>
            </a:r>
            <a:r>
              <a:rPr lang="en-US" sz="2000" dirty="0" smtClean="0"/>
              <a:t> with probability </a:t>
            </a:r>
            <a:r>
              <a:rPr lang="en-US" sz="2000" dirty="0" smtClean="0">
                <a:solidFill>
                  <a:srgbClr val="00FF00"/>
                </a:solidFill>
              </a:rPr>
              <a:t>1-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</a:t>
            </a:r>
            <a:r>
              <a:rPr lang="en-US" sz="2000" dirty="0" smtClean="0">
                <a:sym typeface="Symbol"/>
              </a:rPr>
              <a:t> over 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{S</a:t>
            </a:r>
            <a:r>
              <a:rPr lang="en-US" sz="2000" baseline="-25000" dirty="0" smtClean="0">
                <a:solidFill>
                  <a:srgbClr val="00FF00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}</a:t>
            </a:r>
            <a:r>
              <a:rPr lang="en-US" sz="2000" baseline="-25000" dirty="0" err="1" smtClean="0">
                <a:solidFill>
                  <a:srgbClr val="00FF00"/>
                </a:solidFill>
                <a:sym typeface="Symbol"/>
              </a:rPr>
              <a:t>i</a:t>
            </a:r>
            <a:r>
              <a:rPr lang="en-US" sz="2000" dirty="0" smtClean="0">
                <a:sym typeface="Symbol"/>
              </a:rPr>
              <a:t>: </a:t>
            </a:r>
          </a:p>
          <a:p>
            <a:pPr eaLnBrk="1" hangingPunct="1">
              <a:buNone/>
            </a:pPr>
            <a:endParaRPr lang="en-US" sz="2000" dirty="0" smtClean="0"/>
          </a:p>
          <a:p>
            <a:pPr eaLnBrk="1" hangingPunct="1">
              <a:lnSpc>
                <a:spcPct val="110000"/>
              </a:lnSpc>
            </a:pPr>
            <a:endParaRPr lang="en-US" sz="8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 smtClean="0">
                <a:solidFill>
                  <a:srgbClr val="00FF00"/>
                </a:solidFill>
              </a:rPr>
              <a:t>R=(R</a:t>
            </a:r>
            <a:r>
              <a:rPr lang="en-US" sz="2400" baseline="-25000" dirty="0" smtClean="0">
                <a:solidFill>
                  <a:srgbClr val="00FF00"/>
                </a:solidFill>
              </a:rPr>
              <a:t>1</a:t>
            </a:r>
            <a:r>
              <a:rPr lang="en-US" sz="2400" dirty="0" smtClean="0">
                <a:solidFill>
                  <a:srgbClr val="00FF00"/>
                </a:solidFill>
              </a:rPr>
              <a:t>,…</a:t>
            </a:r>
            <a:r>
              <a:rPr lang="en-US" sz="2400" dirty="0" err="1" smtClean="0">
                <a:solidFill>
                  <a:srgbClr val="00FF0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00FF00"/>
                </a:solidFill>
              </a:rPr>
              <a:t>k</a:t>
            </a:r>
            <a:r>
              <a:rPr lang="en-US" sz="2400" dirty="0" smtClean="0">
                <a:solidFill>
                  <a:srgbClr val="00FF00"/>
                </a:solidFill>
              </a:rPr>
              <a:t>) </a:t>
            </a:r>
            <a:r>
              <a:rPr lang="en-US" sz="2400" dirty="0" smtClean="0"/>
              <a:t>is </a:t>
            </a:r>
            <a:r>
              <a:rPr lang="en-US" sz="2400" dirty="0" smtClean="0">
                <a:solidFill>
                  <a:srgbClr val="FFC000"/>
                </a:solidFill>
              </a:rPr>
              <a:t>”(</a:t>
            </a:r>
            <a:r>
              <a:rPr lang="en-US" sz="2400" dirty="0" smtClean="0">
                <a:solidFill>
                  <a:srgbClr val="FFC000"/>
                </a:solidFill>
                <a:sym typeface="Symbol"/>
              </a:rPr>
              <a:t>,n</a:t>
            </a:r>
            <a:r>
              <a:rPr lang="en-US" sz="2400" dirty="0" smtClean="0">
                <a:solidFill>
                  <a:srgbClr val="FFC000"/>
                </a:solidFill>
              </a:rPr>
              <a:t>)-feasible”</a:t>
            </a:r>
            <a:r>
              <a:rPr lang="en-US" sz="2400" dirty="0" smtClean="0"/>
              <a:t> if comm. is achievable.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15003" y="141979"/>
            <a:ext cx="3020932" cy="1416721"/>
            <a:chOff x="1558638" y="4059387"/>
            <a:chExt cx="5752791" cy="2183202"/>
          </a:xfrm>
        </p:grpSpPr>
        <p:sp>
          <p:nvSpPr>
            <p:cNvPr id="6" name="Cloud 5"/>
            <p:cNvSpPr/>
            <p:nvPr/>
          </p:nvSpPr>
          <p:spPr bwMode="auto">
            <a:xfrm>
              <a:off x="2712021" y="4197924"/>
              <a:ext cx="3127664" cy="1943100"/>
            </a:xfrm>
            <a:prstGeom prst="cloud">
              <a:avLst/>
            </a:prstGeom>
            <a:solidFill>
              <a:schemeClr val="accent4">
                <a:lumMod val="5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 smtClean="0">
                <a:solidFill>
                  <a:schemeClr val="tx1"/>
                </a:solidFill>
                <a:effectLst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8638" y="4595095"/>
              <a:ext cx="83702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58638" y="4059387"/>
              <a:ext cx="788184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58638" y="5666512"/>
              <a:ext cx="83702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58638" y="5130803"/>
              <a:ext cx="837026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S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80506" y="4602020"/>
              <a:ext cx="83092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80506" y="4066310"/>
              <a:ext cx="782079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80506" y="5673439"/>
              <a:ext cx="83092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4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80506" y="5137729"/>
              <a:ext cx="830923" cy="56915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T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8" idx="3"/>
            </p:cNvCxnSpPr>
            <p:nvPr/>
          </p:nvCxnSpPr>
          <p:spPr bwMode="auto">
            <a:xfrm>
              <a:off x="2346822" y="4343960"/>
              <a:ext cx="656151" cy="31116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7" idx="3"/>
            </p:cNvCxnSpPr>
            <p:nvPr/>
          </p:nvCxnSpPr>
          <p:spPr bwMode="auto">
            <a:xfrm>
              <a:off x="2395664" y="4879670"/>
              <a:ext cx="347537" cy="664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stCxn id="10" idx="3"/>
              <a:endCxn id="6" idx="2"/>
            </p:cNvCxnSpPr>
            <p:nvPr/>
          </p:nvCxnSpPr>
          <p:spPr bwMode="auto">
            <a:xfrm flipV="1">
              <a:off x="2395664" y="5169475"/>
              <a:ext cx="326060" cy="2459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>
              <a:stCxn id="9" idx="3"/>
            </p:cNvCxnSpPr>
            <p:nvPr/>
          </p:nvCxnSpPr>
          <p:spPr bwMode="auto">
            <a:xfrm flipV="1">
              <a:off x="2395664" y="5590312"/>
              <a:ext cx="337145" cy="36077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endCxn id="12" idx="1"/>
            </p:cNvCxnSpPr>
            <p:nvPr/>
          </p:nvCxnSpPr>
          <p:spPr bwMode="auto">
            <a:xfrm flipV="1">
              <a:off x="5746174" y="4350885"/>
              <a:ext cx="734332" cy="2522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endCxn id="11" idx="1"/>
            </p:cNvCxnSpPr>
            <p:nvPr/>
          </p:nvCxnSpPr>
          <p:spPr bwMode="auto">
            <a:xfrm flipV="1">
              <a:off x="5839691" y="4886595"/>
              <a:ext cx="640816" cy="10104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6" idx="0"/>
              <a:endCxn id="14" idx="1"/>
            </p:cNvCxnSpPr>
            <p:nvPr/>
          </p:nvCxnSpPr>
          <p:spPr bwMode="auto">
            <a:xfrm>
              <a:off x="5837078" y="5169474"/>
              <a:ext cx="643428" cy="2528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endCxn id="13" idx="1"/>
            </p:cNvCxnSpPr>
            <p:nvPr/>
          </p:nvCxnSpPr>
          <p:spPr bwMode="auto">
            <a:xfrm>
              <a:off x="5725390" y="5444837"/>
              <a:ext cx="755116" cy="5131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6470528" y="3971310"/>
            <a:ext cx="2192404" cy="1162506"/>
            <a:chOff x="5524500" y="3851564"/>
            <a:chExt cx="2192404" cy="1162506"/>
          </a:xfrm>
        </p:grpSpPr>
        <p:sp>
          <p:nvSpPr>
            <p:cNvPr id="24" name="Oval 23"/>
            <p:cNvSpPr/>
            <p:nvPr/>
          </p:nvSpPr>
          <p:spPr bwMode="auto">
            <a:xfrm>
              <a:off x="6473536" y="4374573"/>
              <a:ext cx="145473" cy="145473"/>
            </a:xfrm>
            <a:prstGeom prst="ellipse">
              <a:avLst/>
            </a:prstGeom>
            <a:solidFill>
              <a:schemeClr val="tx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1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2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524500" y="3851564"/>
              <a:ext cx="42030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X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1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524500" y="4263736"/>
              <a:ext cx="4459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X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2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524500" y="4644738"/>
              <a:ext cx="445955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smtClean="0">
                  <a:solidFill>
                    <a:schemeClr val="tx1"/>
                  </a:solidFill>
                </a:rPr>
                <a:t>X</a:t>
              </a:r>
              <a:r>
                <a:rPr lang="en-US" sz="1800" baseline="-25000" dirty="0" smtClean="0">
                  <a:solidFill>
                    <a:schemeClr val="tx1"/>
                  </a:solidFill>
                </a:rPr>
                <a:t>3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0567" y="4267201"/>
              <a:ext cx="436337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err="1" smtClean="0">
                  <a:solidFill>
                    <a:schemeClr val="tx1"/>
                  </a:solidFill>
                </a:rPr>
                <a:t>X</a:t>
              </a:r>
              <a:r>
                <a:rPr lang="en-US" sz="1800" baseline="-25000" dirty="0" err="1" smtClean="0">
                  <a:solidFill>
                    <a:schemeClr val="tx1"/>
                  </a:solidFill>
                </a:rPr>
                <a:t>e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25" idx="3"/>
              <a:endCxn id="24" idx="1"/>
            </p:cNvCxnSpPr>
            <p:nvPr/>
          </p:nvCxnSpPr>
          <p:spPr bwMode="auto">
            <a:xfrm>
              <a:off x="5944807" y="4036230"/>
              <a:ext cx="550033" cy="35964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26" idx="3"/>
              <a:endCxn id="24" idx="2"/>
            </p:cNvCxnSpPr>
            <p:nvPr/>
          </p:nvCxnSpPr>
          <p:spPr bwMode="auto">
            <a:xfrm flipV="1">
              <a:off x="5970455" y="4447310"/>
              <a:ext cx="503081" cy="109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27" idx="3"/>
              <a:endCxn id="24" idx="3"/>
            </p:cNvCxnSpPr>
            <p:nvPr/>
          </p:nvCxnSpPr>
          <p:spPr bwMode="auto">
            <a:xfrm flipV="1">
              <a:off x="5970455" y="4498742"/>
              <a:ext cx="524385" cy="3306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24" idx="6"/>
              <a:endCxn id="28" idx="1"/>
            </p:cNvCxnSpPr>
            <p:nvPr/>
          </p:nvCxnSpPr>
          <p:spPr bwMode="auto">
            <a:xfrm>
              <a:off x="6619009" y="4447310"/>
              <a:ext cx="661558" cy="455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6445830" y="3920837"/>
              <a:ext cx="386644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pPr>
                <a:buNone/>
              </a:pPr>
              <a:r>
                <a:rPr lang="en-US" sz="1800" dirty="0" err="1" smtClean="0">
                  <a:solidFill>
                    <a:schemeClr val="tx1"/>
                  </a:solidFill>
                </a:rPr>
                <a:t>f</a:t>
              </a:r>
              <a:r>
                <a:rPr lang="en-US" sz="1800" baseline="-25000" dirty="0" err="1" smtClean="0">
                  <a:solidFill>
                    <a:schemeClr val="tx1"/>
                  </a:solidFill>
                </a:rPr>
                <a:t>e</a:t>
              </a:r>
              <a:endParaRPr lang="he-IL" sz="1800" baseline="-25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5" name="Straight Connector 34"/>
          <p:cNvCxnSpPr/>
          <p:nvPr/>
        </p:nvCxnSpPr>
        <p:spPr bwMode="auto">
          <a:xfrm flipV="1">
            <a:off x="4082217" y="4903215"/>
            <a:ext cx="156081" cy="194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38638" y="5769260"/>
            <a:ext cx="5033553" cy="494480"/>
          </a:xfrm>
          <a:prstGeom prst="rect">
            <a:avLst/>
          </a:prstGeom>
          <a:noFill/>
          <a:ln w="38100">
            <a:solidFill>
              <a:schemeClr val="bg2"/>
            </a:solidFill>
          </a:ln>
        </p:spPr>
      </p:pic>
      <p:sp>
        <p:nvSpPr>
          <p:cNvPr id="37" name="Rectangle 36"/>
          <p:cNvSpPr/>
          <p:nvPr/>
        </p:nvSpPr>
        <p:spPr>
          <a:xfrm>
            <a:off x="353884" y="152636"/>
            <a:ext cx="4982454" cy="400110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baseline="0" dirty="0" smtClean="0">
                <a:solidFill>
                  <a:schemeClr val="tx1"/>
                </a:solidFill>
                <a:sym typeface="Symbol"/>
              </a:rPr>
              <a:t>Each</a:t>
            </a:r>
            <a:r>
              <a:rPr lang="en-US" sz="2000" baseline="0" dirty="0" smtClean="0">
                <a:solidFill>
                  <a:srgbClr val="00FF00"/>
                </a:solidFill>
                <a:sym typeface="Symbol"/>
              </a:rPr>
              <a:t> S</a:t>
            </a:r>
            <a:r>
              <a:rPr lang="en-US" sz="2000" baseline="-25000" dirty="0" smtClean="0">
                <a:solidFill>
                  <a:srgbClr val="00FF00"/>
                </a:solidFill>
                <a:sym typeface="Symbol"/>
              </a:rPr>
              <a:t>i</a:t>
            </a:r>
            <a:r>
              <a:rPr lang="en-US" sz="2000" baseline="0" dirty="0" smtClean="0">
                <a:solidFill>
                  <a:srgbClr val="00FF00"/>
                </a:solidFill>
                <a:sym typeface="Symbol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sym typeface="Symbol"/>
              </a:rPr>
              <a:t>transmits one of </a:t>
            </a:r>
            <a:r>
              <a:rPr lang="en-US" sz="2000" baseline="0" dirty="0" smtClean="0">
                <a:solidFill>
                  <a:srgbClr val="00FF00"/>
                </a:solidFill>
                <a:sym typeface="Symbol"/>
              </a:rPr>
              <a:t>2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R</a:t>
            </a:r>
            <a:r>
              <a:rPr lang="en-US" sz="1200" dirty="0" smtClean="0">
                <a:solidFill>
                  <a:srgbClr val="00FF00"/>
                </a:solidFill>
                <a:sym typeface="Symbol"/>
              </a:rPr>
              <a:t>i</a:t>
            </a:r>
            <a:r>
              <a:rPr lang="en-US" sz="2000" dirty="0" smtClean="0">
                <a:solidFill>
                  <a:srgbClr val="00FF00"/>
                </a:solidFill>
                <a:sym typeface="Symbol"/>
              </a:rPr>
              <a:t>n</a:t>
            </a:r>
            <a:r>
              <a:rPr lang="en-US" sz="2000" baseline="0" dirty="0" smtClean="0">
                <a:solidFill>
                  <a:srgbClr val="00FF00"/>
                </a:solidFill>
                <a:sym typeface="Symbol"/>
              </a:rPr>
              <a:t> </a:t>
            </a:r>
            <a:r>
              <a:rPr lang="en-US" sz="2000" baseline="0" dirty="0" smtClean="0">
                <a:solidFill>
                  <a:schemeClr val="tx1"/>
                </a:solidFill>
                <a:sym typeface="Symbol"/>
              </a:rPr>
              <a:t>messages.</a:t>
            </a:r>
            <a:endParaRPr lang="he-IL" sz="2000" baseline="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5163" y="656692"/>
            <a:ext cx="6699119" cy="764312"/>
          </a:xfrm>
          <a:prstGeom prst="rect">
            <a:avLst/>
          </a:prstGeom>
          <a:solidFill>
            <a:schemeClr val="accent4">
              <a:lumMod val="25000"/>
            </a:schemeClr>
          </a:solidFill>
          <a:ln w="38100"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000" baseline="0" dirty="0">
                <a:solidFill>
                  <a:srgbClr val="00FF00"/>
                </a:solidFill>
              </a:rPr>
              <a:t>R=(R</a:t>
            </a:r>
            <a:r>
              <a:rPr lang="en-US" sz="2000" baseline="-25000" dirty="0">
                <a:solidFill>
                  <a:srgbClr val="00FF00"/>
                </a:solidFill>
              </a:rPr>
              <a:t>1</a:t>
            </a:r>
            <a:r>
              <a:rPr lang="en-US" sz="2000" baseline="0" dirty="0">
                <a:solidFill>
                  <a:srgbClr val="00FF00"/>
                </a:solidFill>
              </a:rPr>
              <a:t>,…</a:t>
            </a:r>
            <a:r>
              <a:rPr lang="en-US" sz="2000" baseline="0" dirty="0" err="1">
                <a:solidFill>
                  <a:srgbClr val="00FF00"/>
                </a:solidFill>
              </a:rPr>
              <a:t>R</a:t>
            </a:r>
            <a:r>
              <a:rPr lang="en-US" sz="2000" baseline="-25000" dirty="0" err="1">
                <a:solidFill>
                  <a:srgbClr val="00FF00"/>
                </a:solidFill>
              </a:rPr>
              <a:t>k</a:t>
            </a:r>
            <a:r>
              <a:rPr lang="en-US" sz="2000" baseline="0" dirty="0">
                <a:solidFill>
                  <a:srgbClr val="00FF00"/>
                </a:solidFill>
              </a:rPr>
              <a:t>)  </a:t>
            </a:r>
            <a:r>
              <a:rPr lang="en-US" sz="2000" baseline="0" dirty="0" smtClean="0">
                <a:solidFill>
                  <a:srgbClr val="FFB63B"/>
                </a:solidFill>
              </a:rPr>
              <a:t>feasible: </a:t>
            </a:r>
            <a:r>
              <a:rPr lang="en-US" sz="2000" baseline="0" dirty="0" smtClean="0">
                <a:solidFill>
                  <a:srgbClr val="FFFFFF"/>
                </a:solidFill>
              </a:rPr>
              <a:t>for all </a:t>
            </a:r>
            <a:r>
              <a:rPr lang="en-US" sz="2000" baseline="0" dirty="0" smtClean="0">
                <a:solidFill>
                  <a:srgbClr val="00FF00"/>
                </a:solidFill>
                <a:sym typeface="Symbol"/>
              </a:rPr>
              <a:t>&gt;0</a:t>
            </a:r>
            <a:r>
              <a:rPr lang="en-US" sz="2000" baseline="0" dirty="0" smtClean="0">
                <a:solidFill>
                  <a:srgbClr val="FFFFFF"/>
                </a:solidFill>
                <a:sym typeface="Symbol"/>
              </a:rPr>
              <a:t>  exist </a:t>
            </a:r>
            <a:r>
              <a:rPr lang="en-US" sz="2000" baseline="0" dirty="0" smtClean="0">
                <a:solidFill>
                  <a:srgbClr val="00FF00"/>
                </a:solidFill>
                <a:sym typeface="Symbol"/>
              </a:rPr>
              <a:t>n</a:t>
            </a:r>
            <a:r>
              <a:rPr lang="en-US" sz="2000" baseline="0" dirty="0" smtClean="0">
                <a:solidFill>
                  <a:srgbClr val="FFFFFF"/>
                </a:solidFill>
                <a:sym typeface="Symbol"/>
              </a:rPr>
              <a:t>: </a:t>
            </a:r>
            <a:r>
              <a:rPr lang="en-US" sz="2000" baseline="0" dirty="0" smtClean="0">
                <a:solidFill>
                  <a:srgbClr val="00FF00"/>
                </a:solidFill>
              </a:rPr>
              <a:t>(</a:t>
            </a:r>
            <a:r>
              <a:rPr lang="en-US" sz="2000" baseline="0" dirty="0">
                <a:solidFill>
                  <a:srgbClr val="00FF00"/>
                </a:solidFill>
                <a:sym typeface="Symbol"/>
              </a:rPr>
              <a:t>,n</a:t>
            </a:r>
            <a:r>
              <a:rPr lang="en-US" sz="2000" baseline="0" dirty="0">
                <a:solidFill>
                  <a:srgbClr val="00FF00"/>
                </a:solidFill>
              </a:rPr>
              <a:t>)</a:t>
            </a:r>
            <a:r>
              <a:rPr lang="en-US" sz="2000" baseline="0" dirty="0">
                <a:solidFill>
                  <a:srgbClr val="FFFFFF"/>
                </a:solidFill>
              </a:rPr>
              <a:t>-feasible</a:t>
            </a:r>
            <a:r>
              <a:rPr lang="en-US" sz="2000" baseline="0" dirty="0" smtClean="0">
                <a:solidFill>
                  <a:srgbClr val="FFFFFF"/>
                </a:solidFill>
              </a:rPr>
              <a:t>. 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baseline="0" dirty="0">
                <a:solidFill>
                  <a:srgbClr val="FFB63B"/>
                </a:solidFill>
              </a:rPr>
              <a:t>C</a:t>
            </a:r>
            <a:r>
              <a:rPr lang="en-US" sz="2000" baseline="0" dirty="0" smtClean="0">
                <a:solidFill>
                  <a:srgbClr val="FFB63B"/>
                </a:solidFill>
              </a:rPr>
              <a:t>apacity</a:t>
            </a:r>
            <a:r>
              <a:rPr lang="en-US" sz="2000" baseline="0" dirty="0">
                <a:solidFill>
                  <a:schemeClr val="tx1"/>
                </a:solidFill>
              </a:rPr>
              <a:t>: closure of all feasible </a:t>
            </a:r>
            <a:r>
              <a:rPr lang="en-US" sz="2000" baseline="0" dirty="0">
                <a:solidFill>
                  <a:srgbClr val="00FF00"/>
                </a:solidFill>
              </a:rPr>
              <a:t>R</a:t>
            </a:r>
            <a:r>
              <a:rPr lang="en-US" sz="2000" baseline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89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 animBg="1"/>
      <p:bldP spid="38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1.</a:t>
            </a:r>
          </a:p>
          <a:p>
            <a:r>
              <a:rPr lang="en-US" dirty="0" smtClean="0"/>
              <a:t>Example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BF78B5-AE5A-42E2-96AD-3B82716BC6D6}" type="slidenum">
              <a:rPr lang="x-none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28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9.6|22.9|7.1|3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5|8.7|34.9|24.4|11.9|35.4|2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27.9|11.2|19.4|42.4|15.9|58.3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4400" b="0" i="0" u="none" strike="noStrike" cap="none" normalizeH="0" baseline="30000" smtClean="0">
            <a:ln>
              <a:noFill/>
            </a:ln>
            <a:solidFill>
              <a:schemeClr val="hlink"/>
            </a:solidFill>
            <a:effectLst/>
            <a:latin typeface="Comic Sans MS" pitchFamily="66" charset="0"/>
            <a:cs typeface="Arial" pitchFamily="34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43153</TotalTime>
  <Words>5019</Words>
  <Application>Microsoft Macintosh PowerPoint</Application>
  <PresentationFormat>On-screen Show (4:3)</PresentationFormat>
  <Paragraphs>952</Paragraphs>
  <Slides>59</Slides>
  <Notes>1</Notes>
  <HiddenSlides>7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Stream</vt:lpstr>
      <vt:lpstr>1_Stream</vt:lpstr>
      <vt:lpstr>2_Stream</vt:lpstr>
      <vt:lpstr>3_Stream</vt:lpstr>
      <vt:lpstr>4_Stream</vt:lpstr>
      <vt:lpstr>5_Stream</vt:lpstr>
      <vt:lpstr>6_Stream</vt:lpstr>
      <vt:lpstr>7_Stream</vt:lpstr>
      <vt:lpstr>8_Stream</vt:lpstr>
      <vt:lpstr>9_Stream</vt:lpstr>
      <vt:lpstr>Equation</vt:lpstr>
      <vt:lpstr>A Reductionist view of Network Information Theory</vt:lpstr>
      <vt:lpstr>Network Information Theory</vt:lpstr>
      <vt:lpstr>Towards a unifying theory</vt:lpstr>
      <vt:lpstr>Overview</vt:lpstr>
      <vt:lpstr>Reductions</vt:lpstr>
      <vt:lpstr>This talk: reductive studies</vt:lpstr>
      <vt:lpstr>Noiseless networks: network coding</vt:lpstr>
      <vt:lpstr>Communication</vt:lpstr>
      <vt:lpstr>Examples</vt:lpstr>
      <vt:lpstr>Index Coding [Birk,Bar-Yossef et al.]</vt:lpstr>
      <vt:lpstr>M-Multicat to M-Unicast</vt:lpstr>
      <vt:lpstr>Multiple Unicast Index Coding</vt:lpstr>
      <vt:lpstr>Simplifying topology</vt:lpstr>
      <vt:lpstr>The reduction</vt:lpstr>
      <vt:lpstr>The reduction in more detail</vt:lpstr>
      <vt:lpstr>The reduction in more detail</vt:lpstr>
      <vt:lpstr>Theorem</vt:lpstr>
      <vt:lpstr>Scalar Linear Coding</vt:lpstr>
      <vt:lpstr>Scalar Linear Coding</vt:lpstr>
      <vt:lpstr>Scalar Linear Coding</vt:lpstr>
      <vt:lpstr>Scalar Linear Coding</vt:lpstr>
      <vt:lpstr>What about approximately finding capacity?</vt:lpstr>
      <vt:lpstr>Secure NC</vt:lpstr>
      <vt:lpstr>This work</vt:lpstr>
      <vt:lpstr>Related example</vt:lpstr>
      <vt:lpstr>Results</vt:lpstr>
      <vt:lpstr>What next?</vt:lpstr>
      <vt:lpstr>Zero error case</vt:lpstr>
      <vt:lpstr>Zero error case</vt:lpstr>
      <vt:lpstr>Zero error case</vt:lpstr>
      <vt:lpstr>Zero error case</vt:lpstr>
      <vt:lpstr>Zero error case</vt:lpstr>
      <vt:lpstr>Network equivalence</vt:lpstr>
      <vt:lpstr>Example: upper bound</vt:lpstr>
      <vt:lpstr>What is known?</vt:lpstr>
      <vt:lpstr>What is known?</vt:lpstr>
      <vt:lpstr>Examples</vt:lpstr>
      <vt:lpstr>PowerPoint Presentation</vt:lpstr>
      <vt:lpstr>Edge removal</vt:lpstr>
      <vt:lpstr>PowerPoint Presentation</vt:lpstr>
      <vt:lpstr>PowerPoint Presentation</vt:lpstr>
      <vt:lpstr>PowerPoint Presentation</vt:lpstr>
      <vt:lpstr>PowerPoint Presentation</vt:lpstr>
      <vt:lpstr>Reliability: Zero vs  error</vt:lpstr>
      <vt:lpstr>PowerPoint Presentation</vt:lpstr>
      <vt:lpstr>Edge removal  zero error !</vt:lpstr>
      <vt:lpstr>2. Topology of networks.</vt:lpstr>
      <vt:lpstr>Connecting NC to IC</vt:lpstr>
      <vt:lpstr>Connecting NC to IC</vt:lpstr>
      <vt:lpstr>Edge removal resolves the Q</vt:lpstr>
      <vt:lpstr>PowerPoint Presentation</vt:lpstr>
      <vt:lpstr>PowerPoint Presentation</vt:lpstr>
      <vt:lpstr>PowerPoint Presentation</vt:lpstr>
      <vt:lpstr>Edge removal  Source ind.</vt:lpstr>
      <vt:lpstr>PowerPoint Presentation</vt:lpstr>
      <vt:lpstr>4. Network demands</vt:lpstr>
      <vt:lpstr>Network demands</vt:lpstr>
      <vt:lpstr>Network demands</vt:lpstr>
      <vt:lpstr>PowerPoint Presentation</vt:lpstr>
    </vt:vector>
  </TitlesOfParts>
  <Company>weizmann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Graphs with tiny vector chromatic numbers and huge chromatic numbers</dc:title>
  <dc:creator>Michael Langberg</dc:creator>
  <cp:lastModifiedBy>Michael Langberg</cp:lastModifiedBy>
  <cp:revision>2146</cp:revision>
  <dcterms:created xsi:type="dcterms:W3CDTF">2002-09-23T11:26:40Z</dcterms:created>
  <dcterms:modified xsi:type="dcterms:W3CDTF">2015-05-29T22:13:02Z</dcterms:modified>
</cp:coreProperties>
</file>