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5"/>
  </p:notesMasterIdLst>
  <p:sldIdLst>
    <p:sldId id="809" r:id="rId2"/>
    <p:sldId id="1123" r:id="rId3"/>
    <p:sldId id="1124" r:id="rId4"/>
    <p:sldId id="1125" r:id="rId5"/>
    <p:sldId id="1127" r:id="rId6"/>
    <p:sldId id="1128" r:id="rId7"/>
    <p:sldId id="1129" r:id="rId8"/>
    <p:sldId id="1130" r:id="rId9"/>
    <p:sldId id="1131" r:id="rId10"/>
    <p:sldId id="1132" r:id="rId11"/>
    <p:sldId id="1088" r:id="rId12"/>
    <p:sldId id="1134" r:id="rId13"/>
    <p:sldId id="1133" r:id="rId14"/>
    <p:sldId id="1146" r:id="rId15"/>
    <p:sldId id="1135" r:id="rId16"/>
    <p:sldId id="1077" r:id="rId17"/>
    <p:sldId id="1078" r:id="rId18"/>
    <p:sldId id="1091" r:id="rId19"/>
    <p:sldId id="1092" r:id="rId20"/>
    <p:sldId id="1093" r:id="rId21"/>
    <p:sldId id="1136" r:id="rId22"/>
    <p:sldId id="1079" r:id="rId23"/>
    <p:sldId id="1080" r:id="rId24"/>
    <p:sldId id="1081" r:id="rId25"/>
    <p:sldId id="1138" r:id="rId26"/>
    <p:sldId id="1139" r:id="rId27"/>
    <p:sldId id="1094" r:id="rId28"/>
    <p:sldId id="1140" r:id="rId29"/>
    <p:sldId id="1095" r:id="rId30"/>
    <p:sldId id="1096" r:id="rId31"/>
    <p:sldId id="1087" r:id="rId32"/>
    <p:sldId id="1098" r:id="rId33"/>
    <p:sldId id="1099" r:id="rId34"/>
    <p:sldId id="1100" r:id="rId35"/>
    <p:sldId id="1101" r:id="rId36"/>
    <p:sldId id="1137" r:id="rId37"/>
    <p:sldId id="1082" r:id="rId38"/>
    <p:sldId id="1083" r:id="rId39"/>
    <p:sldId id="1084" r:id="rId40"/>
    <p:sldId id="1085" r:id="rId41"/>
    <p:sldId id="1086" r:id="rId42"/>
    <p:sldId id="1102" r:id="rId43"/>
    <p:sldId id="1103" r:id="rId44"/>
    <p:sldId id="1104" r:id="rId45"/>
    <p:sldId id="1105" r:id="rId46"/>
    <p:sldId id="1107" r:id="rId47"/>
    <p:sldId id="1142" r:id="rId48"/>
    <p:sldId id="1143" r:id="rId49"/>
    <p:sldId id="1144" r:id="rId50"/>
    <p:sldId id="1145" r:id="rId51"/>
    <p:sldId id="1149" r:id="rId52"/>
    <p:sldId id="1150" r:id="rId53"/>
    <p:sldId id="1147" r:id="rId54"/>
    <p:sldId id="1148" r:id="rId55"/>
    <p:sldId id="1112" r:id="rId56"/>
    <p:sldId id="1113" r:id="rId57"/>
    <p:sldId id="1114" r:id="rId58"/>
    <p:sldId id="1115" r:id="rId59"/>
    <p:sldId id="1043" r:id="rId60"/>
    <p:sldId id="1049" r:id="rId61"/>
    <p:sldId id="1117" r:id="rId62"/>
    <p:sldId id="1052" r:id="rId63"/>
    <p:sldId id="1053" r:id="rId64"/>
    <p:sldId id="1050" r:id="rId65"/>
    <p:sldId id="1044" r:id="rId66"/>
    <p:sldId id="1054" r:id="rId67"/>
    <p:sldId id="1119" r:id="rId68"/>
    <p:sldId id="1120" r:id="rId69"/>
    <p:sldId id="1116" r:id="rId70"/>
    <p:sldId id="1121" r:id="rId71"/>
    <p:sldId id="1122" r:id="rId72"/>
    <p:sldId id="1075" r:id="rId73"/>
    <p:sldId id="1151" r:id="rId74"/>
    <p:sldId id="1152" r:id="rId75"/>
    <p:sldId id="1153" r:id="rId76"/>
    <p:sldId id="1154" r:id="rId77"/>
    <p:sldId id="1155" r:id="rId78"/>
    <p:sldId id="1156" r:id="rId79"/>
    <p:sldId id="1157" r:id="rId80"/>
    <p:sldId id="1158" r:id="rId81"/>
    <p:sldId id="1159" r:id="rId82"/>
    <p:sldId id="1160" r:id="rId83"/>
    <p:sldId id="1161" r:id="rId84"/>
    <p:sldId id="1162" r:id="rId85"/>
    <p:sldId id="1163" r:id="rId86"/>
    <p:sldId id="1164" r:id="rId87"/>
    <p:sldId id="1165" r:id="rId88"/>
    <p:sldId id="1166" r:id="rId89"/>
    <p:sldId id="1167" r:id="rId90"/>
    <p:sldId id="1168" r:id="rId91"/>
    <p:sldId id="1169" r:id="rId92"/>
    <p:sldId id="1170" r:id="rId93"/>
    <p:sldId id="1171" r:id="rId94"/>
    <p:sldId id="1172" r:id="rId95"/>
    <p:sldId id="1174" r:id="rId96"/>
    <p:sldId id="1175" r:id="rId97"/>
    <p:sldId id="1176" r:id="rId98"/>
    <p:sldId id="1177" r:id="rId99"/>
    <p:sldId id="1178" r:id="rId100"/>
    <p:sldId id="1179" r:id="rId101"/>
    <p:sldId id="1180" r:id="rId102"/>
    <p:sldId id="1181" r:id="rId103"/>
    <p:sldId id="1017" r:id="rId10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phan Schiffels" initials="S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408000"/>
    <a:srgbClr val="00FF00"/>
    <a:srgbClr val="FFBCBF"/>
    <a:srgbClr val="996633"/>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4" autoAdjust="0"/>
    <p:restoredTop sz="90762" autoAdjust="0"/>
  </p:normalViewPr>
  <p:slideViewPr>
    <p:cSldViewPr snapToObjects="1">
      <p:cViewPr varScale="1">
        <p:scale>
          <a:sx n="88" d="100"/>
          <a:sy n="88" d="100"/>
        </p:scale>
        <p:origin x="-1304" y="-104"/>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notesMaster" Target="notesMasters/notesMaster1.xml"/><Relationship Id="rId106" Type="http://schemas.openxmlformats.org/officeDocument/2006/relationships/printerSettings" Target="printerSettings/printerSettings1.bin"/><Relationship Id="rId107"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heme" Target="theme/theme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10-19T07:41:27.759" idx="1">
    <p:pos x="3136" y="2512"/>
    <p:text>give historical context, briefly</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10-19T07:43:29.011" idx="3">
    <p:pos x="3136" y="2512"/>
    <p:text>Rarecoal program, new method that implements this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4-10-19T07:44:53.771" idx="4">
    <p:pos x="3136" y="2512"/>
    <p:text>switch point 2 and 3</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4-10-19T07:46:00.494" idx="5">
    <p:pos x="3136" y="2512"/>
    <p:text>check text
how many samples are simulated?</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4-10-19T07:48:20.988" idx="6">
    <p:pos x="6262" y="3286"/>
    <p:text>can put time scale in years, based on 28 years generation time.
put it left, a bit aside of main plot</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4-09-30T02:31:41.742" idx="7">
    <p:pos x="3136" y="2512"/>
    <p:text>hide</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4-10-18T16:40:21.311" idx="8">
    <p:pos x="5806" y="4408"/>
    <p:text>add other Iron Age sample
put Iron Age first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98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98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98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98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3CDE258-C88E-5846-A669-363523EB7638}" type="slidenum">
              <a:rPr lang="en-US"/>
              <a:pPr/>
              <a:t>‹#›</a:t>
            </a:fld>
            <a:endParaRPr lang="en-US"/>
          </a:p>
        </p:txBody>
      </p:sp>
    </p:spTree>
    <p:extLst>
      <p:ext uri="{BB962C8B-B14F-4D97-AF65-F5344CB8AC3E}">
        <p14:creationId xmlns:p14="http://schemas.microsoft.com/office/powerpoint/2010/main" val="15430333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ヒラギノ角ゴ Pro W3" charset="-128"/>
        <a:cs typeface="+mn-cs"/>
      </a:defRPr>
    </a:lvl2pPr>
    <a:lvl3pPr marL="914400" algn="l" rtl="0" fontAlgn="base">
      <a:spcBef>
        <a:spcPct val="30000"/>
      </a:spcBef>
      <a:spcAft>
        <a:spcPct val="0"/>
      </a:spcAft>
      <a:defRPr sz="1200" kern="1200">
        <a:solidFill>
          <a:schemeClr val="tx1"/>
        </a:solidFill>
        <a:latin typeface="Times" charset="0"/>
        <a:ea typeface="ヒラギノ角ゴ Pro W3" charset="-128"/>
        <a:cs typeface="+mn-cs"/>
      </a:defRPr>
    </a:lvl3pPr>
    <a:lvl4pPr marL="1371600" algn="l" rtl="0" fontAlgn="base">
      <a:spcBef>
        <a:spcPct val="30000"/>
      </a:spcBef>
      <a:spcAft>
        <a:spcPct val="0"/>
      </a:spcAft>
      <a:defRPr sz="1200" kern="1200">
        <a:solidFill>
          <a:schemeClr val="tx1"/>
        </a:solidFill>
        <a:latin typeface="Times" charset="0"/>
        <a:ea typeface="ヒラギノ角ゴ Pro W3" charset="-128"/>
        <a:cs typeface="+mn-cs"/>
      </a:defRPr>
    </a:lvl4pPr>
    <a:lvl5pPr marL="1828800" algn="l" rtl="0" fontAlgn="base">
      <a:spcBef>
        <a:spcPct val="30000"/>
      </a:spcBef>
      <a:spcAft>
        <a:spcPct val="0"/>
      </a:spcAft>
      <a:defRPr sz="1200" kern="1200">
        <a:solidFill>
          <a:schemeClr val="tx1"/>
        </a:solidFill>
        <a:latin typeface="Times" charset="0"/>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CC5D2B-043B-6943-ADED-FAB90B18198E}" type="slidenum">
              <a:rPr lang="en-US"/>
              <a:pPr/>
              <a:t>1</a:t>
            </a:fld>
            <a:endParaRPr lang="en-US"/>
          </a:p>
        </p:txBody>
      </p:sp>
      <p:sp>
        <p:nvSpPr>
          <p:cNvPr id="66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6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a:p>
            <a:r>
              <a:rPr lang="en-US" dirty="0"/>
              <a:t>----- Meeting Notes (10/10/2012 13:14) -----</a:t>
            </a:r>
          </a:p>
          <a:p>
            <a:endParaRPr lang="en-US" dirty="0"/>
          </a:p>
          <a:p>
            <a:endParaRPr lang="en-US" dirty="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BFE41-1043-EE4F-934B-3B1A78A42D6F}" type="slidenum">
              <a:rPr lang="en-US"/>
              <a:pPr/>
              <a:t>17</a:t>
            </a:fld>
            <a:endParaRPr lang="en-US"/>
          </a:p>
        </p:txBody>
      </p:sp>
      <p:sp>
        <p:nvSpPr>
          <p:cNvPr id="1044482" name="Rectangle 2"/>
          <p:cNvSpPr>
            <a:spLocks noGrp="1" noRot="1" noChangeAspect="1" noChangeArrowheads="1" noTextEdit="1"/>
          </p:cNvSpPr>
          <p:nvPr>
            <p:ph type="sldImg"/>
          </p:nvPr>
        </p:nvSpPr>
        <p:spPr>
          <a:ln/>
        </p:spPr>
      </p:sp>
      <p:sp>
        <p:nvSpPr>
          <p:cNvPr id="1044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B5F8A6-D8BD-1F4C-9A6F-49F9528FF8A0}" type="slidenum">
              <a:rPr lang="en-US"/>
              <a:pPr/>
              <a:t>18</a:t>
            </a:fld>
            <a:endParaRPr lang="en-US"/>
          </a:p>
        </p:txBody>
      </p:sp>
      <p:sp>
        <p:nvSpPr>
          <p:cNvPr id="1046530" name="Rectangle 2"/>
          <p:cNvSpPr>
            <a:spLocks noGrp="1" noRot="1" noChangeAspect="1" noChangeArrowheads="1" noTextEdit="1"/>
          </p:cNvSpPr>
          <p:nvPr>
            <p:ph type="sldImg"/>
          </p:nvPr>
        </p:nvSpPr>
        <p:spPr>
          <a:ln/>
        </p:spPr>
      </p:sp>
      <p:sp>
        <p:nvSpPr>
          <p:cNvPr id="1046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32F49-C777-4A4A-BCA7-3FDAF3F7D765}" type="slidenum">
              <a:rPr lang="en-US"/>
              <a:pPr/>
              <a:t>19</a:t>
            </a:fld>
            <a:endParaRPr lang="en-US"/>
          </a:p>
        </p:txBody>
      </p:sp>
      <p:sp>
        <p:nvSpPr>
          <p:cNvPr id="1005570" name="Rectangle 2"/>
          <p:cNvSpPr>
            <a:spLocks noGrp="1" noRot="1" noChangeAspect="1" noChangeArrowheads="1" noTextEdit="1"/>
          </p:cNvSpPr>
          <p:nvPr>
            <p:ph type="sldImg"/>
          </p:nvPr>
        </p:nvSpPr>
        <p:spPr>
          <a:ln/>
        </p:spPr>
      </p:sp>
      <p:sp>
        <p:nvSpPr>
          <p:cNvPr id="100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287155-3A64-C443-B287-8C7E574B995A}" type="slidenum">
              <a:rPr lang="en-US"/>
              <a:pPr/>
              <a:t>23</a:t>
            </a:fld>
            <a:endParaRPr lang="en-US"/>
          </a:p>
        </p:txBody>
      </p:sp>
      <p:sp>
        <p:nvSpPr>
          <p:cNvPr id="172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20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29044C6-A23C-6342-923C-6EC65B0A6394}" type="slidenum">
              <a:rPr lang="en-US">
                <a:latin typeface="Arial" charset="0"/>
                <a:ea typeface="ＭＳ Ｐゴシック" charset="-128"/>
                <a:cs typeface="ＭＳ Ｐゴシック" charset="-128"/>
              </a:rPr>
              <a:pPr/>
              <a:t>24</a:t>
            </a:fld>
            <a:endParaRPr lang="en-US">
              <a:latin typeface="Arial" charset="0"/>
              <a:ea typeface="ＭＳ Ｐゴシック" charset="-128"/>
              <a:cs typeface="ＭＳ Ｐゴシック"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8A3A6-21A7-4145-86AC-B75B2004D50F}" type="slidenum">
              <a:rPr lang="en-US"/>
              <a:pPr/>
              <a:t>25</a:t>
            </a:fld>
            <a:endParaRPr lang="en-US"/>
          </a:p>
        </p:txBody>
      </p:sp>
      <p:sp>
        <p:nvSpPr>
          <p:cNvPr id="1024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29044C6-A23C-6342-923C-6EC65B0A6394}" type="slidenum">
              <a:rPr lang="en-US">
                <a:latin typeface="Arial" charset="0"/>
                <a:ea typeface="ＭＳ Ｐゴシック" charset="-128"/>
                <a:cs typeface="ＭＳ Ｐゴシック" charset="-128"/>
              </a:rPr>
              <a:pPr/>
              <a:t>26</a:t>
            </a:fld>
            <a:endParaRPr lang="en-US">
              <a:latin typeface="Arial" charset="0"/>
              <a:ea typeface="ＭＳ Ｐゴシック" charset="-128"/>
              <a:cs typeface="ＭＳ Ｐゴシック"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98B47C-B6FE-7449-A81B-FA0732461F39}" type="slidenum">
              <a:rPr lang="en-US"/>
              <a:pPr/>
              <a:t>27</a:t>
            </a:fld>
            <a:endParaRPr lang="en-US"/>
          </a:p>
        </p:txBody>
      </p:sp>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D61757-2355-1E44-9F30-C0BDDC5F7811}" type="slidenum">
              <a:rPr lang="en-US"/>
              <a:pPr/>
              <a:t>29</a:t>
            </a:fld>
            <a:endParaRPr lang="en-US"/>
          </a:p>
        </p:txBody>
      </p:sp>
      <p:sp>
        <p:nvSpPr>
          <p:cNvPr id="1062914" name="Rectangle 2"/>
          <p:cNvSpPr>
            <a:spLocks noGrp="1" noRot="1" noChangeAspect="1" noChangeArrowheads="1" noTextEdit="1"/>
          </p:cNvSpPr>
          <p:nvPr>
            <p:ph type="sldImg"/>
          </p:nvPr>
        </p:nvSpPr>
        <p:spPr>
          <a:ln/>
        </p:spPr>
      </p:sp>
      <p:sp>
        <p:nvSpPr>
          <p:cNvPr id="10629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98B47C-B6FE-7449-A81B-FA0732461F39}" type="slidenum">
              <a:rPr lang="en-US"/>
              <a:pPr/>
              <a:t>31</a:t>
            </a:fld>
            <a:endParaRPr lang="en-US"/>
          </a:p>
        </p:txBody>
      </p:sp>
      <p:sp>
        <p:nvSpPr>
          <p:cNvPr id="1061890" name="Rectangle 2"/>
          <p:cNvSpPr>
            <a:spLocks noGrp="1" noRot="1" noChangeAspect="1" noChangeArrowheads="1" noTextEdit="1"/>
          </p:cNvSpPr>
          <p:nvPr>
            <p:ph type="sldImg"/>
          </p:nvPr>
        </p:nvSpPr>
        <p:spPr>
          <a:ln/>
        </p:spPr>
      </p:sp>
      <p:sp>
        <p:nvSpPr>
          <p:cNvPr id="1061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632073-10E0-504F-A014-2DFF64666958}" type="slidenum">
              <a:rPr lang="en-US"/>
              <a:pPr/>
              <a:t>4</a:t>
            </a:fld>
            <a:endParaRPr lang="en-US"/>
          </a:p>
        </p:txBody>
      </p:sp>
      <p:sp>
        <p:nvSpPr>
          <p:cNvPr id="179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CDE258-C88E-5846-A669-363523EB7638}"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JS note: I</a:t>
            </a:r>
            <a:r>
              <a:rPr lang="en-US" baseline="0" dirty="0" smtClean="0"/>
              <a:t> updated this table with the final performance numbers given in the paper</a:t>
            </a:r>
            <a:endParaRPr lang="en-US" dirty="0"/>
          </a:p>
        </p:txBody>
      </p:sp>
      <p:sp>
        <p:nvSpPr>
          <p:cNvPr id="4" name="Slide Number Placeholder 3"/>
          <p:cNvSpPr>
            <a:spLocks noGrp="1"/>
          </p:cNvSpPr>
          <p:nvPr>
            <p:ph type="sldNum" sz="quarter" idx="10"/>
          </p:nvPr>
        </p:nvSpPr>
        <p:spPr/>
        <p:txBody>
          <a:bodyPr/>
          <a:lstStyle/>
          <a:p>
            <a:fld id="{93CDE258-C88E-5846-A669-363523EB7638}"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29044C6-A23C-6342-923C-6EC65B0A6394}" type="slidenum">
              <a:rPr lang="en-US">
                <a:latin typeface="Arial" charset="0"/>
                <a:ea typeface="ＭＳ Ｐゴシック" charset="-128"/>
                <a:cs typeface="ＭＳ Ｐゴシック" charset="-128"/>
              </a:rPr>
              <a:pPr/>
              <a:t>36</a:t>
            </a:fld>
            <a:endParaRPr lang="en-US">
              <a:latin typeface="Arial" charset="0"/>
              <a:ea typeface="ＭＳ Ｐゴシック" charset="-128"/>
              <a:cs typeface="ＭＳ Ｐゴシック"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29044C6-A23C-6342-923C-6EC65B0A6394}" type="slidenum">
              <a:rPr lang="en-US">
                <a:latin typeface="Arial" charset="0"/>
                <a:ea typeface="ＭＳ Ｐゴシック" charset="-128"/>
                <a:cs typeface="ＭＳ Ｐゴシック" charset="-128"/>
              </a:rPr>
              <a:pPr/>
              <a:t>37</a:t>
            </a:fld>
            <a:endParaRPr lang="en-US">
              <a:latin typeface="Arial" charset="0"/>
              <a:ea typeface="ＭＳ Ｐゴシック" charset="-128"/>
              <a:cs typeface="ＭＳ Ｐゴシック"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latin typeface="Arial" charset="0"/>
                <a:ea typeface="ＭＳ Ｐゴシック" charset="-128"/>
                <a:cs typeface="ＭＳ Ｐゴシック" charset="-128"/>
              </a:rPr>
              <a:t>Extend the search to other reads that are only present</a:t>
            </a:r>
            <a:r>
              <a:rPr lang="en-US" baseline="0" dirty="0" smtClean="0">
                <a:latin typeface="Arial" charset="0"/>
                <a:ea typeface="ＭＳ Ｐゴシック" charset="-128"/>
                <a:cs typeface="ＭＳ Ｐゴシック" charset="-128"/>
              </a:rPr>
              <a:t> in one set</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29044C6-A23C-6342-923C-6EC65B0A6394}" type="slidenum">
              <a:rPr lang="en-US">
                <a:latin typeface="Arial" charset="0"/>
                <a:ea typeface="ＭＳ Ｐゴシック" charset="-128"/>
                <a:cs typeface="ＭＳ Ｐゴシック" charset="-128"/>
              </a:rPr>
              <a:pPr/>
              <a:t>38</a:t>
            </a:fld>
            <a:endParaRPr lang="en-US">
              <a:latin typeface="Arial" charset="0"/>
              <a:ea typeface="ＭＳ Ｐゴシック" charset="-128"/>
              <a:cs typeface="ＭＳ Ｐゴシック"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latin typeface="Arial" charset="0"/>
                <a:ea typeface="ＭＳ Ｐゴシック" charset="-128"/>
                <a:cs typeface="ＭＳ Ｐゴシック" charset="-128"/>
              </a:rPr>
              <a:t>Stop the search once</a:t>
            </a:r>
            <a:r>
              <a:rPr lang="en-US" baseline="0" dirty="0" smtClean="0">
                <a:latin typeface="Arial" charset="0"/>
                <a:ea typeface="ＭＳ Ｐゴシック" charset="-128"/>
                <a:cs typeface="ＭＳ Ｐゴシック" charset="-128"/>
              </a:rPr>
              <a:t> the graph has collapsed to shared reads. Parse candidate </a:t>
            </a:r>
            <a:r>
              <a:rPr lang="en-US" baseline="0" dirty="0" err="1" smtClean="0">
                <a:latin typeface="Arial" charset="0"/>
                <a:ea typeface="ＭＳ Ｐゴシック" charset="-128"/>
                <a:cs typeface="ＭＳ Ｐゴシック" charset="-128"/>
              </a:rPr>
              <a:t>haplotypes</a:t>
            </a:r>
            <a:r>
              <a:rPr lang="en-US" baseline="0" dirty="0" smtClean="0">
                <a:latin typeface="Arial" charset="0"/>
                <a:ea typeface="ＭＳ Ｐゴシック" charset="-128"/>
                <a:cs typeface="ＭＳ Ｐゴシック" charset="-128"/>
              </a:rPr>
              <a:t> from the graph, align them to reference and test them using probabilistic model. </a:t>
            </a:r>
          </a:p>
          <a:p>
            <a:endParaRPr lang="en-US" baseline="0" dirty="0" smtClean="0">
              <a:latin typeface="Arial" charset="0"/>
              <a:ea typeface="ＭＳ Ｐゴシック" charset="-128"/>
              <a:cs typeface="ＭＳ Ｐゴシック" charset="-128"/>
            </a:endParaRPr>
          </a:p>
          <a:p>
            <a:r>
              <a:rPr lang="en-US" baseline="0" dirty="0" smtClean="0">
                <a:latin typeface="Arial" charset="0"/>
                <a:ea typeface="ＭＳ Ｐゴシック" charset="-128"/>
                <a:cs typeface="ＭＳ Ｐゴシック" charset="-128"/>
              </a:rPr>
              <a:t>Worth noting that the level of difference between candidate </a:t>
            </a:r>
            <a:r>
              <a:rPr lang="en-US" baseline="0" dirty="0" err="1" smtClean="0">
                <a:latin typeface="Arial" charset="0"/>
                <a:ea typeface="ＭＳ Ｐゴシック" charset="-128"/>
                <a:cs typeface="ＭＳ Ｐゴシック" charset="-128"/>
              </a:rPr>
              <a:t>haplotypes</a:t>
            </a:r>
            <a:r>
              <a:rPr lang="en-US" baseline="0" dirty="0" smtClean="0">
                <a:latin typeface="Arial" charset="0"/>
                <a:ea typeface="ＭＳ Ｐゴシック" charset="-128"/>
                <a:cs typeface="ＭＳ Ｐゴシック" charset="-128"/>
              </a:rPr>
              <a:t> and reference does not matter. Can find </a:t>
            </a:r>
            <a:r>
              <a:rPr lang="en-US" baseline="0" dirty="0" err="1" smtClean="0">
                <a:latin typeface="Arial" charset="0"/>
                <a:ea typeface="ＭＳ Ｐゴシック" charset="-128"/>
                <a:cs typeface="ＭＳ Ｐゴシック" charset="-128"/>
              </a:rPr>
              <a:t>indels</a:t>
            </a:r>
            <a:r>
              <a:rPr lang="en-US" baseline="0" dirty="0" smtClean="0">
                <a:latin typeface="Arial" charset="0"/>
                <a:ea typeface="ＭＳ Ｐゴシック" charset="-128"/>
                <a:cs typeface="ＭＳ Ｐゴシック" charset="-128"/>
              </a:rPr>
              <a:t> just as easy as </a:t>
            </a:r>
            <a:r>
              <a:rPr lang="en-US" baseline="0" dirty="0" err="1" smtClean="0">
                <a:latin typeface="Arial" charset="0"/>
                <a:ea typeface="ＭＳ Ｐゴシック" charset="-128"/>
                <a:cs typeface="ＭＳ Ｐゴシック" charset="-128"/>
              </a:rPr>
              <a:t>SNPs</a:t>
            </a:r>
            <a:r>
              <a:rPr lang="en-US" baseline="0" dirty="0" smtClean="0">
                <a:latin typeface="Arial" charset="0"/>
                <a:ea typeface="ＭＳ Ｐゴシック" charset="-128"/>
                <a:cs typeface="ＭＳ Ｐゴシック" charset="-128"/>
              </a:rPr>
              <a:t>.</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26C82AD-9BEC-5344-902D-EEC05B065096}" type="slidenum">
              <a:rPr lang="en-US">
                <a:ea typeface="ＭＳ Ｐゴシック" charset="0"/>
                <a:cs typeface="ＭＳ Ｐゴシック" charset="0"/>
              </a:rPr>
              <a:pPr/>
              <a:t>39</a:t>
            </a:fld>
            <a:endParaRPr lang="en-US">
              <a:ea typeface="ＭＳ Ｐゴシック" charset="0"/>
              <a:cs typeface="ＭＳ Ｐゴシック" charset="0"/>
            </a:endParaRPr>
          </a:p>
        </p:txBody>
      </p:sp>
      <p:sp>
        <p:nvSpPr>
          <p:cNvPr id="24579" name="Rectangle 2"/>
          <p:cNvSpPr>
            <a:spLocks noGrp="1" noRot="1" noChangeAspect="1" noChangeArrowheads="1" noTextEdit="1"/>
          </p:cNvSpPr>
          <p:nvPr>
            <p:ph type="sldImg"/>
          </p:nvPr>
        </p:nvSpPr>
        <p:spPr>
          <a:xfrm>
            <a:off x="1143000" y="685800"/>
            <a:ext cx="4572000" cy="3429000"/>
          </a:xfrm>
          <a:ln/>
        </p:spPr>
      </p:sp>
      <p:sp>
        <p:nvSpPr>
          <p:cNvPr id="24580" name="Rectangle 3"/>
          <p:cNvSpPr>
            <a:spLocks noGrp="1" noChangeArrowheads="1"/>
          </p:cNvSpPr>
          <p:nvPr>
            <p:ph type="body" idx="1"/>
          </p:nvPr>
        </p:nvSpPr>
        <p:spPr>
          <a:noFill/>
          <a:ln/>
        </p:spPr>
        <p:txBody>
          <a:bodyPr/>
          <a:lstStyle/>
          <a:p>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A12D1ACB-85FF-2345-AE72-13321C0B6D31}" type="slidenum">
              <a:rPr lang="en-US">
                <a:ea typeface="ＭＳ Ｐゴシック" charset="0"/>
                <a:cs typeface="ＭＳ Ｐゴシック" charset="0"/>
              </a:rPr>
              <a:pPr/>
              <a:t>40</a:t>
            </a:fld>
            <a:endParaRPr lang="en-US">
              <a:ea typeface="ＭＳ Ｐゴシック" charset="0"/>
              <a:cs typeface="ＭＳ Ｐゴシック" charset="0"/>
            </a:endParaRPr>
          </a:p>
        </p:txBody>
      </p:sp>
      <p:sp>
        <p:nvSpPr>
          <p:cNvPr id="26627" name="Rectangle 2"/>
          <p:cNvSpPr>
            <a:spLocks noGrp="1" noRot="1" noChangeAspect="1" noChangeArrowheads="1" noTextEdit="1"/>
          </p:cNvSpPr>
          <p:nvPr>
            <p:ph type="sldImg"/>
          </p:nvPr>
        </p:nvSpPr>
        <p:spPr>
          <a:xfrm>
            <a:off x="1143000" y="685800"/>
            <a:ext cx="4572000" cy="3429000"/>
          </a:xfrm>
          <a:ln/>
        </p:spPr>
      </p:sp>
      <p:sp>
        <p:nvSpPr>
          <p:cNvPr id="26628" name="Rectangle 3"/>
          <p:cNvSpPr>
            <a:spLocks noGrp="1" noChangeArrowheads="1"/>
          </p:cNvSpPr>
          <p:nvPr>
            <p:ph type="body" idx="1"/>
          </p:nvPr>
        </p:nvSpPr>
        <p:spPr>
          <a:noFill/>
          <a:ln/>
        </p:spPr>
        <p:txBody>
          <a:bodyPr/>
          <a:lstStyle/>
          <a:p>
            <a:r>
              <a:rPr lang="en-US">
                <a:ea typeface="ＭＳ Ｐゴシック" charset="0"/>
                <a:cs typeface="ＭＳ Ｐゴシック" charset="0"/>
              </a:rPr>
              <a:t>40bp insertion/deletion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a:solidFill>
            <a:srgbClr val="FFFFFF"/>
          </a:solidFill>
          <a:ln/>
        </p:spPr>
      </p:sp>
      <p:sp>
        <p:nvSpPr>
          <p:cNvPr id="21506" name="Rectangle 2"/>
          <p:cNvSpPr>
            <a:spLocks noGrp="1" noChangeArrowheads="1"/>
          </p:cNvSpPr>
          <p:nvPr>
            <p:ph type="body" idx="1"/>
          </p:nvPr>
        </p:nvSpPr>
        <p:spPr>
          <a:ln/>
        </p:spPr>
        <p:txBody>
          <a:bodyPr/>
          <a:lstStyle/>
          <a:p>
            <a:pPr eaLnBrk="1" hangingPunct="1">
              <a:defRPr/>
            </a:pPr>
            <a:r>
              <a:rPr lang="en-US" sz="2200" smtClean="0">
                <a:latin typeface="Lucida Grande" charset="0"/>
                <a:cs typeface="Lucida Grande" charset="0"/>
                <a:sym typeface="Lucida Grande" charset="0"/>
              </a:rPr>
              <a:t>sequences related by many different trees, separated by ancestral recombinations, but unobserved from the data!</a:t>
            </a:r>
          </a:p>
          <a:p>
            <a:pPr eaLnBrk="1" hangingPunct="1">
              <a:defRPr/>
            </a:pPr>
            <a:r>
              <a:rPr lang="en-US" sz="2200" smtClean="0">
                <a:latin typeface="Lucida Grande" charset="0"/>
                <a:cs typeface="Lucida Grande" charset="0"/>
                <a:sym typeface="Lucida Grande" charset="0"/>
              </a:rPr>
              <a:t>Backward-engineering: How to estimate trees from only observing mutations?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FEBA92-E022-B44E-AAA9-D24773818471}" type="slidenum">
              <a:rPr lang="en-US"/>
              <a:pPr/>
              <a:t>53</a:t>
            </a:fld>
            <a:endParaRPr lang="en-US"/>
          </a:p>
        </p:txBody>
      </p:sp>
      <p:sp>
        <p:nvSpPr>
          <p:cNvPr id="10301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301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schemeClr val="tx1"/>
                </a:solidFill>
              </a:rPr>
              <a:pPr eaLnBrk="1" hangingPunct="1"/>
              <a:t>56</a:t>
            </a:fld>
            <a:endParaRPr lang="en-US" sz="1200">
              <a:solidFill>
                <a:schemeClr val="tx1"/>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7E0183-EBFC-364B-B5F6-6911E3386089}" type="slidenum">
              <a:rPr lang="en-US"/>
              <a:pPr/>
              <a:t>6</a:t>
            </a:fld>
            <a:endParaRPr lang="en-US"/>
          </a:p>
        </p:txBody>
      </p:sp>
      <p:sp>
        <p:nvSpPr>
          <p:cNvPr id="1033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33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schemeClr val="tx1"/>
                </a:solidFill>
              </a:rPr>
              <a:pPr eaLnBrk="1" hangingPunct="1"/>
              <a:t>57</a:t>
            </a:fld>
            <a:endParaRPr lang="en-US" sz="1200">
              <a:solidFill>
                <a:schemeClr val="tx1"/>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99"/>
                </a:solidFill>
                <a:latin typeface="Arial" charset="0"/>
                <a:ea typeface="ＭＳ Ｐゴシック" charset="0"/>
                <a:cs typeface="ＭＳ Ｐゴシック" charset="0"/>
              </a:defRPr>
            </a:lvl1pPr>
            <a:lvl2pPr marL="742950" indent="-285750" eaLnBrk="0" hangingPunct="0">
              <a:defRPr sz="2400">
                <a:solidFill>
                  <a:srgbClr val="000099"/>
                </a:solidFill>
                <a:latin typeface="Arial" charset="0"/>
                <a:ea typeface="ＭＳ Ｐゴシック" charset="0"/>
              </a:defRPr>
            </a:lvl2pPr>
            <a:lvl3pPr marL="1143000" indent="-228600" eaLnBrk="0" hangingPunct="0">
              <a:defRPr sz="2400">
                <a:solidFill>
                  <a:srgbClr val="000099"/>
                </a:solidFill>
                <a:latin typeface="Arial" charset="0"/>
                <a:ea typeface="ＭＳ Ｐゴシック" charset="0"/>
              </a:defRPr>
            </a:lvl3pPr>
            <a:lvl4pPr marL="1600200" indent="-228600" eaLnBrk="0" hangingPunct="0">
              <a:defRPr sz="2400">
                <a:solidFill>
                  <a:srgbClr val="000099"/>
                </a:solidFill>
                <a:latin typeface="Arial" charset="0"/>
                <a:ea typeface="ＭＳ Ｐゴシック" charset="0"/>
              </a:defRPr>
            </a:lvl4pPr>
            <a:lvl5pPr marL="2057400" indent="-228600" eaLnBrk="0" hangingPunct="0">
              <a:defRPr sz="2400">
                <a:solidFill>
                  <a:srgbClr val="000099"/>
                </a:solidFill>
                <a:latin typeface="Arial" charset="0"/>
                <a:ea typeface="ＭＳ Ｐゴシック" charset="0"/>
              </a:defRPr>
            </a:lvl5pPr>
            <a:lvl6pPr marL="25146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6pPr>
            <a:lvl7pPr marL="29718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7pPr>
            <a:lvl8pPr marL="34290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8pPr>
            <a:lvl9pPr marL="3886200" indent="-228600" algn="ctr" eaLnBrk="0" fontAlgn="base" hangingPunct="0">
              <a:lnSpc>
                <a:spcPct val="110000"/>
              </a:lnSpc>
              <a:spcBef>
                <a:spcPct val="20000"/>
              </a:spcBef>
              <a:spcAft>
                <a:spcPct val="0"/>
              </a:spcAft>
              <a:defRPr sz="2400">
                <a:solidFill>
                  <a:srgbClr val="000099"/>
                </a:solidFill>
                <a:latin typeface="Arial" charset="0"/>
                <a:ea typeface="ＭＳ Ｐゴシック" charset="0"/>
              </a:defRPr>
            </a:lvl9pPr>
          </a:lstStyle>
          <a:p>
            <a:pPr eaLnBrk="1" hangingPunct="1"/>
            <a:fld id="{6459E875-D60E-8F44-9934-617BC6CC9285}" type="slidenum">
              <a:rPr lang="en-US" sz="1200">
                <a:solidFill>
                  <a:schemeClr val="tx1"/>
                </a:solidFill>
              </a:rPr>
              <a:pPr eaLnBrk="1" hangingPunct="1"/>
              <a:t>58</a:t>
            </a:fld>
            <a:endParaRPr lang="en-US" sz="1200">
              <a:solidFill>
                <a:schemeClr val="tx1"/>
              </a:solidFill>
            </a:endParaRPr>
          </a:p>
        </p:txBody>
      </p:sp>
      <p:sp>
        <p:nvSpPr>
          <p:cNvPr id="91138" name="Rectangle 2"/>
          <p:cNvSpPr>
            <a:spLocks noGrp="1" noRot="1" noChangeAspect="1" noChangeArrowheads="1" noTextEdit="1"/>
          </p:cNvSpPr>
          <p:nvPr>
            <p:ph type="sldImg"/>
          </p:nvPr>
        </p:nvSpPr>
        <p:spPr>
          <a:xfrm>
            <a:off x="1150938" y="692150"/>
            <a:ext cx="4554537" cy="3414713"/>
          </a:xfrm>
          <a:solidFill>
            <a:srgbClr val="FFFFFF"/>
          </a:solidFill>
          <a:ln/>
        </p:spPr>
      </p:sp>
      <p:sp>
        <p:nvSpPr>
          <p:cNvPr id="91139" name="Rectangle 3"/>
          <p:cNvSpPr>
            <a:spLocks noGrp="1" noChangeArrowheads="1"/>
          </p:cNvSpPr>
          <p:nvPr>
            <p:ph type="body" idx="1"/>
          </p:nvPr>
        </p:nvSpPr>
        <p:spPr>
          <a:xfrm>
            <a:off x="914400" y="4343400"/>
            <a:ext cx="5027613" cy="4113213"/>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5EF7F-BB6F-A642-895B-B6BCCAB32A2A}" type="slidenum">
              <a:rPr lang="en-US"/>
              <a:pPr/>
              <a:t>73</a:t>
            </a:fld>
            <a:endParaRPr lang="en-US"/>
          </a:p>
        </p:txBody>
      </p:sp>
      <p:sp>
        <p:nvSpPr>
          <p:cNvPr id="1007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7619"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a:latin typeface="Helvetica" charset="0"/>
                <a:ea typeface="Helvetica" charset="0"/>
                <a:cs typeface="Helvetica" charset="0"/>
                <a:sym typeface="Helvetica" charset="0"/>
              </a:rPr>
              <a:t>To answer this question, we first need to understand what this distribution implies. In fact, the human genome is diploid and the two haplotypes always coalesce some time back in the past. Different regions may have different coalescent time, separated by the ancestral recombinations. Regions that coalesce recently has low heterozygosity and regions that coalesce anciently has high heterozygosity. And so there is a direct link between heterozygosity and regional coalescent time.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D29DB0-BDD4-1E42-B68D-B4C31CA4ECA2}" type="slidenum">
              <a:rPr lang="en-US"/>
              <a:pPr/>
              <a:t>74</a:t>
            </a:fld>
            <a:endParaRPr lang="en-US"/>
          </a:p>
        </p:txBody>
      </p:sp>
      <p:sp>
        <p:nvSpPr>
          <p:cNvPr id="8642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42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6A1507-7527-FB4A-B77D-4BC48702DAFC}" type="slidenum">
              <a:rPr lang="en-US"/>
              <a:pPr/>
              <a:t>75</a:t>
            </a:fld>
            <a:endParaRPr lang="en-US"/>
          </a:p>
        </p:txBody>
      </p:sp>
      <p:sp>
        <p:nvSpPr>
          <p:cNvPr id="8744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44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Rot="1" noChangeAspect="1" noChangeArrowheads="1"/>
          </p:cNvSpPr>
          <p:nvPr>
            <p:ph type="sldImg"/>
          </p:nvPr>
        </p:nvSpPr>
        <p:spPr>
          <a:solidFill>
            <a:srgbClr val="FFFFFF"/>
          </a:solidFill>
          <a:ln/>
        </p:spPr>
      </p:sp>
      <p:sp>
        <p:nvSpPr>
          <p:cNvPr id="31746" name="Rectangle 2"/>
          <p:cNvSpPr>
            <a:spLocks noGrp="1" noChangeArrowheads="1"/>
          </p:cNvSpPr>
          <p:nvPr>
            <p:ph type="body" idx="1"/>
          </p:nvPr>
        </p:nvSpPr>
        <p:spPr>
          <a:ln/>
        </p:spPr>
        <p:txBody>
          <a:bodyPr/>
          <a:lstStyle/>
          <a:p>
            <a:pPr eaLnBrk="1" hangingPunct="1">
              <a:defRPr/>
            </a:pPr>
            <a:r>
              <a:rPr lang="en-US" sz="2200" smtClean="0">
                <a:latin typeface="Lucida Grande" charset="0"/>
                <a:cs typeface="Lucida Grande" charset="0"/>
                <a:sym typeface="Lucida Grande" charset="0"/>
              </a:rPr>
              <a:t>With genome sequences we can now describe global genetic variation...</a:t>
            </a:r>
          </a:p>
          <a:p>
            <a:pPr eaLnBrk="1" hangingPunct="1">
              <a:defRPr/>
            </a:pPr>
            <a:r>
              <a:rPr lang="en-US" sz="2200" smtClean="0">
                <a:latin typeface="Lucida Grande" charset="0"/>
                <a:cs typeface="Lucida Grande" charset="0"/>
                <a:sym typeface="Lucida Grande" charset="0"/>
              </a:rPr>
              <a:t>What I am most interested in is how this global diversity evolved from an ancestral source population in Africa.</a:t>
            </a:r>
          </a:p>
          <a:p>
            <a:pPr eaLnBrk="1" hangingPunct="1">
              <a:defRPr/>
            </a:pPr>
            <a:r>
              <a:rPr lang="en-US" sz="2200" smtClean="0">
                <a:latin typeface="Lucida Grande" charset="0"/>
                <a:cs typeface="Lucida Grande" charset="0"/>
                <a:sym typeface="Lucida Grande" charset="0"/>
              </a:rPr>
              <a:t>I developed a method with Richard how to derive relationships between genome sequences and hence learn infer our evolutionary past</a:t>
            </a:r>
          </a:p>
          <a:p>
            <a:pPr eaLnBrk="1" hangingPunct="1">
              <a:defRPr/>
            </a:pPr>
            <a:r>
              <a:rPr lang="en-US" sz="2200" smtClean="0">
                <a:latin typeface="Lucida Grande" charset="0"/>
                <a:cs typeface="Lucida Grande" charset="0"/>
                <a:sym typeface="Lucida Grande" charset="0"/>
              </a:rPr>
              <a:t>The tree summarizes our results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a:solidFill>
            <a:srgbClr val="FFFFFF"/>
          </a:solidFill>
          <a:ln/>
        </p:spPr>
      </p:sp>
      <p:sp>
        <p:nvSpPr>
          <p:cNvPr id="40962" name="Rectangle 2"/>
          <p:cNvSpPr>
            <a:spLocks noGrp="1" noChangeArrowheads="1"/>
          </p:cNvSpPr>
          <p:nvPr>
            <p:ph type="body" idx="1"/>
          </p:nvPr>
        </p:nvSpPr>
        <p:spPr>
          <a:ln/>
        </p:spPr>
        <p:txBody>
          <a:bodyPr/>
          <a:lstStyle/>
          <a:p>
            <a:pPr eaLnBrk="1" hangingPunct="1">
              <a:defRPr/>
            </a:pPr>
            <a:r>
              <a:rPr lang="en-US" sz="2200" smtClean="0">
                <a:latin typeface="Lucida Grande" charset="0"/>
                <a:cs typeface="Lucida Grande" charset="0"/>
                <a:sym typeface="Lucida Grande" charset="0"/>
              </a:rPr>
              <a:t>Putting all the pieces together we get this picture of global human evolution with great detail.</a:t>
            </a:r>
          </a:p>
          <a:p>
            <a:pPr eaLnBrk="1" hangingPunct="1">
              <a:defRPr/>
            </a:pPr>
            <a:r>
              <a:rPr lang="en-US" sz="2200" smtClean="0">
                <a:latin typeface="Lucida Grande" charset="0"/>
                <a:cs typeface="Lucida Grande" charset="0"/>
                <a:sym typeface="Lucida Grande" charset="0"/>
              </a:rPr>
              <a:t>While it is cool to be able to infer all this from present day genomes...</a:t>
            </a:r>
          </a:p>
          <a:p>
            <a:pPr eaLnBrk="1" hangingPunct="1">
              <a:defRPr/>
            </a:pPr>
            <a:r>
              <a:rPr lang="en-US" sz="2200" smtClean="0">
                <a:latin typeface="Lucida Grande" charset="0"/>
                <a:cs typeface="Lucida Grande" charset="0"/>
                <a:sym typeface="Lucida Grande" charset="0"/>
              </a:rPr>
              <a:t>Looking more directly into the past with ancient samples would be very exciting to complete the picture.</a:t>
            </a:r>
          </a:p>
          <a:p>
            <a:pPr eaLnBrk="1" hangingPunct="1">
              <a:defRPr/>
            </a:pPr>
            <a:r>
              <a:rPr lang="en-US" sz="2200" smtClean="0">
                <a:latin typeface="Lucida Grande" charset="0"/>
                <a:cs typeface="Lucida Grande" charset="0"/>
                <a:sym typeface="Lucida Grande" charset="0"/>
              </a:rPr>
              <a:t>We are currently working on getting a first glimpse of this from 2,000 year old British samples.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a:solidFill>
            <a:srgbClr val="FFFFFF"/>
          </a:solidFill>
          <a:ln/>
        </p:spPr>
      </p:sp>
      <p:sp>
        <p:nvSpPr>
          <p:cNvPr id="43010" name="Rectangle 2"/>
          <p:cNvSpPr>
            <a:spLocks noGrp="1" noChangeArrowheads="1"/>
          </p:cNvSpPr>
          <p:nvPr>
            <p:ph type="body" idx="1"/>
          </p:nvPr>
        </p:nvSpPr>
        <p:spPr>
          <a:ln/>
        </p:spPr>
        <p:txBody>
          <a:bodyPr/>
          <a:lstStyle/>
          <a:p>
            <a:pPr eaLnBrk="1" hangingPunct="1">
              <a:defRPr/>
            </a:pPr>
            <a:r>
              <a:rPr lang="en-US" sz="2200" smtClean="0">
                <a:latin typeface="Lucida Grande" charset="0"/>
                <a:cs typeface="Lucida Grande" charset="0"/>
                <a:sym typeface="Lucida Grande" charset="0"/>
              </a:rPr>
              <a:t>not only are these samples British, they are as local to the Sanger as it can get.</a:t>
            </a:r>
          </a:p>
          <a:p>
            <a:pPr eaLnBrk="1" hangingPunct="1">
              <a:defRPr/>
            </a:pPr>
            <a:r>
              <a:rPr lang="en-US" sz="2200" smtClean="0">
                <a:latin typeface="Lucida Grande" charset="0"/>
                <a:cs typeface="Lucida Grande" charset="0"/>
                <a:sym typeface="Lucida Grande" charset="0"/>
              </a:rPr>
              <a:t>2,000 years before the Wellcome Trust decided to build one of the world largest sequencing centres,</a:t>
            </a:r>
          </a:p>
          <a:p>
            <a:pPr eaLnBrk="1" hangingPunct="1">
              <a:defRPr/>
            </a:pPr>
            <a:r>
              <a:rPr lang="en-US" sz="2200" smtClean="0">
                <a:latin typeface="Lucida Grande" charset="0"/>
                <a:cs typeface="Lucida Grande" charset="0"/>
                <a:sym typeface="Lucida Grande" charset="0"/>
              </a:rPr>
              <a:t>2 men and 3 women from Roman time Britain were buried under just these grounds</a:t>
            </a:r>
          </a:p>
          <a:p>
            <a:pPr eaLnBrk="1" hangingPunct="1">
              <a:defRPr/>
            </a:pPr>
            <a:r>
              <a:rPr lang="en-US" sz="2200" smtClean="0">
                <a:latin typeface="Lucida Grande" charset="0"/>
                <a:cs typeface="Lucida Grande" charset="0"/>
                <a:sym typeface="Lucida Grande" charset="0"/>
              </a:rPr>
              <a:t>... almost waiting to be found and to be sequenced.</a:t>
            </a:r>
          </a:p>
          <a:p>
            <a:pPr eaLnBrk="1" hangingPunct="1">
              <a:defRPr/>
            </a:pPr>
            <a:r>
              <a:rPr lang="en-US" sz="2200" smtClean="0">
                <a:latin typeface="Lucida Grande" charset="0"/>
                <a:cs typeface="Lucida Grande" charset="0"/>
                <a:sym typeface="Lucida Grande" charset="0"/>
              </a:rPr>
              <a:t>This is what we</a:t>
            </a:r>
            <a:r>
              <a:rPr lang="ja-JP" altLang="en-US" sz="2200" smtClean="0">
                <a:latin typeface="Arial"/>
                <a:cs typeface="Lucida Grande" charset="0"/>
                <a:sym typeface="Lucida Grande" charset="0"/>
              </a:rPr>
              <a:t>’</a:t>
            </a:r>
            <a:r>
              <a:rPr lang="en-US" sz="2200" smtClean="0">
                <a:latin typeface="Lucida Grande" charset="0"/>
                <a:cs typeface="Lucida Grande" charset="0"/>
                <a:sym typeface="Lucida Grande" charset="0"/>
              </a:rPr>
              <a:t>re now doing...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1AD666-8E14-B44D-B52B-EC64E7AD2072}" type="slidenum">
              <a:rPr lang="en-US"/>
              <a:pPr/>
              <a:t>7</a:t>
            </a:fld>
            <a:endParaRPr lang="en-US"/>
          </a:p>
        </p:txBody>
      </p:sp>
      <p:sp>
        <p:nvSpPr>
          <p:cNvPr id="9594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59491" name="Rectangle 3"/>
          <p:cNvSpPr>
            <a:spLocks noGrp="1" noChangeArrowheads="1"/>
          </p:cNvSpPr>
          <p:nvPr>
            <p:ph type="body" idx="1"/>
          </p:nvPr>
        </p:nvSpPr>
        <p:spPr bwMode="auto">
          <a:xfrm>
            <a:off x="685800" y="4344988"/>
            <a:ext cx="5486400" cy="41132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40CD91-58F1-9F4E-959C-000603679765}" type="slidenum">
              <a:rPr lang="en-US"/>
              <a:pPr/>
              <a:t>8</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F401EF-EE11-1648-A862-8ADE5F1ECAEB}" type="slidenum">
              <a:rPr lang="en-US"/>
              <a:pPr/>
              <a:t>9</a:t>
            </a:fld>
            <a:endParaRPr lang="en-US"/>
          </a:p>
        </p:txBody>
      </p:sp>
      <p:sp>
        <p:nvSpPr>
          <p:cNvPr id="164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4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DE258-C88E-5846-A669-363523EB7638}" type="slidenum">
              <a:rPr lang="en-US" smtClean="0"/>
              <a:pPr/>
              <a:t>10</a:t>
            </a:fld>
            <a:endParaRPr lang="en-US"/>
          </a:p>
        </p:txBody>
      </p:sp>
    </p:spTree>
    <p:extLst>
      <p:ext uri="{BB962C8B-B14F-4D97-AF65-F5344CB8AC3E}">
        <p14:creationId xmlns:p14="http://schemas.microsoft.com/office/powerpoint/2010/main" val="72407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B5FDD1-9D40-9947-BE32-E1308426C5DB}" type="slidenum">
              <a:rPr lang="en-US"/>
              <a:pPr/>
              <a:t>15</a:t>
            </a:fld>
            <a:endParaRPr lang="en-US"/>
          </a:p>
        </p:txBody>
      </p:sp>
      <p:sp>
        <p:nvSpPr>
          <p:cNvPr id="1040386" name="Rectangle 2"/>
          <p:cNvSpPr>
            <a:spLocks noGrp="1" noRot="1" noChangeAspect="1" noChangeArrowheads="1" noTextEdit="1"/>
          </p:cNvSpPr>
          <p:nvPr>
            <p:ph type="sldImg"/>
          </p:nvPr>
        </p:nvSpPr>
        <p:spPr>
          <a:ln/>
        </p:spPr>
      </p:sp>
      <p:sp>
        <p:nvSpPr>
          <p:cNvPr id="1040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3E7249-D689-844E-8135-48EB1FB4CDDF}" type="slidenum">
              <a:rPr lang="en-US"/>
              <a:pPr/>
              <a:t>16</a:t>
            </a:fld>
            <a:endParaRPr lang="en-US"/>
          </a:p>
        </p:txBody>
      </p:sp>
      <p:sp>
        <p:nvSpPr>
          <p:cNvPr id="1041410" name="Rectangle 2"/>
          <p:cNvSpPr>
            <a:spLocks noGrp="1" noRot="1" noChangeAspect="1" noChangeArrowheads="1" noTextEdit="1"/>
          </p:cNvSpPr>
          <p:nvPr>
            <p:ph type="sldImg"/>
          </p:nvPr>
        </p:nvSpPr>
        <p:spPr>
          <a:ln/>
        </p:spPr>
      </p:sp>
      <p:sp>
        <p:nvSpPr>
          <p:cNvPr id="104141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9F6C0CD-20B0-764F-93AB-F867F301326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40C339B-4661-0C49-9AD2-1A6C2CF12EF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7296D64-9F45-C54D-8680-8DE15986995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8389101F-F341-F446-8BCF-1305425BCC9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F4997AEA-3A28-9645-BB75-6773E8A95FF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5600"/>
              <a:t>Title Text</a:t>
            </a:r>
          </a:p>
        </p:txBody>
      </p:sp>
      <p:sp>
        <p:nvSpPr>
          <p:cNvPr id="22" name="Shape 22"/>
          <p:cNvSpPr>
            <a:spLocks noGrp="1"/>
          </p:cNvSpPr>
          <p:nvPr>
            <p:ph type="body" idx="1"/>
          </p:nvPr>
        </p:nvSpPr>
        <p:spPr>
          <a:xfrm>
            <a:off x="669726" y="1830586"/>
            <a:ext cx="3750469" cy="4420195"/>
          </a:xfrm>
          <a:prstGeom prst="rect">
            <a:avLst/>
          </a:prstGeom>
        </p:spPr>
        <p:txBody>
          <a:bodyPr/>
          <a:lstStyle>
            <a:lvl1pPr marL="241093" indent="-241093">
              <a:spcBef>
                <a:spcPts val="2250"/>
              </a:spcBef>
              <a:defRPr sz="2000"/>
            </a:lvl1pPr>
            <a:lvl2pPr marL="482186" indent="-241093">
              <a:spcBef>
                <a:spcPts val="2250"/>
              </a:spcBef>
              <a:defRPr sz="2000"/>
            </a:lvl2pPr>
            <a:lvl3pPr marL="723279" indent="-241093">
              <a:spcBef>
                <a:spcPts val="2250"/>
              </a:spcBef>
              <a:defRPr sz="2000"/>
            </a:lvl3pPr>
            <a:lvl4pPr marL="964372" indent="-241093">
              <a:spcBef>
                <a:spcPts val="2250"/>
              </a:spcBef>
              <a:defRPr sz="2000"/>
            </a:lvl4pPr>
            <a:lvl5pPr marL="1205465" indent="-241093">
              <a:spcBef>
                <a:spcPts val="2250"/>
              </a:spcBef>
              <a:defRPr sz="2000"/>
            </a:lvl5pPr>
          </a:lstStyle>
          <a:p>
            <a:pPr lvl="0">
              <a:defRPr sz="1800"/>
            </a:pPr>
            <a:r>
              <a:rPr sz="2000"/>
              <a:t>Body Level One</a:t>
            </a:r>
          </a:p>
          <a:p>
            <a:pPr lvl="1">
              <a:defRPr sz="1800"/>
            </a:pPr>
            <a:r>
              <a:rPr sz="2000"/>
              <a:t>Body Level Two</a:t>
            </a:r>
          </a:p>
          <a:p>
            <a:pPr lvl="2">
              <a:defRPr sz="1800"/>
            </a:pPr>
            <a:r>
              <a:rPr sz="2000"/>
              <a:t>Body Level Three</a:t>
            </a:r>
          </a:p>
          <a:p>
            <a:pPr lvl="3">
              <a:defRPr sz="1800"/>
            </a:pPr>
            <a:r>
              <a:rPr sz="2000"/>
              <a:t>Body Level Four</a:t>
            </a:r>
          </a:p>
          <a:p>
            <a:pPr lvl="4">
              <a:defRPr sz="1800"/>
            </a:pPr>
            <a:r>
              <a:rPr sz="2000"/>
              <a:t>Body Level Five</a:t>
            </a:r>
          </a:p>
        </p:txBody>
      </p:sp>
    </p:spTree>
    <p:extLst>
      <p:ext uri="{BB962C8B-B14F-4D97-AF65-F5344CB8AC3E}">
        <p14:creationId xmlns:p14="http://schemas.microsoft.com/office/powerpoint/2010/main" val="3332892689"/>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1171399289"/>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B4ACFD3-6267-A247-887F-9F24294F225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B3D0EB2A-D8D7-2547-B2A2-3E5AE807AF7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F9D15B2-DCC3-3449-AB34-8E676ABDD65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099322C0-8176-D24A-9539-DB083776990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2B6349AF-AB80-2B4F-A6D0-BC9D172C438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F4FA2B55-B00C-094E-B3B4-573BB1587AC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D2B52528-7CE9-0042-89F9-63B9F25D8C8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19034D25-E6F2-6646-8734-7D5D912C36E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2B5693E-145B-5843-AA56-EA7ABEA4C17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Gill Sans Light" charset="0"/>
        </a:defRPr>
      </a:lvl2pPr>
      <a:lvl3pPr algn="ctr" rtl="0" fontAlgn="base">
        <a:spcBef>
          <a:spcPct val="0"/>
        </a:spcBef>
        <a:spcAft>
          <a:spcPct val="0"/>
        </a:spcAft>
        <a:defRPr sz="4400">
          <a:solidFill>
            <a:schemeClr val="tx2"/>
          </a:solidFill>
          <a:latin typeface="Gill Sans Light" charset="0"/>
        </a:defRPr>
      </a:lvl3pPr>
      <a:lvl4pPr algn="ctr" rtl="0" fontAlgn="base">
        <a:spcBef>
          <a:spcPct val="0"/>
        </a:spcBef>
        <a:spcAft>
          <a:spcPct val="0"/>
        </a:spcAft>
        <a:defRPr sz="4400">
          <a:solidFill>
            <a:schemeClr val="tx2"/>
          </a:solidFill>
          <a:latin typeface="Gill Sans Light" charset="0"/>
        </a:defRPr>
      </a:lvl4pPr>
      <a:lvl5pPr algn="ctr" rtl="0" fontAlgn="base">
        <a:spcBef>
          <a:spcPct val="0"/>
        </a:spcBef>
        <a:spcAft>
          <a:spcPct val="0"/>
        </a:spcAft>
        <a:defRPr sz="4400">
          <a:solidFill>
            <a:schemeClr val="tx2"/>
          </a:solidFill>
          <a:latin typeface="Gill Sans Light" charset="0"/>
        </a:defRPr>
      </a:lvl5pPr>
      <a:lvl6pPr marL="457200" algn="ctr" rtl="0" fontAlgn="base">
        <a:spcBef>
          <a:spcPct val="0"/>
        </a:spcBef>
        <a:spcAft>
          <a:spcPct val="0"/>
        </a:spcAft>
        <a:defRPr sz="4400">
          <a:solidFill>
            <a:schemeClr val="tx2"/>
          </a:solidFill>
          <a:latin typeface="Gill Sans Light" charset="0"/>
        </a:defRPr>
      </a:lvl6pPr>
      <a:lvl7pPr marL="914400" algn="ctr" rtl="0" fontAlgn="base">
        <a:spcBef>
          <a:spcPct val="0"/>
        </a:spcBef>
        <a:spcAft>
          <a:spcPct val="0"/>
        </a:spcAft>
        <a:defRPr sz="4400">
          <a:solidFill>
            <a:schemeClr val="tx2"/>
          </a:solidFill>
          <a:latin typeface="Gill Sans Light" charset="0"/>
        </a:defRPr>
      </a:lvl7pPr>
      <a:lvl8pPr marL="1371600" algn="ctr" rtl="0" fontAlgn="base">
        <a:spcBef>
          <a:spcPct val="0"/>
        </a:spcBef>
        <a:spcAft>
          <a:spcPct val="0"/>
        </a:spcAft>
        <a:defRPr sz="4400">
          <a:solidFill>
            <a:schemeClr val="tx2"/>
          </a:solidFill>
          <a:latin typeface="Gill Sans Light" charset="0"/>
        </a:defRPr>
      </a:lvl8pPr>
      <a:lvl9pPr marL="1828800" algn="ctr" rtl="0" fontAlgn="base">
        <a:spcBef>
          <a:spcPct val="0"/>
        </a:spcBef>
        <a:spcAft>
          <a:spcPct val="0"/>
        </a:spcAft>
        <a:defRPr sz="4400">
          <a:solidFill>
            <a:schemeClr val="tx2"/>
          </a:solidFill>
          <a:latin typeface="Gill Sans Light"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ヒラギノ角ゴ Pro W3" charset="-128"/>
        </a:defRPr>
      </a:lvl2pPr>
      <a:lvl3pPr marL="1143000" indent="-228600" algn="l" rtl="0" fontAlgn="base">
        <a:spcBef>
          <a:spcPct val="20000"/>
        </a:spcBef>
        <a:spcAft>
          <a:spcPct val="0"/>
        </a:spcAft>
        <a:buChar char="•"/>
        <a:defRPr sz="2400">
          <a:solidFill>
            <a:schemeClr val="tx1"/>
          </a:solidFill>
          <a:latin typeface="+mn-lt"/>
          <a:ea typeface="ヒラギノ角ゴ Pro W3" charset="-128"/>
        </a:defRPr>
      </a:lvl3pPr>
      <a:lvl4pPr marL="1600200" indent="-228600" algn="l" rtl="0" fontAlgn="base">
        <a:spcBef>
          <a:spcPct val="20000"/>
        </a:spcBef>
        <a:spcAft>
          <a:spcPct val="0"/>
        </a:spcAft>
        <a:buChar char="–"/>
        <a:defRPr sz="2000">
          <a:solidFill>
            <a:schemeClr val="tx1"/>
          </a:solidFill>
          <a:latin typeface="+mn-lt"/>
          <a:ea typeface="ヒラギノ角ゴ Pro W3" charset="-128"/>
        </a:defRPr>
      </a:lvl4pPr>
      <a:lvl5pPr marL="2057400" indent="-228600" algn="l" rtl="0" fontAlgn="base">
        <a:spcBef>
          <a:spcPct val="20000"/>
        </a:spcBef>
        <a:spcAft>
          <a:spcPct val="0"/>
        </a:spcAft>
        <a:buChar char="»"/>
        <a:defRPr sz="2000">
          <a:solidFill>
            <a:schemeClr val="tx1"/>
          </a:solidFill>
          <a:latin typeface="+mn-lt"/>
          <a:ea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ヒラギノ角ゴ Pro W3" charset="-128"/>
        </a:defRPr>
      </a:lvl6pPr>
      <a:lvl7pPr marL="2971800" indent="-228600" algn="l" rtl="0" fontAlgn="base">
        <a:spcBef>
          <a:spcPct val="20000"/>
        </a:spcBef>
        <a:spcAft>
          <a:spcPct val="0"/>
        </a:spcAft>
        <a:buChar char="»"/>
        <a:defRPr sz="2000">
          <a:solidFill>
            <a:schemeClr val="tx1"/>
          </a:solidFill>
          <a:latin typeface="+mn-lt"/>
          <a:ea typeface="ヒラギノ角ゴ Pro W3" charset="-128"/>
        </a:defRPr>
      </a:lvl7pPr>
      <a:lvl8pPr marL="3429000" indent="-228600" algn="l" rtl="0" fontAlgn="base">
        <a:spcBef>
          <a:spcPct val="20000"/>
        </a:spcBef>
        <a:spcAft>
          <a:spcPct val="0"/>
        </a:spcAft>
        <a:buChar char="»"/>
        <a:defRPr sz="2000">
          <a:solidFill>
            <a:schemeClr val="tx1"/>
          </a:solidFill>
          <a:latin typeface="+mn-lt"/>
          <a:ea typeface="ヒラギノ角ゴ Pro W3" charset="-128"/>
        </a:defRPr>
      </a:lvl8pPr>
      <a:lvl9pPr marL="3886200" indent="-228600"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 Id="rId3" Type="http://schemas.openxmlformats.org/officeDocument/2006/relationships/comments" Target="../comments/commen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comments" Target="../comments/comment7.xml"/><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1.jpeg"/><Relationship Id="rId5" Type="http://schemas.openxmlformats.org/officeDocument/2006/relationships/image" Target="../media/image89.png"/><Relationship Id="rId6" Type="http://schemas.openxmlformats.org/officeDocument/2006/relationships/image" Target="../media/image90.jpeg"/><Relationship Id="rId7"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 Id="rId3"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image" Target="../media/image40.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4.png"/></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3.png"/></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omments" Target="../comments/commen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2.jpeg"/><Relationship Id="rId3" Type="http://schemas.openxmlformats.org/officeDocument/2006/relationships/comments" Target="../comments/commen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2.jpeg"/><Relationship Id="rId3" Type="http://schemas.openxmlformats.org/officeDocument/2006/relationships/comments" Target="../comments/commen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comments" Target="../comments/commen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omments" Target="../comments/commen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323528" y="1955676"/>
            <a:ext cx="8524056" cy="1257300"/>
          </a:xfrm>
        </p:spPr>
        <p:txBody>
          <a:bodyPr/>
          <a:lstStyle/>
          <a:p>
            <a:r>
              <a:rPr lang="en-US" dirty="0"/>
              <a:t/>
            </a:r>
            <a:br>
              <a:rPr lang="en-US" dirty="0"/>
            </a:br>
            <a:r>
              <a:rPr lang="en-US" dirty="0"/>
              <a:t> </a:t>
            </a:r>
            <a:r>
              <a:rPr lang="en-US" dirty="0"/>
              <a:t>Efficient storage and search of genome sequence information</a:t>
            </a:r>
            <a:r>
              <a:rPr lang="en-US" dirty="0"/>
              <a:t>	</a:t>
            </a:r>
          </a:p>
        </p:txBody>
      </p:sp>
      <p:sp>
        <p:nvSpPr>
          <p:cNvPr id="65539" name="Rectangle 3"/>
          <p:cNvSpPr>
            <a:spLocks noGrp="1" noChangeArrowheads="1"/>
          </p:cNvSpPr>
          <p:nvPr>
            <p:ph type="subTitle" idx="1"/>
          </p:nvPr>
        </p:nvSpPr>
        <p:spPr>
          <a:xfrm>
            <a:off x="0" y="4437112"/>
            <a:ext cx="8991600" cy="609600"/>
          </a:xfrm>
        </p:spPr>
        <p:txBody>
          <a:bodyPr/>
          <a:lstStyle/>
          <a:p>
            <a:r>
              <a:rPr lang="en-US" dirty="0"/>
              <a:t>Richard Durbin</a:t>
            </a:r>
          </a:p>
          <a:p>
            <a:r>
              <a:rPr lang="en-US" dirty="0"/>
              <a:t>Wellcome Trust Sanger </a:t>
            </a:r>
            <a:r>
              <a:rPr lang="en-US" dirty="0" smtClean="0"/>
              <a:t>Institute</a:t>
            </a:r>
          </a:p>
          <a:p>
            <a:r>
              <a:rPr lang="en-US" dirty="0" smtClean="0"/>
              <a:t>rd@sanger.ac.uk</a:t>
            </a:r>
            <a:endParaRPr lang="en-US" dirty="0"/>
          </a:p>
        </p:txBody>
      </p:sp>
      <p:sp>
        <p:nvSpPr>
          <p:cNvPr id="65541" name="Rectangle 5"/>
          <p:cNvSpPr>
            <a:spLocks noChangeArrowheads="1"/>
          </p:cNvSpPr>
          <p:nvPr/>
        </p:nvSpPr>
        <p:spPr bwMode="auto">
          <a:xfrm>
            <a:off x="-76200" y="5943600"/>
            <a:ext cx="9372600" cy="838200"/>
          </a:xfrm>
          <a:prstGeom prst="rect">
            <a:avLst/>
          </a:prstGeom>
          <a:noFill/>
          <a:ln w="9525">
            <a:noFill/>
            <a:miter lim="800000"/>
            <a:headEnd/>
            <a:tailEnd/>
          </a:ln>
        </p:spPr>
        <p:txBody>
          <a:bodyPr>
            <a:prstTxWarp prst="textNoShape">
              <a:avLst/>
            </a:prstTxWarp>
          </a:bodyPr>
          <a:lstStyle/>
          <a:p>
            <a:pPr algn="ctr" eaLnBrk="1" hangingPunct="1">
              <a:spcBef>
                <a:spcPct val="20000"/>
              </a:spcBef>
            </a:pPr>
            <a:endParaRPr lang="en-US" sz="3200"/>
          </a:p>
        </p:txBody>
      </p:sp>
      <p:pic>
        <p:nvPicPr>
          <p:cNvPr id="65542" name="Picture 6" descr="Sang_Log_Lge_2col_BIG"/>
          <p:cNvPicPr>
            <a:picLocks noChangeAspect="1" noChangeArrowheads="1"/>
          </p:cNvPicPr>
          <p:nvPr/>
        </p:nvPicPr>
        <p:blipFill>
          <a:blip r:embed="rId3"/>
          <a:srcRect/>
          <a:stretch>
            <a:fillRect/>
          </a:stretch>
        </p:blipFill>
        <p:spPr bwMode="auto">
          <a:xfrm>
            <a:off x="0" y="0"/>
            <a:ext cx="3886200" cy="11303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83712115"/>
              </p:ext>
            </p:extLst>
          </p:nvPr>
        </p:nvGraphicFramePr>
        <p:xfrm>
          <a:off x="-1" y="1051560"/>
          <a:ext cx="9144002" cy="2377440"/>
        </p:xfrm>
        <a:graphic>
          <a:graphicData uri="http://schemas.openxmlformats.org/drawingml/2006/table">
            <a:tbl>
              <a:tblPr firstRow="1" bandRow="1">
                <a:tableStyleId>{2A488322-F2BA-4B5B-9748-0D474271808F}</a:tableStyleId>
              </a:tblPr>
              <a:tblGrid>
                <a:gridCol w="1336175"/>
                <a:gridCol w="994330"/>
                <a:gridCol w="1086405"/>
                <a:gridCol w="1582663"/>
                <a:gridCol w="2172808"/>
                <a:gridCol w="1971621"/>
              </a:tblGrid>
              <a:tr h="370840">
                <a:tc>
                  <a:txBody>
                    <a:bodyPr/>
                    <a:lstStyle/>
                    <a:p>
                      <a:pPr algn="ctr"/>
                      <a:r>
                        <a:rPr lang="en-US" sz="2000" dirty="0" smtClean="0">
                          <a:solidFill>
                            <a:srgbClr val="000000"/>
                          </a:solidFill>
                        </a:rPr>
                        <a:t>Call set</a:t>
                      </a:r>
                      <a:endParaRPr lang="en-US" sz="2000" dirty="0">
                        <a:solidFill>
                          <a:srgbClr val="000000"/>
                        </a:solidFill>
                      </a:endParaRPr>
                    </a:p>
                  </a:txBody>
                  <a:tcPr anchor="ctr">
                    <a:solidFill>
                      <a:srgbClr val="BADDE1"/>
                    </a:solidFill>
                  </a:tcPr>
                </a:tc>
                <a:tc>
                  <a:txBody>
                    <a:bodyPr/>
                    <a:lstStyle/>
                    <a:p>
                      <a:pPr algn="ctr"/>
                      <a:r>
                        <a:rPr lang="en-US" sz="2000" dirty="0" smtClean="0">
                          <a:solidFill>
                            <a:srgbClr val="000000"/>
                          </a:solidFill>
                        </a:rPr>
                        <a:t>Samples</a:t>
                      </a:r>
                      <a:endParaRPr lang="en-US" sz="2000" dirty="0">
                        <a:solidFill>
                          <a:srgbClr val="000000"/>
                        </a:solidFill>
                      </a:endParaRPr>
                    </a:p>
                  </a:txBody>
                  <a:tcPr anchor="ctr">
                    <a:solidFill>
                      <a:srgbClr val="BADDE1"/>
                    </a:solidFill>
                  </a:tcPr>
                </a:tc>
                <a:tc>
                  <a:txBody>
                    <a:bodyPr/>
                    <a:lstStyle/>
                    <a:p>
                      <a:pPr algn="ctr"/>
                      <a:r>
                        <a:rPr lang="en-US" sz="2000" dirty="0" err="1" smtClean="0">
                          <a:solidFill>
                            <a:srgbClr val="000000"/>
                          </a:solidFill>
                        </a:rPr>
                        <a:t>SNPs</a:t>
                      </a:r>
                      <a:endParaRPr lang="en-US" sz="2000" dirty="0">
                        <a:solidFill>
                          <a:srgbClr val="000000"/>
                        </a:solidFill>
                      </a:endParaRPr>
                    </a:p>
                  </a:txBody>
                  <a:tcPr anchor="ctr">
                    <a:solidFill>
                      <a:srgbClr val="BADDE1"/>
                    </a:solidFill>
                  </a:tcPr>
                </a:tc>
                <a:tc>
                  <a:txBody>
                    <a:bodyPr/>
                    <a:lstStyle/>
                    <a:p>
                      <a:pPr algn="ctr"/>
                      <a:r>
                        <a:rPr lang="en-US" sz="2000" dirty="0" smtClean="0">
                          <a:solidFill>
                            <a:srgbClr val="000000"/>
                          </a:solidFill>
                        </a:rPr>
                        <a:t>Sensitivity (HapMap3.3)</a:t>
                      </a:r>
                      <a:endParaRPr lang="en-US" sz="2000" dirty="0">
                        <a:solidFill>
                          <a:srgbClr val="000000"/>
                        </a:solidFill>
                      </a:endParaRPr>
                    </a:p>
                  </a:txBody>
                  <a:tcPr anchor="ctr">
                    <a:solidFill>
                      <a:srgbClr val="BADDE1"/>
                    </a:solidFill>
                  </a:tcPr>
                </a:tc>
                <a:tc>
                  <a:txBody>
                    <a:bodyPr/>
                    <a:lstStyle/>
                    <a:p>
                      <a:pPr algn="ctr"/>
                      <a:r>
                        <a:rPr lang="en-US" sz="2000" dirty="0" smtClean="0">
                          <a:solidFill>
                            <a:srgbClr val="000000"/>
                          </a:solidFill>
                        </a:rPr>
                        <a:t>FP (in 59,721 </a:t>
                      </a:r>
                      <a:r>
                        <a:rPr lang="en-US" sz="2000" dirty="0" err="1" smtClean="0">
                          <a:solidFill>
                            <a:srgbClr val="000000"/>
                          </a:solidFill>
                        </a:rPr>
                        <a:t>monomorphic</a:t>
                      </a:r>
                      <a:r>
                        <a:rPr lang="en-US" sz="2000" dirty="0" smtClean="0">
                          <a:solidFill>
                            <a:srgbClr val="000000"/>
                          </a:solidFill>
                        </a:rPr>
                        <a:t> OMNI sites)</a:t>
                      </a:r>
                      <a:endParaRPr lang="en-US" sz="2000" dirty="0">
                        <a:solidFill>
                          <a:srgbClr val="000000"/>
                        </a:solidFill>
                      </a:endParaRPr>
                    </a:p>
                  </a:txBody>
                  <a:tcPr anchor="ctr">
                    <a:solidFill>
                      <a:srgbClr val="BADDE1"/>
                    </a:solidFill>
                  </a:tcPr>
                </a:tc>
                <a:tc>
                  <a:txBody>
                    <a:bodyPr/>
                    <a:lstStyle/>
                    <a:p>
                      <a:pPr algn="ctr"/>
                      <a:r>
                        <a:rPr lang="en-US" sz="2000" dirty="0" smtClean="0">
                          <a:solidFill>
                            <a:srgbClr val="000000"/>
                          </a:solidFill>
                        </a:rPr>
                        <a:t>Genotype </a:t>
                      </a:r>
                    </a:p>
                    <a:p>
                      <a:pPr algn="ctr"/>
                      <a:r>
                        <a:rPr lang="en-US" sz="2000" dirty="0" smtClean="0">
                          <a:solidFill>
                            <a:srgbClr val="000000"/>
                          </a:solidFill>
                        </a:rPr>
                        <a:t>accuracy</a:t>
                      </a:r>
                    </a:p>
                    <a:p>
                      <a:pPr algn="ctr"/>
                      <a:r>
                        <a:rPr lang="en-US" sz="2000" dirty="0" smtClean="0">
                          <a:solidFill>
                            <a:srgbClr val="000000"/>
                          </a:solidFill>
                        </a:rPr>
                        <a:t>(</a:t>
                      </a:r>
                      <a:r>
                        <a:rPr lang="en-US" sz="2000" dirty="0" err="1" smtClean="0">
                          <a:solidFill>
                            <a:srgbClr val="000000"/>
                          </a:solidFill>
                        </a:rPr>
                        <a:t>HapMap</a:t>
                      </a:r>
                      <a:r>
                        <a:rPr lang="en-US" sz="2000" baseline="0" dirty="0" smtClean="0">
                          <a:solidFill>
                            <a:srgbClr val="000000"/>
                          </a:solidFill>
                        </a:rPr>
                        <a:t> 3 </a:t>
                      </a:r>
                      <a:r>
                        <a:rPr lang="en-US" sz="2000" baseline="0" dirty="0" err="1" smtClean="0">
                          <a:solidFill>
                            <a:srgbClr val="000000"/>
                          </a:solidFill>
                        </a:rPr>
                        <a:t>hets</a:t>
                      </a:r>
                      <a:r>
                        <a:rPr lang="en-US" sz="2000" baseline="0" dirty="0" smtClean="0">
                          <a:solidFill>
                            <a:srgbClr val="000000"/>
                          </a:solidFill>
                        </a:rPr>
                        <a:t>)</a:t>
                      </a:r>
                      <a:endParaRPr lang="en-US" sz="2000" dirty="0">
                        <a:solidFill>
                          <a:srgbClr val="000000"/>
                        </a:solidFill>
                      </a:endParaRPr>
                    </a:p>
                  </a:txBody>
                  <a:tcPr anchor="ctr">
                    <a:solidFill>
                      <a:srgbClr val="BADDE1"/>
                    </a:solidFill>
                  </a:tcPr>
                </a:tc>
              </a:tr>
              <a:tr h="370840">
                <a:tc>
                  <a:txBody>
                    <a:bodyPr/>
                    <a:lstStyle/>
                    <a:p>
                      <a:pPr algn="ctr"/>
                      <a:r>
                        <a:rPr lang="en-US" sz="2400" dirty="0" smtClean="0">
                          <a:solidFill>
                            <a:srgbClr val="000000"/>
                          </a:solidFill>
                        </a:rPr>
                        <a:t>Pilot</a:t>
                      </a:r>
                      <a:endParaRPr lang="en-US" sz="2400" dirty="0">
                        <a:solidFill>
                          <a:srgbClr val="000000"/>
                        </a:solidFill>
                      </a:endParaRPr>
                    </a:p>
                  </a:txBody>
                  <a:tcPr anchor="ctr"/>
                </a:tc>
                <a:tc>
                  <a:txBody>
                    <a:bodyPr/>
                    <a:lstStyle/>
                    <a:p>
                      <a:pPr algn="ctr"/>
                      <a:r>
                        <a:rPr lang="en-US" sz="2400" dirty="0" smtClean="0">
                          <a:solidFill>
                            <a:srgbClr val="000000"/>
                          </a:solidFill>
                        </a:rPr>
                        <a:t>179</a:t>
                      </a:r>
                      <a:endParaRPr lang="en-US" sz="2400" dirty="0">
                        <a:solidFill>
                          <a:srgbClr val="000000"/>
                        </a:solidFill>
                      </a:endParaRPr>
                    </a:p>
                  </a:txBody>
                  <a:tcPr anchor="ctr"/>
                </a:tc>
                <a:tc>
                  <a:txBody>
                    <a:bodyPr/>
                    <a:lstStyle/>
                    <a:p>
                      <a:pPr algn="ctr"/>
                      <a:r>
                        <a:rPr lang="en-US" sz="2400" dirty="0" smtClean="0">
                          <a:solidFill>
                            <a:srgbClr val="000000"/>
                          </a:solidFill>
                        </a:rPr>
                        <a:t>15.2M</a:t>
                      </a:r>
                      <a:endParaRPr lang="en-US" sz="2400" dirty="0">
                        <a:solidFill>
                          <a:srgbClr val="000000"/>
                        </a:solidFill>
                      </a:endParaRPr>
                    </a:p>
                  </a:txBody>
                  <a:tcPr anchor="ctr"/>
                </a:tc>
                <a:tc>
                  <a:txBody>
                    <a:bodyPr/>
                    <a:lstStyle/>
                    <a:p>
                      <a:pPr algn="ctr"/>
                      <a:r>
                        <a:rPr lang="en-US" sz="2400" dirty="0" smtClean="0">
                          <a:solidFill>
                            <a:srgbClr val="000000"/>
                          </a:solidFill>
                        </a:rPr>
                        <a:t>97.65%</a:t>
                      </a:r>
                      <a:endParaRPr lang="en-US" sz="2400" dirty="0">
                        <a:solidFill>
                          <a:srgbClr val="000000"/>
                        </a:solidFill>
                      </a:endParaRPr>
                    </a:p>
                  </a:txBody>
                  <a:tcPr anchor="ctr"/>
                </a:tc>
                <a:tc>
                  <a:txBody>
                    <a:bodyPr/>
                    <a:lstStyle/>
                    <a:p>
                      <a:pPr algn="ctr"/>
                      <a:r>
                        <a:rPr lang="en-US" sz="2400" dirty="0" smtClean="0">
                          <a:solidFill>
                            <a:schemeClr val="bg2"/>
                          </a:solidFill>
                        </a:rPr>
                        <a:t>43,606</a:t>
                      </a:r>
                      <a:endParaRPr lang="en-US" sz="2400" dirty="0">
                        <a:solidFill>
                          <a:schemeClr val="bg2"/>
                        </a:solidFill>
                      </a:endParaRPr>
                    </a:p>
                  </a:txBody>
                  <a:tcPr anchor="ctr"/>
                </a:tc>
                <a:tc>
                  <a:txBody>
                    <a:bodyPr/>
                    <a:lstStyle/>
                    <a:p>
                      <a:pPr algn="ctr"/>
                      <a:r>
                        <a:rPr lang="en-US" sz="2400" dirty="0" smtClean="0"/>
                        <a:t>97.75%</a:t>
                      </a:r>
                      <a:endParaRPr lang="en-US" sz="2400" dirty="0"/>
                    </a:p>
                  </a:txBody>
                  <a:tcPr anchor="ctr"/>
                </a:tc>
              </a:tr>
              <a:tr h="370840">
                <a:tc>
                  <a:txBody>
                    <a:bodyPr/>
                    <a:lstStyle/>
                    <a:p>
                      <a:pPr algn="ctr"/>
                      <a:r>
                        <a:rPr lang="en-US" sz="2400" dirty="0" smtClean="0">
                          <a:solidFill>
                            <a:srgbClr val="000000"/>
                          </a:solidFill>
                        </a:rPr>
                        <a:t>Phase 1</a:t>
                      </a:r>
                      <a:endParaRPr lang="en-US" sz="2400" dirty="0">
                        <a:solidFill>
                          <a:srgbClr val="000000"/>
                        </a:solidFill>
                      </a:endParaRPr>
                    </a:p>
                  </a:txBody>
                  <a:tcPr anchor="ctr"/>
                </a:tc>
                <a:tc>
                  <a:txBody>
                    <a:bodyPr/>
                    <a:lstStyle/>
                    <a:p>
                      <a:pPr algn="ctr"/>
                      <a:r>
                        <a:rPr lang="en-US" sz="2400" dirty="0" smtClean="0">
                          <a:solidFill>
                            <a:srgbClr val="000000"/>
                          </a:solidFill>
                        </a:rPr>
                        <a:t>1,092</a:t>
                      </a:r>
                      <a:endParaRPr lang="en-US" sz="2400" dirty="0">
                        <a:solidFill>
                          <a:srgbClr val="000000"/>
                        </a:solidFill>
                      </a:endParaRPr>
                    </a:p>
                  </a:txBody>
                  <a:tcPr anchor="ctr"/>
                </a:tc>
                <a:tc>
                  <a:txBody>
                    <a:bodyPr/>
                    <a:lstStyle/>
                    <a:p>
                      <a:pPr algn="ctr"/>
                      <a:r>
                        <a:rPr lang="en-US" sz="2400" dirty="0" smtClean="0">
                          <a:solidFill>
                            <a:srgbClr val="000000"/>
                          </a:solidFill>
                        </a:rPr>
                        <a:t>38.0M</a:t>
                      </a:r>
                      <a:endParaRPr lang="en-US" sz="2400" dirty="0">
                        <a:solidFill>
                          <a:srgbClr val="000000"/>
                        </a:solidFill>
                      </a:endParaRPr>
                    </a:p>
                  </a:txBody>
                  <a:tcPr anchor="ctr"/>
                </a:tc>
                <a:tc>
                  <a:txBody>
                    <a:bodyPr/>
                    <a:lstStyle/>
                    <a:p>
                      <a:pPr algn="ctr"/>
                      <a:r>
                        <a:rPr lang="en-US" sz="2400" dirty="0" smtClean="0">
                          <a:solidFill>
                            <a:srgbClr val="000000"/>
                          </a:solidFill>
                        </a:rPr>
                        <a:t>98.87%</a:t>
                      </a:r>
                      <a:endParaRPr lang="en-US" sz="2400" dirty="0">
                        <a:solidFill>
                          <a:srgbClr val="000000"/>
                        </a:solidFill>
                      </a:endParaRPr>
                    </a:p>
                  </a:txBody>
                  <a:tcPr anchor="ctr"/>
                </a:tc>
                <a:tc>
                  <a:txBody>
                    <a:bodyPr/>
                    <a:lstStyle/>
                    <a:p>
                      <a:pPr algn="ctr"/>
                      <a:r>
                        <a:rPr lang="en-US" sz="2400" dirty="0" smtClean="0">
                          <a:solidFill>
                            <a:srgbClr val="000000"/>
                          </a:solidFill>
                        </a:rPr>
                        <a:t>1,261</a:t>
                      </a:r>
                      <a:endParaRPr lang="en-US" sz="2400" dirty="0">
                        <a:solidFill>
                          <a:srgbClr val="000000"/>
                        </a:solidFill>
                      </a:endParaRPr>
                    </a:p>
                  </a:txBody>
                  <a:tcPr anchor="ctr"/>
                </a:tc>
                <a:tc>
                  <a:txBody>
                    <a:bodyPr/>
                    <a:lstStyle/>
                    <a:p>
                      <a:pPr algn="ctr"/>
                      <a:r>
                        <a:rPr lang="en-US" sz="2400" dirty="0" smtClean="0"/>
                        <a:t>99.24%</a:t>
                      </a:r>
                      <a:endParaRPr lang="en-US" sz="2400" dirty="0"/>
                    </a:p>
                  </a:txBody>
                  <a:tcPr anchor="ctr"/>
                </a:tc>
              </a:tr>
              <a:tr h="370840">
                <a:tc>
                  <a:txBody>
                    <a:bodyPr/>
                    <a:lstStyle/>
                    <a:p>
                      <a:pPr algn="ctr"/>
                      <a:r>
                        <a:rPr lang="en-US" sz="2400" dirty="0" smtClean="0">
                          <a:solidFill>
                            <a:srgbClr val="000000"/>
                          </a:solidFill>
                        </a:rPr>
                        <a:t>Phase</a:t>
                      </a:r>
                      <a:r>
                        <a:rPr lang="en-US" sz="2400" baseline="0" dirty="0" smtClean="0">
                          <a:solidFill>
                            <a:srgbClr val="000000"/>
                          </a:solidFill>
                        </a:rPr>
                        <a:t> 3</a:t>
                      </a:r>
                      <a:endParaRPr lang="en-US" sz="2400" dirty="0">
                        <a:solidFill>
                          <a:srgbClr val="000000"/>
                        </a:solidFill>
                      </a:endParaRPr>
                    </a:p>
                  </a:txBody>
                  <a:tcPr anchor="ctr"/>
                </a:tc>
                <a:tc>
                  <a:txBody>
                    <a:bodyPr/>
                    <a:lstStyle/>
                    <a:p>
                      <a:pPr algn="ctr"/>
                      <a:r>
                        <a:rPr lang="en-US" sz="2400" dirty="0" smtClean="0">
                          <a:solidFill>
                            <a:srgbClr val="000000"/>
                          </a:solidFill>
                        </a:rPr>
                        <a:t>2,523</a:t>
                      </a:r>
                      <a:endParaRPr lang="en-US" sz="2400" dirty="0">
                        <a:solidFill>
                          <a:srgbClr val="000000"/>
                        </a:solidFill>
                      </a:endParaRPr>
                    </a:p>
                  </a:txBody>
                  <a:tcPr anchor="ctr"/>
                </a:tc>
                <a:tc>
                  <a:txBody>
                    <a:bodyPr/>
                    <a:lstStyle/>
                    <a:p>
                      <a:pPr algn="ctr"/>
                      <a:r>
                        <a:rPr lang="en-US" sz="2400" dirty="0" smtClean="0">
                          <a:solidFill>
                            <a:srgbClr val="000000"/>
                          </a:solidFill>
                        </a:rPr>
                        <a:t>~80M</a:t>
                      </a:r>
                      <a:endParaRPr lang="en-US" sz="2400" dirty="0">
                        <a:solidFill>
                          <a:srgbClr val="000000"/>
                        </a:solidFill>
                      </a:endParaRPr>
                    </a:p>
                  </a:txBody>
                  <a:tcPr anchor="ctr"/>
                </a:tc>
                <a:tc>
                  <a:txBody>
                    <a:bodyPr/>
                    <a:lstStyle/>
                    <a:p>
                      <a:pPr algn="ctr"/>
                      <a:r>
                        <a:rPr lang="en-US" sz="2400" dirty="0" smtClean="0">
                          <a:solidFill>
                            <a:srgbClr val="000000"/>
                          </a:solidFill>
                        </a:rPr>
                        <a:t>~99%</a:t>
                      </a:r>
                      <a:endParaRPr lang="en-US" sz="2400" dirty="0">
                        <a:solidFill>
                          <a:srgbClr val="000000"/>
                        </a:solidFill>
                      </a:endParaRPr>
                    </a:p>
                  </a:txBody>
                  <a:tcPr anchor="ctr"/>
                </a:tc>
                <a:tc>
                  <a:txBody>
                    <a:bodyPr/>
                    <a:lstStyle/>
                    <a:p>
                      <a:pPr algn="ctr"/>
                      <a:endParaRPr lang="en-US" sz="2400" dirty="0">
                        <a:solidFill>
                          <a:srgbClr val="000000"/>
                        </a:solidFill>
                      </a:endParaRPr>
                    </a:p>
                  </a:txBody>
                  <a:tcPr anchor="ctr"/>
                </a:tc>
                <a:tc>
                  <a:txBody>
                    <a:bodyPr/>
                    <a:lstStyle/>
                    <a:p>
                      <a:pPr algn="ctr"/>
                      <a:r>
                        <a:rPr lang="en-US" sz="2400" dirty="0" smtClean="0"/>
                        <a:t>~99.5%</a:t>
                      </a:r>
                      <a:endParaRPr lang="en-US" sz="2400" dirty="0"/>
                    </a:p>
                  </a:txBody>
                  <a:tcPr anchor="ctr"/>
                </a:tc>
              </a:tr>
            </a:tbl>
          </a:graphicData>
        </a:graphic>
      </p:graphicFrame>
      <p:sp>
        <p:nvSpPr>
          <p:cNvPr id="7" name="Title 1"/>
          <p:cNvSpPr txBox="1">
            <a:spLocks/>
          </p:cNvSpPr>
          <p:nvPr/>
        </p:nvSpPr>
        <p:spPr bwMode="auto">
          <a:xfrm>
            <a:off x="1" y="3463280"/>
            <a:ext cx="2483767" cy="3422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a:solidFill>
                  <a:schemeClr val="tx2"/>
                </a:solidFill>
                <a:latin typeface="+mj-lt"/>
                <a:ea typeface="+mj-ea"/>
                <a:cs typeface="+mj-cs"/>
              </a:rPr>
              <a:t>Also integrate </a:t>
            </a:r>
            <a:r>
              <a:rPr lang="en-US" dirty="0" smtClean="0">
                <a:solidFill>
                  <a:schemeClr val="tx2"/>
                </a:solidFill>
                <a:latin typeface="+mj-lt"/>
                <a:ea typeface="+mj-ea"/>
                <a:cs typeface="+mj-cs"/>
              </a:rPr>
              <a:t> many other call types, </a:t>
            </a:r>
            <a:r>
              <a:rPr lang="en-US" dirty="0" err="1" smtClean="0">
                <a:solidFill>
                  <a:schemeClr val="tx2"/>
                </a:solidFill>
                <a:latin typeface="+mj-lt"/>
                <a:ea typeface="+mj-ea"/>
                <a:cs typeface="+mj-cs"/>
              </a:rPr>
              <a:t>exome</a:t>
            </a:r>
            <a:r>
              <a:rPr lang="en-US" dirty="0" smtClean="0">
                <a:solidFill>
                  <a:schemeClr val="tx2"/>
                </a:solidFill>
                <a:latin typeface="+mj-lt"/>
                <a:ea typeface="+mj-ea"/>
                <a:cs typeface="+mj-cs"/>
              </a:rPr>
              <a:t> data, CG trios</a:t>
            </a:r>
            <a:r>
              <a:rPr lang="en-US" smtClean="0">
                <a:solidFill>
                  <a:schemeClr val="tx2"/>
                </a:solidFill>
                <a:latin typeface="+mj-lt"/>
                <a:ea typeface="+mj-ea"/>
                <a:cs typeface="+mj-cs"/>
              </a:rPr>
              <a:t>, genotypes…</a:t>
            </a:r>
            <a:endParaRPr lang="en-US" dirty="0" smtClean="0">
              <a:solidFill>
                <a:schemeClr val="tx2"/>
              </a:solidFill>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dirty="0">
              <a:solidFill>
                <a:schemeClr val="tx2"/>
              </a:solidFill>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smtClean="0">
                <a:solidFill>
                  <a:schemeClr val="tx2"/>
                </a:solidFill>
                <a:latin typeface="+mj-lt"/>
                <a:ea typeface="+mj-ea"/>
                <a:cs typeface="+mj-cs"/>
              </a:rPr>
              <a:t>~70 </a:t>
            </a:r>
            <a:r>
              <a:rPr lang="en-US" dirty="0" err="1" smtClean="0">
                <a:solidFill>
                  <a:schemeClr val="tx2"/>
                </a:solidFill>
                <a:latin typeface="+mj-lt"/>
                <a:ea typeface="+mj-ea"/>
                <a:cs typeface="+mj-cs"/>
              </a:rPr>
              <a:t>Tbp</a:t>
            </a:r>
            <a:r>
              <a:rPr lang="en-US" dirty="0" smtClean="0">
                <a:solidFill>
                  <a:schemeClr val="tx2"/>
                </a:solidFill>
                <a:latin typeface="+mj-lt"/>
                <a:ea typeface="+mj-ea"/>
                <a:cs typeface="+mj-cs"/>
              </a:rPr>
              <a:t> sequence</a:t>
            </a:r>
            <a:endParaRPr lang="en-US" dirty="0">
              <a:solidFill>
                <a:schemeClr val="tx2"/>
              </a:solidFill>
              <a:latin typeface="+mj-lt"/>
              <a:ea typeface="+mj-ea"/>
              <a:cs typeface="+mj-cs"/>
            </a:endParaRPr>
          </a:p>
        </p:txBody>
      </p:sp>
      <p:pic>
        <p:nvPicPr>
          <p:cNvPr id="8" name="Picture 51" descr="1000GenomesLogoSmall"/>
          <p:cNvPicPr>
            <a:picLocks noChangeAspect="1" noChangeArrowheads="1"/>
          </p:cNvPicPr>
          <p:nvPr/>
        </p:nvPicPr>
        <p:blipFill>
          <a:blip r:embed="rId3"/>
          <a:srcRect/>
          <a:stretch>
            <a:fillRect/>
          </a:stretch>
        </p:blipFill>
        <p:spPr bwMode="auto">
          <a:xfrm>
            <a:off x="0" y="0"/>
            <a:ext cx="3276600" cy="971550"/>
          </a:xfrm>
          <a:prstGeom prst="rect">
            <a:avLst/>
          </a:prstGeom>
          <a:noFill/>
        </p:spPr>
      </p:pic>
      <p:sp>
        <p:nvSpPr>
          <p:cNvPr id="9" name="Title 1"/>
          <p:cNvSpPr txBox="1">
            <a:spLocks/>
          </p:cNvSpPr>
          <p:nvPr/>
        </p:nvSpPr>
        <p:spPr bwMode="auto">
          <a:xfrm>
            <a:off x="2971800" y="152400"/>
            <a:ext cx="61722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chemeClr val="tx2"/>
                </a:solidFill>
                <a:effectLst/>
                <a:uLnTx/>
                <a:uFillTx/>
                <a:latin typeface="+mj-lt"/>
                <a:ea typeface="+mj-ea"/>
                <a:cs typeface="+mj-cs"/>
              </a:rPr>
              <a:t>A wealth of data</a:t>
            </a:r>
            <a:endParaRPr kumimoji="0" lang="en-US" sz="4000" b="0" i="0" u="none" strike="noStrike" kern="0" cap="none" spc="0" normalizeH="0" baseline="0" noProof="0" dirty="0">
              <a:ln>
                <a:noFill/>
              </a:ln>
              <a:solidFill>
                <a:schemeClr val="tx2"/>
              </a:solidFill>
              <a:effectLst/>
              <a:uLnTx/>
              <a:uFillTx/>
              <a:latin typeface="+mj-lt"/>
              <a:ea typeface="+mj-ea"/>
              <a:cs typeface="+mj-cs"/>
            </a:endParaRPr>
          </a:p>
        </p:txBody>
      </p:sp>
      <p:pic>
        <p:nvPicPr>
          <p:cNvPr id="4" name="Picture 3" descr="Screen shot 2012-09-24 at 08.25.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6478" y="3463280"/>
            <a:ext cx="6167481" cy="3400708"/>
          </a:xfrm>
          <a:prstGeom prst="rect">
            <a:avLst/>
          </a:prstGeom>
        </p:spPr>
      </p:pic>
    </p:spTree>
    <p:extLst>
      <p:ext uri="{BB962C8B-B14F-4D97-AF65-F5344CB8AC3E}">
        <p14:creationId xmlns:p14="http://schemas.microsoft.com/office/powerpoint/2010/main" val="2206345361"/>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6" name="Group 306"/>
          <p:cNvGrpSpPr/>
          <p:nvPr/>
        </p:nvGrpSpPr>
        <p:grpSpPr>
          <a:xfrm>
            <a:off x="2575108" y="1338616"/>
            <a:ext cx="3726860" cy="2581611"/>
            <a:chOff x="0" y="0"/>
            <a:chExt cx="5300421" cy="3671623"/>
          </a:xfrm>
        </p:grpSpPr>
        <p:sp>
          <p:nvSpPr>
            <p:cNvPr id="282" name="Shape 282"/>
            <p:cNvSpPr/>
            <p:nvPr/>
          </p:nvSpPr>
          <p:spPr>
            <a:xfrm>
              <a:off x="1932538" y="2261780"/>
              <a:ext cx="959250" cy="9817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319"/>
                  </a:lnTo>
                </a:path>
              </a:pathLst>
            </a:custGeom>
            <a:noFill/>
            <a:ln w="381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283" name="Shape 283"/>
            <p:cNvSpPr/>
            <p:nvPr/>
          </p:nvSpPr>
          <p:spPr>
            <a:xfrm>
              <a:off x="2420623" y="1722814"/>
              <a:ext cx="1412873" cy="1502231"/>
            </a:xfrm>
            <a:custGeom>
              <a:avLst/>
              <a:gdLst/>
              <a:ahLst/>
              <a:cxnLst>
                <a:cxn ang="0">
                  <a:pos x="wd2" y="hd2"/>
                </a:cxn>
                <a:cxn ang="5400000">
                  <a:pos x="wd2" y="hd2"/>
                </a:cxn>
                <a:cxn ang="10800000">
                  <a:pos x="wd2" y="hd2"/>
                </a:cxn>
                <a:cxn ang="16200000">
                  <a:pos x="wd2" y="hd2"/>
                </a:cxn>
              </a:cxnLst>
              <a:rect l="0" t="0" r="r" b="b"/>
              <a:pathLst>
                <a:path w="21600" h="21600" extrusionOk="0">
                  <a:moveTo>
                    <a:pt x="0" y="7768"/>
                  </a:moveTo>
                  <a:lnTo>
                    <a:pt x="0" y="0"/>
                  </a:lnTo>
                  <a:lnTo>
                    <a:pt x="21600" y="0"/>
                  </a:lnTo>
                  <a:lnTo>
                    <a:pt x="21600" y="21600"/>
                  </a:lnTo>
                </a:path>
              </a:pathLst>
            </a:custGeom>
            <a:noFill/>
            <a:ln w="381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284" name="Shape 284"/>
            <p:cNvSpPr/>
            <p:nvPr/>
          </p:nvSpPr>
          <p:spPr>
            <a:xfrm>
              <a:off x="3116835" y="948723"/>
              <a:ext cx="1942433" cy="2251270"/>
            </a:xfrm>
            <a:custGeom>
              <a:avLst/>
              <a:gdLst/>
              <a:ahLst/>
              <a:cxnLst>
                <a:cxn ang="0">
                  <a:pos x="wd2" y="hd2"/>
                </a:cxn>
                <a:cxn ang="5400000">
                  <a:pos x="wd2" y="hd2"/>
                </a:cxn>
                <a:cxn ang="10800000">
                  <a:pos x="wd2" y="hd2"/>
                </a:cxn>
                <a:cxn ang="16200000">
                  <a:pos x="wd2" y="hd2"/>
                </a:cxn>
              </a:cxnLst>
              <a:rect l="0" t="0" r="r" b="b"/>
              <a:pathLst>
                <a:path w="21600" h="21600" extrusionOk="0">
                  <a:moveTo>
                    <a:pt x="0" y="7437"/>
                  </a:moveTo>
                  <a:lnTo>
                    <a:pt x="0" y="0"/>
                  </a:lnTo>
                  <a:lnTo>
                    <a:pt x="21600" y="0"/>
                  </a:lnTo>
                  <a:lnTo>
                    <a:pt x="21600" y="21600"/>
                  </a:lnTo>
                </a:path>
              </a:pathLst>
            </a:custGeom>
            <a:noFill/>
            <a:ln w="381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285" name="Shape 285"/>
            <p:cNvSpPr/>
            <p:nvPr/>
          </p:nvSpPr>
          <p:spPr>
            <a:xfrm>
              <a:off x="1656476" y="3277069"/>
              <a:ext cx="502988" cy="394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FIN</a:t>
              </a:r>
            </a:p>
          </p:txBody>
        </p:sp>
        <p:sp>
          <p:nvSpPr>
            <p:cNvPr id="286" name="Shape 286"/>
            <p:cNvSpPr/>
            <p:nvPr/>
          </p:nvSpPr>
          <p:spPr>
            <a:xfrm>
              <a:off x="2530622" y="3277069"/>
              <a:ext cx="657838" cy="394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GBR</a:t>
              </a:r>
            </a:p>
          </p:txBody>
        </p:sp>
        <p:sp>
          <p:nvSpPr>
            <p:cNvPr id="287" name="Shape 287"/>
            <p:cNvSpPr/>
            <p:nvPr/>
          </p:nvSpPr>
          <p:spPr>
            <a:xfrm>
              <a:off x="3606021" y="3277069"/>
              <a:ext cx="472073" cy="394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TSI</a:t>
              </a:r>
            </a:p>
          </p:txBody>
        </p:sp>
        <p:sp>
          <p:nvSpPr>
            <p:cNvPr id="288" name="Shape 288"/>
            <p:cNvSpPr/>
            <p:nvPr/>
          </p:nvSpPr>
          <p:spPr>
            <a:xfrm>
              <a:off x="4797435" y="3277069"/>
              <a:ext cx="502987" cy="394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IBS</a:t>
              </a:r>
            </a:p>
          </p:txBody>
        </p:sp>
        <p:sp>
          <p:nvSpPr>
            <p:cNvPr id="289" name="Shape 289"/>
            <p:cNvSpPr/>
            <p:nvPr/>
          </p:nvSpPr>
          <p:spPr>
            <a:xfrm flipV="1">
              <a:off x="708835" y="573510"/>
              <a:ext cx="1" cy="272290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endParaRPr/>
            </a:p>
          </p:txBody>
        </p:sp>
        <p:sp>
          <p:nvSpPr>
            <p:cNvPr id="290" name="Shape 290"/>
            <p:cNvSpPr/>
            <p:nvPr/>
          </p:nvSpPr>
          <p:spPr>
            <a:xfrm>
              <a:off x="0" y="81956"/>
              <a:ext cx="1216526" cy="3326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300"/>
              </a:lvl1pPr>
            </a:lstStyle>
            <a:p>
              <a:pPr lvl="0">
                <a:defRPr sz="1800"/>
              </a:pPr>
              <a:r>
                <a:rPr sz="900"/>
                <a:t>Time (gen.)</a:t>
              </a:r>
            </a:p>
          </p:txBody>
        </p:sp>
        <p:sp>
          <p:nvSpPr>
            <p:cNvPr id="291" name="Shape 291"/>
            <p:cNvSpPr/>
            <p:nvPr/>
          </p:nvSpPr>
          <p:spPr>
            <a:xfrm>
              <a:off x="776493" y="2259739"/>
              <a:ext cx="984487"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292" name="Shape 292"/>
            <p:cNvSpPr/>
            <p:nvPr/>
          </p:nvSpPr>
          <p:spPr>
            <a:xfrm>
              <a:off x="784229" y="1718194"/>
              <a:ext cx="1573101"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293" name="Shape 293"/>
            <p:cNvSpPr/>
            <p:nvPr/>
          </p:nvSpPr>
          <p:spPr>
            <a:xfrm>
              <a:off x="768757" y="952295"/>
              <a:ext cx="2241600"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294" name="Shape 294"/>
            <p:cNvSpPr/>
            <p:nvPr/>
          </p:nvSpPr>
          <p:spPr>
            <a:xfrm flipV="1">
              <a:off x="4143775" y="-1"/>
              <a:ext cx="1" cy="944561"/>
            </a:xfrm>
            <a:prstGeom prst="line">
              <a:avLst/>
            </a:prstGeom>
            <a:noFill/>
            <a:ln w="381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295" name="Shape 295"/>
            <p:cNvSpPr/>
            <p:nvPr/>
          </p:nvSpPr>
          <p:spPr>
            <a:xfrm>
              <a:off x="212784" y="2097275"/>
              <a:ext cx="430947" cy="324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lvl1pPr>
            </a:lstStyle>
            <a:p>
              <a:pPr lvl="0">
                <a:defRPr sz="1800"/>
              </a:pPr>
              <a:r>
                <a:rPr sz="800"/>
                <a:t>236</a:t>
              </a:r>
            </a:p>
          </p:txBody>
        </p:sp>
        <p:sp>
          <p:nvSpPr>
            <p:cNvPr id="296" name="Shape 296"/>
            <p:cNvSpPr/>
            <p:nvPr/>
          </p:nvSpPr>
          <p:spPr>
            <a:xfrm>
              <a:off x="212784" y="1563467"/>
              <a:ext cx="430947" cy="324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lvl1pPr>
            </a:lstStyle>
            <a:p>
              <a:pPr lvl="0">
                <a:defRPr sz="1800"/>
              </a:pPr>
              <a:r>
                <a:rPr sz="800"/>
                <a:t>282</a:t>
              </a:r>
            </a:p>
          </p:txBody>
        </p:sp>
        <p:sp>
          <p:nvSpPr>
            <p:cNvPr id="297" name="Shape 297"/>
            <p:cNvSpPr/>
            <p:nvPr/>
          </p:nvSpPr>
          <p:spPr>
            <a:xfrm>
              <a:off x="212784" y="805305"/>
              <a:ext cx="430947" cy="3249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lvl1pPr>
            </a:lstStyle>
            <a:p>
              <a:pPr lvl="0">
                <a:defRPr sz="1800"/>
              </a:pPr>
              <a:r>
                <a:rPr sz="800"/>
                <a:t>334</a:t>
              </a:r>
            </a:p>
          </p:txBody>
        </p:sp>
        <p:sp>
          <p:nvSpPr>
            <p:cNvPr id="298" name="Shape 298"/>
            <p:cNvSpPr/>
            <p:nvPr/>
          </p:nvSpPr>
          <p:spPr>
            <a:xfrm>
              <a:off x="1456666" y="2561456"/>
              <a:ext cx="418816" cy="324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solidFill>
                    <a:srgbClr val="C82506"/>
                  </a:solidFill>
                </a:defRPr>
              </a:lvl1pPr>
            </a:lstStyle>
            <a:p>
              <a:pPr lvl="0">
                <a:defRPr sz="1800">
                  <a:solidFill>
                    <a:srgbClr val="000000"/>
                  </a:solidFill>
                </a:defRPr>
              </a:pPr>
              <a:r>
                <a:rPr sz="800"/>
                <a:t>34k</a:t>
              </a:r>
            </a:p>
          </p:txBody>
        </p:sp>
        <p:sp>
          <p:nvSpPr>
            <p:cNvPr id="299" name="Shape 299"/>
            <p:cNvSpPr/>
            <p:nvPr/>
          </p:nvSpPr>
          <p:spPr>
            <a:xfrm>
              <a:off x="2340281" y="2561456"/>
              <a:ext cx="539256" cy="324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solidFill>
                    <a:srgbClr val="C82506"/>
                  </a:solidFill>
                </a:defRPr>
              </a:lvl1pPr>
            </a:lstStyle>
            <a:p>
              <a:pPr lvl="0">
                <a:defRPr sz="1800">
                  <a:solidFill>
                    <a:srgbClr val="000000"/>
                  </a:solidFill>
                </a:defRPr>
              </a:pPr>
              <a:r>
                <a:rPr sz="800"/>
                <a:t>724k</a:t>
              </a:r>
            </a:p>
          </p:txBody>
        </p:sp>
        <p:sp>
          <p:nvSpPr>
            <p:cNvPr id="300" name="Shape 300"/>
            <p:cNvSpPr/>
            <p:nvPr/>
          </p:nvSpPr>
          <p:spPr>
            <a:xfrm>
              <a:off x="4514196" y="2019912"/>
              <a:ext cx="539255" cy="324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solidFill>
                    <a:srgbClr val="C82506"/>
                  </a:solidFill>
                </a:defRPr>
              </a:lvl1pPr>
            </a:lstStyle>
            <a:p>
              <a:pPr lvl="0">
                <a:defRPr sz="1800">
                  <a:solidFill>
                    <a:srgbClr val="000000"/>
                  </a:solidFill>
                </a:defRPr>
              </a:pPr>
              <a:r>
                <a:rPr sz="800"/>
                <a:t>784k</a:t>
              </a:r>
            </a:p>
          </p:txBody>
        </p:sp>
        <p:sp>
          <p:nvSpPr>
            <p:cNvPr id="301" name="Shape 301"/>
            <p:cNvSpPr/>
            <p:nvPr/>
          </p:nvSpPr>
          <p:spPr>
            <a:xfrm>
              <a:off x="3276379" y="2282948"/>
              <a:ext cx="539256" cy="3249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solidFill>
                    <a:srgbClr val="C82506"/>
                  </a:solidFill>
                </a:defRPr>
              </a:lvl1pPr>
            </a:lstStyle>
            <a:p>
              <a:pPr lvl="0">
                <a:defRPr sz="1800">
                  <a:solidFill>
                    <a:srgbClr val="000000"/>
                  </a:solidFill>
                </a:defRPr>
              </a:pPr>
              <a:r>
                <a:rPr sz="800"/>
                <a:t>660k</a:t>
              </a:r>
            </a:p>
          </p:txBody>
        </p:sp>
        <p:sp>
          <p:nvSpPr>
            <p:cNvPr id="302" name="Shape 302"/>
            <p:cNvSpPr/>
            <p:nvPr/>
          </p:nvSpPr>
          <p:spPr>
            <a:xfrm>
              <a:off x="1944056" y="1849712"/>
              <a:ext cx="418816" cy="324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solidFill>
                    <a:srgbClr val="C82506"/>
                  </a:solidFill>
                </a:defRPr>
              </a:lvl1pPr>
            </a:lstStyle>
            <a:p>
              <a:pPr lvl="0">
                <a:defRPr sz="1800">
                  <a:solidFill>
                    <a:srgbClr val="000000"/>
                  </a:solidFill>
                </a:defRPr>
              </a:pPr>
              <a:r>
                <a:rPr sz="800"/>
                <a:t>14k</a:t>
              </a:r>
            </a:p>
          </p:txBody>
        </p:sp>
        <p:sp>
          <p:nvSpPr>
            <p:cNvPr id="303" name="Shape 303"/>
            <p:cNvSpPr/>
            <p:nvPr/>
          </p:nvSpPr>
          <p:spPr>
            <a:xfrm>
              <a:off x="2640327" y="1153440"/>
              <a:ext cx="418817" cy="3249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solidFill>
                    <a:srgbClr val="C82506"/>
                  </a:solidFill>
                </a:defRPr>
              </a:lvl1pPr>
            </a:lstStyle>
            <a:p>
              <a:pPr lvl="0">
                <a:defRPr sz="1800">
                  <a:solidFill>
                    <a:srgbClr val="000000"/>
                  </a:solidFill>
                </a:defRPr>
              </a:pPr>
              <a:r>
                <a:rPr sz="800"/>
                <a:t>46k</a:t>
              </a:r>
            </a:p>
          </p:txBody>
        </p:sp>
        <p:sp>
          <p:nvSpPr>
            <p:cNvPr id="304" name="Shape 304"/>
            <p:cNvSpPr/>
            <p:nvPr/>
          </p:nvSpPr>
          <p:spPr>
            <a:xfrm>
              <a:off x="3723417" y="302442"/>
              <a:ext cx="418816" cy="3249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solidFill>
                    <a:srgbClr val="C82506"/>
                  </a:solidFill>
                </a:defRPr>
              </a:lvl1pPr>
            </a:lstStyle>
            <a:p>
              <a:pPr lvl="0">
                <a:defRPr sz="1800">
                  <a:solidFill>
                    <a:srgbClr val="000000"/>
                  </a:solidFill>
                </a:defRPr>
              </a:pPr>
              <a:r>
                <a:rPr sz="800"/>
                <a:t>50k</a:t>
              </a:r>
            </a:p>
          </p:txBody>
        </p:sp>
        <p:sp>
          <p:nvSpPr>
            <p:cNvPr id="305" name="Shape 305"/>
            <p:cNvSpPr/>
            <p:nvPr/>
          </p:nvSpPr>
          <p:spPr>
            <a:xfrm flipV="1">
              <a:off x="708835" y="3251594"/>
              <a:ext cx="4504457"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lvl="0">
                <a:defRPr sz="2400"/>
              </a:pPr>
              <a:endParaRPr/>
            </a:p>
          </p:txBody>
        </p:sp>
      </p:grpSp>
      <p:sp>
        <p:nvSpPr>
          <p:cNvPr id="307" name="Shape 307"/>
          <p:cNvSpPr>
            <a:spLocks noGrp="1"/>
          </p:cNvSpPr>
          <p:nvPr>
            <p:ph type="title" idx="4294967295"/>
          </p:nvPr>
        </p:nvSpPr>
        <p:spPr>
          <a:xfrm>
            <a:off x="669727" y="312539"/>
            <a:ext cx="7804547" cy="723419"/>
          </a:xfrm>
          <a:prstGeom prst="rect">
            <a:avLst/>
          </a:prstGeom>
        </p:spPr>
        <p:txBody>
          <a:bodyPr/>
          <a:lstStyle>
            <a:lvl1pPr defTabSz="449833">
              <a:defRPr sz="6160"/>
            </a:lvl1pPr>
          </a:lstStyle>
          <a:p>
            <a:pPr lvl="0">
              <a:defRPr sz="1800"/>
            </a:pPr>
            <a:r>
              <a:rPr sz="4300"/>
              <a:t>European Tree (Fits)</a:t>
            </a:r>
          </a:p>
        </p:txBody>
      </p:sp>
      <p:pic>
        <p:nvPicPr>
          <p:cNvPr id="308" name="basic_tree_fits.pdf"/>
          <p:cNvPicPr/>
          <p:nvPr/>
        </p:nvPicPr>
        <p:blipFill>
          <a:blip r:embed="rId2">
            <a:extLst/>
          </a:blip>
          <a:stretch>
            <a:fillRect/>
          </a:stretch>
        </p:blipFill>
        <p:spPr>
          <a:xfrm>
            <a:off x="0" y="4222887"/>
            <a:ext cx="9144001" cy="1828801"/>
          </a:xfrm>
          <a:prstGeom prst="rect">
            <a:avLst/>
          </a:prstGeom>
          <a:ln w="12700">
            <a:miter lim="400000"/>
          </a:ln>
        </p:spPr>
      </p:pic>
    </p:spTree>
    <p:extLst>
      <p:ext uri="{BB962C8B-B14F-4D97-AF65-F5344CB8AC3E}">
        <p14:creationId xmlns:p14="http://schemas.microsoft.com/office/powerpoint/2010/main" val="3637606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fill="hold"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idx="4294967295"/>
          </p:nvPr>
        </p:nvSpPr>
        <p:spPr>
          <a:xfrm>
            <a:off x="669727" y="44648"/>
            <a:ext cx="7804547" cy="1518047"/>
          </a:xfrm>
          <a:prstGeom prst="rect">
            <a:avLst/>
          </a:prstGeom>
        </p:spPr>
        <p:txBody>
          <a:bodyPr/>
          <a:lstStyle>
            <a:lvl1pPr defTabSz="490727">
              <a:defRPr sz="6719"/>
            </a:lvl1pPr>
          </a:lstStyle>
          <a:p>
            <a:pPr lvl="0">
              <a:defRPr sz="1800"/>
            </a:pPr>
            <a:r>
              <a:rPr sz="4700"/>
              <a:t>Placing ancient samples on the tree</a:t>
            </a:r>
          </a:p>
        </p:txBody>
      </p:sp>
      <p:sp>
        <p:nvSpPr>
          <p:cNvPr id="216" name="Shape 216"/>
          <p:cNvSpPr/>
          <p:nvPr/>
        </p:nvSpPr>
        <p:spPr>
          <a:xfrm>
            <a:off x="1448801" y="4398570"/>
            <a:ext cx="2569009" cy="41068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3200"/>
            </a:lvl1pPr>
          </a:lstStyle>
          <a:p>
            <a:pPr lvl="0">
              <a:defRPr sz="1800"/>
            </a:pPr>
            <a:r>
              <a:rPr sz="2200"/>
              <a:t>Anglo-Saxon samples</a:t>
            </a:r>
          </a:p>
        </p:txBody>
      </p:sp>
      <p:sp>
        <p:nvSpPr>
          <p:cNvPr id="217" name="Shape 217"/>
          <p:cNvSpPr/>
          <p:nvPr/>
        </p:nvSpPr>
        <p:spPr>
          <a:xfrm>
            <a:off x="6329181" y="4219977"/>
            <a:ext cx="2171978" cy="41068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3200"/>
            </a:lvl1pPr>
          </a:lstStyle>
          <a:p>
            <a:pPr lvl="0">
              <a:defRPr sz="1800"/>
            </a:pPr>
            <a:r>
              <a:rPr sz="2200"/>
              <a:t>(Iron Age Sample)</a:t>
            </a:r>
          </a:p>
        </p:txBody>
      </p:sp>
      <p:pic>
        <p:nvPicPr>
          <p:cNvPr id="218" name="trees_ancient_samples.png"/>
          <p:cNvPicPr/>
          <p:nvPr/>
        </p:nvPicPr>
        <p:blipFill>
          <a:blip r:embed="rId2">
            <a:extLst/>
          </a:blip>
          <a:stretch>
            <a:fillRect/>
          </a:stretch>
        </p:blipFill>
        <p:spPr>
          <a:xfrm>
            <a:off x="0" y="1831172"/>
            <a:ext cx="9144001" cy="2286001"/>
          </a:xfrm>
          <a:prstGeom prst="rect">
            <a:avLst/>
          </a:prstGeom>
          <a:ln w="12700">
            <a:miter lim="400000"/>
          </a:ln>
        </p:spPr>
      </p:pic>
      <p:sp>
        <p:nvSpPr>
          <p:cNvPr id="219" name="Shape 219"/>
          <p:cNvSpPr>
            <a:spLocks noGrp="1"/>
          </p:cNvSpPr>
          <p:nvPr>
            <p:ph type="body" idx="4294967295"/>
          </p:nvPr>
        </p:nvSpPr>
        <p:spPr>
          <a:xfrm>
            <a:off x="669727" y="4909455"/>
            <a:ext cx="7804547" cy="1785060"/>
          </a:xfrm>
          <a:prstGeom prst="rect">
            <a:avLst/>
          </a:prstGeom>
        </p:spPr>
        <p:txBody>
          <a:bodyPr/>
          <a:lstStyle/>
          <a:p>
            <a:pPr marL="277803" indent="-277803">
              <a:spcBef>
                <a:spcPts val="773"/>
              </a:spcBef>
              <a:defRPr sz="1800"/>
            </a:pPr>
            <a:r>
              <a:rPr sz="2200"/>
              <a:t>ancient samples can be placed with correctly shortened branches</a:t>
            </a:r>
          </a:p>
          <a:p>
            <a:pPr marL="277803" indent="-277803">
              <a:spcBef>
                <a:spcPts val="773"/>
              </a:spcBef>
              <a:defRPr sz="1800"/>
            </a:pPr>
            <a:r>
              <a:rPr sz="2200"/>
              <a:t>Finnish location probably reflects northern continental European ancestry (consistent with Anglo-Saxon origin)</a:t>
            </a:r>
          </a:p>
        </p:txBody>
      </p:sp>
      <p:sp>
        <p:nvSpPr>
          <p:cNvPr id="220" name="Shape 220"/>
          <p:cNvSpPr/>
          <p:nvPr/>
        </p:nvSpPr>
        <p:spPr>
          <a:xfrm>
            <a:off x="797554" y="1756845"/>
            <a:ext cx="986318" cy="261610"/>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2400">
                <a:solidFill>
                  <a:srgbClr val="FFFFFF"/>
                </a:solidFill>
              </a:defRPr>
            </a:lvl1pPr>
          </a:lstStyle>
          <a:p>
            <a:pPr lvl="0">
              <a:defRPr sz="1800">
                <a:solidFill>
                  <a:srgbClr val="000000"/>
                </a:solidFill>
              </a:defRPr>
            </a:pPr>
            <a:r>
              <a:rPr sz="1700"/>
              <a:t>B</a:t>
            </a:r>
          </a:p>
        </p:txBody>
      </p:sp>
      <p:sp>
        <p:nvSpPr>
          <p:cNvPr id="221" name="Shape 221"/>
          <p:cNvSpPr/>
          <p:nvPr/>
        </p:nvSpPr>
        <p:spPr>
          <a:xfrm>
            <a:off x="3922944" y="1756845"/>
            <a:ext cx="986318" cy="261610"/>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2400">
                <a:solidFill>
                  <a:srgbClr val="FFFFFF"/>
                </a:solidFill>
              </a:defRPr>
            </a:lvl1pPr>
          </a:lstStyle>
          <a:p>
            <a:pPr lvl="0">
              <a:defRPr sz="1800">
                <a:solidFill>
                  <a:srgbClr val="000000"/>
                </a:solidFill>
              </a:defRPr>
            </a:pPr>
            <a:r>
              <a:rPr sz="1700"/>
              <a:t>C</a:t>
            </a:r>
          </a:p>
        </p:txBody>
      </p:sp>
      <p:sp>
        <p:nvSpPr>
          <p:cNvPr id="222" name="Shape 222"/>
          <p:cNvSpPr/>
          <p:nvPr/>
        </p:nvSpPr>
        <p:spPr>
          <a:xfrm>
            <a:off x="6869741" y="1756845"/>
            <a:ext cx="986318" cy="261610"/>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sz="2400">
                <a:solidFill>
                  <a:srgbClr val="FFFFFF"/>
                </a:solidFill>
              </a:defRPr>
            </a:lvl1pPr>
          </a:lstStyle>
          <a:p>
            <a:pPr lvl="0">
              <a:defRPr sz="1800">
                <a:solidFill>
                  <a:srgbClr val="000000"/>
                </a:solidFill>
              </a:defRPr>
            </a:pPr>
            <a:r>
              <a:rPr sz="1700"/>
              <a:t>D</a:t>
            </a:r>
          </a:p>
        </p:txBody>
      </p:sp>
      <p:sp>
        <p:nvSpPr>
          <p:cNvPr id="223" name="Shape 223"/>
          <p:cNvSpPr/>
          <p:nvPr/>
        </p:nvSpPr>
        <p:spPr>
          <a:xfrm flipV="1">
            <a:off x="3117198" y="4151201"/>
            <a:ext cx="598991" cy="322627"/>
          </a:xfrm>
          <a:prstGeom prst="line">
            <a:avLst/>
          </a:prstGeom>
          <a:ln w="25400">
            <a:solidFill/>
            <a:miter lim="400000"/>
            <a:tailEnd type="triangle"/>
          </a:ln>
        </p:spPr>
        <p:txBody>
          <a:bodyPr lIns="35717" tIns="35717" rIns="35717" bIns="35717" anchor="ctr"/>
          <a:lstStyle/>
          <a:p>
            <a:pPr lvl="0">
              <a:defRPr sz="2400"/>
            </a:pPr>
            <a:endParaRPr/>
          </a:p>
        </p:txBody>
      </p:sp>
      <p:sp>
        <p:nvSpPr>
          <p:cNvPr id="224" name="Shape 224"/>
          <p:cNvSpPr/>
          <p:nvPr/>
        </p:nvSpPr>
        <p:spPr>
          <a:xfrm flipH="1" flipV="1">
            <a:off x="1372371" y="4151582"/>
            <a:ext cx="514246" cy="322246"/>
          </a:xfrm>
          <a:prstGeom prst="line">
            <a:avLst/>
          </a:prstGeom>
          <a:ln w="25400">
            <a:solidFill/>
            <a:miter lim="400000"/>
            <a:tailEnd type="triangle"/>
          </a:ln>
        </p:spPr>
        <p:txBody>
          <a:bodyPr lIns="35717" tIns="35717" rIns="35717" bIns="35717" anchor="ctr"/>
          <a:lstStyle/>
          <a:p>
            <a:pPr lvl="0">
              <a:defRPr sz="2400"/>
            </a:pPr>
            <a:endParaRPr/>
          </a:p>
        </p:txBody>
      </p:sp>
    </p:spTree>
    <p:extLst>
      <p:ext uri="{BB962C8B-B14F-4D97-AF65-F5344CB8AC3E}">
        <p14:creationId xmlns:p14="http://schemas.microsoft.com/office/powerpoint/2010/main" val="221464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prstGeom prst="rect">
            <a:avLst/>
          </a:prstGeom>
        </p:spPr>
        <p:txBody>
          <a:bodyPr/>
          <a:lstStyle/>
          <a:p>
            <a:pPr lvl="0">
              <a:defRPr sz="1800"/>
            </a:pPr>
            <a:r>
              <a:rPr sz="5600"/>
              <a:t>Conclusions</a:t>
            </a:r>
          </a:p>
        </p:txBody>
      </p:sp>
      <p:sp>
        <p:nvSpPr>
          <p:cNvPr id="227" name="Shape 227"/>
          <p:cNvSpPr>
            <a:spLocks noGrp="1"/>
          </p:cNvSpPr>
          <p:nvPr>
            <p:ph type="body" idx="1"/>
          </p:nvPr>
        </p:nvSpPr>
        <p:spPr>
          <a:prstGeom prst="rect">
            <a:avLst/>
          </a:prstGeom>
        </p:spPr>
        <p:txBody>
          <a:bodyPr/>
          <a:lstStyle/>
          <a:p>
            <a:pPr marL="253148" indent="-253148" defTabSz="332708">
              <a:spcBef>
                <a:spcPts val="2391"/>
              </a:spcBef>
              <a:defRPr sz="1800"/>
            </a:pPr>
            <a:r>
              <a:rPr sz="2100"/>
              <a:t>From the five ancient samples sequenced:</a:t>
            </a:r>
          </a:p>
          <a:p>
            <a:pPr marL="506295" lvl="1" indent="-253148" defTabSz="332708">
              <a:spcBef>
                <a:spcPts val="2391"/>
              </a:spcBef>
              <a:defRPr sz="1800"/>
            </a:pPr>
            <a:r>
              <a:rPr sz="2100"/>
              <a:t>the older samples (Iron Age) are very similar to present day British samples,</a:t>
            </a:r>
          </a:p>
          <a:p>
            <a:pPr marL="506295" lvl="1" indent="-253148" defTabSz="332708">
              <a:spcBef>
                <a:spcPts val="2391"/>
              </a:spcBef>
              <a:defRPr sz="1800"/>
            </a:pPr>
            <a:r>
              <a:rPr sz="2100"/>
              <a:t>the younger samples (Anglo-Saxon) have a clear component from continental northern Europe, consistent with being early immigrants.</a:t>
            </a:r>
          </a:p>
          <a:p>
            <a:pPr marL="506295" lvl="1" indent="-253148" defTabSz="332708">
              <a:spcBef>
                <a:spcPts val="2391"/>
              </a:spcBef>
              <a:defRPr sz="1800"/>
            </a:pPr>
            <a:r>
              <a:rPr sz="2100"/>
              <a:t>From this, it does not look like the Anglo-Saxons wiped out the existing inhabitants in England.</a:t>
            </a:r>
          </a:p>
          <a:p>
            <a:pPr marL="253148" indent="-253148" defTabSz="332708">
              <a:spcBef>
                <a:spcPts val="2391"/>
              </a:spcBef>
              <a:defRPr sz="1800"/>
            </a:pPr>
            <a:r>
              <a:rPr sz="2100"/>
              <a:t>Rare Variants contain fine-grained demographic information, even at the single sample level.</a:t>
            </a:r>
          </a:p>
        </p:txBody>
      </p:sp>
    </p:spTree>
    <p:extLst>
      <p:ext uri="{BB962C8B-B14F-4D97-AF65-F5344CB8AC3E}">
        <p14:creationId xmlns:p14="http://schemas.microsoft.com/office/powerpoint/2010/main" val="9628409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srcRect l="2804" t="30108"/>
          <a:stretch>
            <a:fillRect/>
          </a:stretch>
        </p:blipFill>
        <p:spPr bwMode="auto">
          <a:xfrm>
            <a:off x="-445077" y="0"/>
            <a:ext cx="9665277" cy="6858000"/>
          </a:xfrm>
          <a:prstGeom prst="rect">
            <a:avLst/>
          </a:prstGeom>
          <a:noFill/>
          <a:ln w="9525">
            <a:noFill/>
            <a:round/>
            <a:headEnd/>
            <a:tailEnd/>
          </a:ln>
          <a:effectLst/>
        </p:spPr>
      </p:pic>
      <p:sp>
        <p:nvSpPr>
          <p:cNvPr id="2" name="Title 1"/>
          <p:cNvSpPr>
            <a:spLocks noGrp="1"/>
          </p:cNvSpPr>
          <p:nvPr>
            <p:ph type="title"/>
          </p:nvPr>
        </p:nvSpPr>
        <p:spPr>
          <a:xfrm>
            <a:off x="609600" y="152400"/>
            <a:ext cx="6626696" cy="914400"/>
          </a:xfrm>
          <a:solidFill>
            <a:schemeClr val="bg1"/>
          </a:solidFill>
        </p:spPr>
        <p:txBody>
          <a:bodyPr/>
          <a:lstStyle/>
          <a:p>
            <a:r>
              <a:rPr lang="en-US" sz="4800" b="1" dirty="0" smtClean="0">
                <a:solidFill>
                  <a:schemeClr val="tx1"/>
                </a:solidFill>
              </a:rPr>
              <a:t>Acknowledgements</a:t>
            </a:r>
            <a:endParaRPr lang="en-US" sz="4800" b="1" dirty="0">
              <a:solidFill>
                <a:schemeClr val="tx1"/>
              </a:solidFill>
            </a:endParaRPr>
          </a:p>
        </p:txBody>
      </p:sp>
      <p:pic>
        <p:nvPicPr>
          <p:cNvPr id="7" name="Picture 6"/>
          <p:cNvPicPr>
            <a:picLocks noChangeAspect="1"/>
          </p:cNvPicPr>
          <p:nvPr/>
        </p:nvPicPr>
        <p:blipFill>
          <a:blip r:embed="rId3"/>
          <a:stretch>
            <a:fillRect/>
          </a:stretch>
        </p:blipFill>
        <p:spPr>
          <a:xfrm>
            <a:off x="251191" y="4969796"/>
            <a:ext cx="8652086" cy="1888204"/>
          </a:xfrm>
          <a:prstGeom prst="rect">
            <a:avLst/>
          </a:prstGeom>
        </p:spPr>
      </p:pic>
      <p:sp>
        <p:nvSpPr>
          <p:cNvPr id="9" name="Rectangle 3"/>
          <p:cNvSpPr txBox="1">
            <a:spLocks noChangeArrowheads="1"/>
          </p:cNvSpPr>
          <p:nvPr/>
        </p:nvSpPr>
        <p:spPr bwMode="auto">
          <a:xfrm>
            <a:off x="-180528" y="2204864"/>
            <a:ext cx="4873118" cy="276493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1" hangingPunct="1">
              <a:lnSpc>
                <a:spcPct val="90000"/>
              </a:lnSpc>
              <a:spcBef>
                <a:spcPct val="20000"/>
              </a:spcBef>
            </a:pPr>
            <a:r>
              <a:rPr lang="en-US" sz="1400" kern="0" dirty="0">
                <a:latin typeface="Helvetica" charset="0"/>
              </a:rPr>
              <a:t>	</a:t>
            </a:r>
            <a:r>
              <a:rPr lang="en-US" sz="2000" kern="0" dirty="0" smtClean="0">
                <a:latin typeface="Helvetica" charset="0"/>
              </a:rPr>
              <a:t>Andrew Brown, M</a:t>
            </a:r>
            <a:r>
              <a:rPr kumimoji="0" lang="en-US" sz="2000" b="0" i="0" u="none" strike="noStrike" kern="0" cap="none" spc="0" normalizeH="0" baseline="0" noProof="0" dirty="0" err="1" smtClean="0">
                <a:ln>
                  <a:noFill/>
                </a:ln>
                <a:effectLst/>
                <a:uLnTx/>
                <a:uFillTx/>
                <a:latin typeface="Helvetica" charset="0"/>
              </a:rPr>
              <a:t>ilan</a:t>
            </a:r>
            <a:r>
              <a:rPr kumimoji="0" lang="en-US" sz="2000" b="0" i="0" u="none" strike="noStrike" kern="0" cap="none" spc="0" normalizeH="0" baseline="0" noProof="0" dirty="0" smtClean="0">
                <a:ln>
                  <a:noFill/>
                </a:ln>
                <a:solidFill>
                  <a:srgbClr val="FF0000"/>
                </a:solidFill>
                <a:effectLst/>
                <a:uLnTx/>
                <a:uFillTx/>
                <a:latin typeface="Helvetica" charset="0"/>
              </a:rPr>
              <a:t> </a:t>
            </a:r>
            <a:r>
              <a:rPr kumimoji="0" lang="en-US" sz="2000" b="0" i="0" u="none" strike="noStrike" kern="0" cap="none" spc="0" normalizeH="0" baseline="0" noProof="0" dirty="0" err="1" smtClean="0">
                <a:ln>
                  <a:noFill/>
                </a:ln>
                <a:solidFill>
                  <a:srgbClr val="000000"/>
                </a:solidFill>
                <a:effectLst/>
                <a:uLnTx/>
                <a:uFillTx/>
                <a:latin typeface="Helvetica" charset="0"/>
              </a:rPr>
              <a:t>Malinsky</a:t>
            </a:r>
            <a:r>
              <a:rPr kumimoji="0" lang="en-US" sz="2000" b="0" i="0" u="none" strike="noStrike" kern="0" cap="none" spc="0" normalizeH="0" baseline="0" noProof="0" dirty="0" smtClean="0">
                <a:ln>
                  <a:noFill/>
                </a:ln>
                <a:solidFill>
                  <a:schemeClr val="tx1"/>
                </a:solidFill>
                <a:effectLst/>
                <a:uLnTx/>
                <a:uFillTx/>
                <a:latin typeface="Helvetica" charset="0"/>
              </a:rPr>
              <a:t>, </a:t>
            </a:r>
          </a:p>
          <a:p>
            <a:pPr marL="342900" lvl="0" indent="-342900" eaLnBrk="1" hangingPunct="1">
              <a:lnSpc>
                <a:spcPct val="90000"/>
              </a:lnSpc>
              <a:spcBef>
                <a:spcPct val="20000"/>
              </a:spcBef>
            </a:pPr>
            <a:r>
              <a:rPr lang="en-US" sz="2000" kern="0" dirty="0">
                <a:latin typeface="Helvetica" charset="0"/>
              </a:rPr>
              <a:t>	</a:t>
            </a:r>
            <a:r>
              <a:rPr kumimoji="0" lang="en-US" sz="2000" b="0" i="0" u="none" strike="noStrike" kern="0" cap="none" spc="0" normalizeH="0" baseline="0" noProof="0" dirty="0" smtClean="0">
                <a:ln>
                  <a:noFill/>
                </a:ln>
                <a:solidFill>
                  <a:srgbClr val="FF0000"/>
                </a:solidFill>
                <a:effectLst/>
                <a:uLnTx/>
                <a:uFillTx/>
                <a:latin typeface="Helvetica" charset="0"/>
              </a:rPr>
              <a:t>Stephan </a:t>
            </a:r>
            <a:r>
              <a:rPr kumimoji="0" lang="en-US" sz="2000" b="0" i="0" u="none" strike="noStrike" kern="0" cap="none" spc="0" normalizeH="0" baseline="0" noProof="0" dirty="0" err="1" smtClean="0">
                <a:ln>
                  <a:noFill/>
                </a:ln>
                <a:solidFill>
                  <a:srgbClr val="FF0000"/>
                </a:solidFill>
                <a:effectLst/>
                <a:uLnTx/>
                <a:uFillTx/>
                <a:latin typeface="Helvetica" charset="0"/>
              </a:rPr>
              <a:t>Schiffels</a:t>
            </a:r>
            <a:r>
              <a:rPr kumimoji="0" lang="en-US" sz="2000" b="0" i="0" u="none" strike="noStrike" kern="0" cap="none" spc="0" normalizeH="0" baseline="0" noProof="0" dirty="0" smtClean="0">
                <a:ln>
                  <a:noFill/>
                </a:ln>
                <a:solidFill>
                  <a:schemeClr val="tx1"/>
                </a:solidFill>
                <a:effectLst/>
                <a:uLnTx/>
                <a:uFillTx/>
                <a:latin typeface="Helvetica" charset="0"/>
              </a:rPr>
              <a:t>, </a:t>
            </a:r>
            <a:r>
              <a:rPr kumimoji="0" lang="en-US" sz="2000" b="0" i="0" u="none" strike="noStrike" kern="0" cap="none" spc="0" normalizeH="0" baseline="0" noProof="0" dirty="0" smtClean="0">
                <a:ln>
                  <a:noFill/>
                </a:ln>
                <a:solidFill>
                  <a:srgbClr val="FF0000"/>
                </a:solidFill>
                <a:effectLst/>
                <a:uLnTx/>
                <a:uFillTx/>
                <a:latin typeface="Helvetica" charset="0"/>
              </a:rPr>
              <a:t>Vladimir </a:t>
            </a:r>
            <a:r>
              <a:rPr kumimoji="0" lang="en-US" sz="2000" b="0" i="0" u="none" strike="noStrike" kern="0" cap="none" spc="0" normalizeH="0" baseline="0" noProof="0" dirty="0" err="1" smtClean="0">
                <a:ln>
                  <a:noFill/>
                </a:ln>
                <a:solidFill>
                  <a:srgbClr val="FF0000"/>
                </a:solidFill>
                <a:effectLst/>
                <a:uLnTx/>
                <a:uFillTx/>
                <a:latin typeface="Helvetica" charset="0"/>
              </a:rPr>
              <a:t>Shchur</a:t>
            </a:r>
            <a:r>
              <a:rPr kumimoji="0" lang="en-US" sz="2000" b="0" i="0" u="none" strike="noStrike" kern="0" cap="none" spc="0" normalizeH="0" baseline="0" noProof="0" dirty="0" smtClean="0">
                <a:ln>
                  <a:noFill/>
                </a:ln>
                <a:solidFill>
                  <a:schemeClr val="tx1"/>
                </a:solidFill>
                <a:effectLst/>
                <a:uLnTx/>
                <a:uFillTx/>
                <a:latin typeface="Helvetica" charset="0"/>
              </a:rPr>
              <a:t>,</a:t>
            </a:r>
          </a:p>
          <a:p>
            <a:pPr marL="342900" lvl="0" indent="-342900" eaLnBrk="1" hangingPunct="1">
              <a:lnSpc>
                <a:spcPct val="90000"/>
              </a:lnSpc>
              <a:spcBef>
                <a:spcPct val="20000"/>
              </a:spcBef>
            </a:pPr>
            <a:r>
              <a:rPr lang="en-US" sz="2000" kern="0" dirty="0">
                <a:latin typeface="Helvetica" charset="0"/>
              </a:rPr>
              <a:t>	</a:t>
            </a:r>
            <a:r>
              <a:rPr kumimoji="0" lang="en-US" sz="2000" b="0" i="0" u="none" strike="noStrike" kern="0" cap="none" spc="0" normalizeH="0" baseline="0" noProof="0" dirty="0" err="1" smtClean="0">
                <a:ln>
                  <a:noFill/>
                </a:ln>
                <a:solidFill>
                  <a:schemeClr val="tx1"/>
                </a:solidFill>
                <a:effectLst/>
                <a:uLnTx/>
                <a:uFillTx/>
                <a:latin typeface="Helvetica" charset="0"/>
              </a:rPr>
              <a:t>Vagheesh</a:t>
            </a:r>
            <a:r>
              <a:rPr kumimoji="0" lang="en-US" sz="2000" b="0" i="0" u="none" strike="noStrike" kern="0" cap="none" spc="0" normalizeH="0" baseline="0" noProof="0" dirty="0" smtClean="0">
                <a:ln>
                  <a:noFill/>
                </a:ln>
                <a:solidFill>
                  <a:schemeClr val="tx1"/>
                </a:solidFill>
                <a:effectLst/>
                <a:uLnTx/>
                <a:uFillTx/>
                <a:latin typeface="Helvetica" charset="0"/>
              </a:rPr>
              <a:t> </a:t>
            </a:r>
            <a:r>
              <a:rPr kumimoji="0" lang="en-US" sz="2000" b="0" i="0" u="none" strike="noStrike" kern="0" cap="none" spc="0" normalizeH="0" baseline="0" noProof="0" dirty="0" err="1" smtClean="0">
                <a:ln>
                  <a:noFill/>
                </a:ln>
                <a:solidFill>
                  <a:schemeClr val="tx1"/>
                </a:solidFill>
                <a:effectLst/>
                <a:uLnTx/>
                <a:uFillTx/>
                <a:latin typeface="Helvetica" charset="0"/>
              </a:rPr>
              <a:t>Narasimhan</a:t>
            </a:r>
            <a:r>
              <a:rPr kumimoji="0" lang="en-US" sz="2000" b="0" i="0" u="none" strike="noStrike" kern="0" cap="none" spc="0" normalizeH="0" baseline="0" noProof="0" dirty="0" smtClean="0">
                <a:ln>
                  <a:noFill/>
                </a:ln>
                <a:solidFill>
                  <a:schemeClr val="tx1"/>
                </a:solidFill>
                <a:effectLst/>
                <a:uLnTx/>
                <a:uFillTx/>
                <a:latin typeface="Helvetica" charset="0"/>
              </a:rPr>
              <a:t>, </a:t>
            </a:r>
            <a:r>
              <a:rPr kumimoji="0" lang="en-US" sz="2000" b="0" i="0" u="none" strike="noStrike" kern="0" cap="none" spc="0" normalizeH="0" baseline="0" noProof="0" dirty="0" err="1" smtClean="0">
                <a:ln>
                  <a:noFill/>
                </a:ln>
                <a:solidFill>
                  <a:schemeClr val="tx1"/>
                </a:solidFill>
                <a:effectLst/>
                <a:uLnTx/>
                <a:uFillTx/>
                <a:latin typeface="Helvetica" charset="0"/>
              </a:rPr>
              <a:t>Zhihao</a:t>
            </a:r>
            <a:r>
              <a:rPr kumimoji="0" lang="en-US" sz="2000" b="0" i="0" u="none" strike="noStrike" kern="0" cap="none" spc="0" normalizeH="0" baseline="0" noProof="0" dirty="0" smtClean="0">
                <a:ln>
                  <a:noFill/>
                </a:ln>
                <a:solidFill>
                  <a:schemeClr val="tx1"/>
                </a:solidFill>
                <a:effectLst/>
                <a:uLnTx/>
                <a:uFillTx/>
                <a:latin typeface="Helvetica" charset="0"/>
              </a:rPr>
              <a:t> Ding,</a:t>
            </a:r>
          </a:p>
          <a:p>
            <a:pPr marL="342900" lvl="0" indent="-342900" eaLnBrk="1" hangingPunct="1">
              <a:lnSpc>
                <a:spcPct val="90000"/>
              </a:lnSpc>
              <a:spcBef>
                <a:spcPct val="20000"/>
              </a:spcBef>
            </a:pPr>
            <a:r>
              <a:rPr lang="en-US" sz="2000" kern="0" dirty="0">
                <a:latin typeface="Helvetica" charset="0"/>
              </a:rPr>
              <a:t>	</a:t>
            </a:r>
            <a:r>
              <a:rPr kumimoji="0" lang="en-US" sz="2000" b="0" i="0" u="none" strike="noStrike" kern="0" cap="none" spc="0" normalizeH="0" baseline="0" noProof="0" dirty="0" err="1" smtClean="0">
                <a:ln>
                  <a:noFill/>
                </a:ln>
                <a:solidFill>
                  <a:schemeClr val="tx1"/>
                </a:solidFill>
                <a:effectLst/>
                <a:uLnTx/>
                <a:uFillTx/>
                <a:latin typeface="Helvetica" charset="0"/>
              </a:rPr>
              <a:t>Yasin</a:t>
            </a:r>
            <a:r>
              <a:rPr kumimoji="0" lang="en-US" sz="2000" b="0" i="0" u="none" strike="noStrike" kern="0" cap="none" spc="0" normalizeH="0" baseline="0" noProof="0" dirty="0" smtClean="0">
                <a:ln>
                  <a:noFill/>
                </a:ln>
                <a:solidFill>
                  <a:schemeClr val="tx1"/>
                </a:solidFill>
                <a:effectLst/>
                <a:uLnTx/>
                <a:uFillTx/>
                <a:latin typeface="Helvetica" charset="0"/>
              </a:rPr>
              <a:t> </a:t>
            </a:r>
            <a:r>
              <a:rPr kumimoji="0" lang="en-US" sz="2000" b="0" i="0" u="none" strike="noStrike" kern="0" cap="none" spc="0" normalizeH="0" baseline="0" noProof="0" dirty="0" err="1" smtClean="0">
                <a:ln>
                  <a:noFill/>
                </a:ln>
                <a:solidFill>
                  <a:schemeClr val="tx1"/>
                </a:solidFill>
                <a:effectLst/>
                <a:uLnTx/>
                <a:uFillTx/>
                <a:latin typeface="Helvetica" charset="0"/>
              </a:rPr>
              <a:t>Memari</a:t>
            </a:r>
            <a:r>
              <a:rPr kumimoji="0" lang="en-US" sz="2000" b="0" i="0" u="none" strike="noStrike" kern="0" cap="none" spc="0" normalizeH="0" baseline="0" noProof="0" dirty="0" smtClean="0">
                <a:ln>
                  <a:noFill/>
                </a:ln>
                <a:solidFill>
                  <a:schemeClr val="tx1"/>
                </a:solidFill>
                <a:effectLst/>
                <a:uLnTx/>
                <a:uFillTx/>
                <a:latin typeface="Helvetica" charset="0"/>
              </a:rPr>
              <a:t>,</a:t>
            </a:r>
            <a:r>
              <a:rPr kumimoji="0" lang="en-US" sz="2000" b="0" i="1" u="none" strike="noStrike" kern="0" cap="none" spc="0" normalizeH="0" baseline="0" noProof="0" dirty="0" smtClean="0">
                <a:ln>
                  <a:noFill/>
                </a:ln>
                <a:solidFill>
                  <a:schemeClr val="tx1"/>
                </a:solidFill>
                <a:effectLst/>
                <a:uLnTx/>
                <a:uFillTx/>
                <a:latin typeface="Helvetica" charset="0"/>
              </a:rPr>
              <a:t> </a:t>
            </a:r>
            <a:r>
              <a:rPr kumimoji="0" lang="en-US" sz="2000" b="0" i="1" u="none" strike="noStrike" kern="0" cap="none" spc="0" normalizeH="0" baseline="0" noProof="0" dirty="0" smtClean="0">
                <a:ln>
                  <a:noFill/>
                </a:ln>
                <a:solidFill>
                  <a:srgbClr val="FF0000"/>
                </a:solidFill>
                <a:effectLst/>
                <a:uLnTx/>
                <a:uFillTx/>
                <a:latin typeface="Helvetica" charset="0"/>
              </a:rPr>
              <a:t>Jared Simpson</a:t>
            </a:r>
            <a:r>
              <a:rPr kumimoji="0" lang="en-US" sz="2000" b="0" i="1" u="none" strike="noStrike" kern="0" cap="none" spc="0" normalizeH="0" baseline="0" noProof="0" dirty="0" smtClean="0">
                <a:ln>
                  <a:noFill/>
                </a:ln>
                <a:solidFill>
                  <a:schemeClr val="tx1"/>
                </a:solidFill>
                <a:effectLst/>
                <a:uLnTx/>
                <a:uFillTx/>
                <a:latin typeface="Helvetica" charset="0"/>
              </a:rPr>
              <a:t>, </a:t>
            </a:r>
          </a:p>
          <a:p>
            <a:pPr marL="342900" lvl="0" indent="-342900" eaLnBrk="1" hangingPunct="1">
              <a:lnSpc>
                <a:spcPct val="90000"/>
              </a:lnSpc>
              <a:spcBef>
                <a:spcPct val="20000"/>
              </a:spcBef>
            </a:pPr>
            <a:r>
              <a:rPr lang="en-US" sz="2000" i="1" kern="0" dirty="0">
                <a:latin typeface="Helvetica" charset="0"/>
              </a:rPr>
              <a:t>	</a:t>
            </a:r>
            <a:r>
              <a:rPr kumimoji="0" lang="en-US" sz="2000" b="0" i="1" u="none" strike="noStrike" kern="0" cap="none" spc="0" normalizeH="0" baseline="0" noProof="0" dirty="0" err="1" smtClean="0">
                <a:ln>
                  <a:noFill/>
                </a:ln>
                <a:solidFill>
                  <a:srgbClr val="FF0000"/>
                </a:solidFill>
                <a:effectLst/>
                <a:uLnTx/>
                <a:uFillTx/>
                <a:latin typeface="Helvetica" charset="0"/>
              </a:rPr>
              <a:t>Heng</a:t>
            </a:r>
            <a:r>
              <a:rPr kumimoji="0" lang="en-US" sz="2000" b="0" i="1" u="none" strike="noStrike" kern="0" cap="none" spc="0" normalizeH="0" baseline="0" noProof="0" dirty="0" smtClean="0">
                <a:ln>
                  <a:noFill/>
                </a:ln>
                <a:solidFill>
                  <a:srgbClr val="FF0000"/>
                </a:solidFill>
                <a:effectLst/>
                <a:uLnTx/>
                <a:uFillTx/>
                <a:latin typeface="Helvetica" charset="0"/>
              </a:rPr>
              <a:t> Li</a:t>
            </a:r>
            <a:r>
              <a:rPr kumimoji="0" lang="en-US" sz="2000" b="0" i="1" u="none" strike="noStrike" kern="0" cap="none" spc="0" normalizeH="0" baseline="0" noProof="0" dirty="0" smtClean="0">
                <a:ln>
                  <a:noFill/>
                </a:ln>
                <a:solidFill>
                  <a:schemeClr val="tx1"/>
                </a:solidFill>
                <a:effectLst/>
                <a:uLnTx/>
                <a:uFillTx/>
                <a:latin typeface="Helvetica" charset="0"/>
              </a:rPr>
              <a:t>, </a:t>
            </a:r>
            <a:r>
              <a:rPr kumimoji="0" lang="en-US" sz="2000" b="0" u="none" strike="noStrike" kern="0" cap="none" spc="0" normalizeH="0" baseline="0" noProof="0" dirty="0" smtClean="0">
                <a:ln>
                  <a:noFill/>
                </a:ln>
                <a:solidFill>
                  <a:schemeClr val="tx1"/>
                </a:solidFill>
                <a:effectLst/>
                <a:uLnTx/>
                <a:uFillTx/>
                <a:latin typeface="Helvetica" charset="0"/>
              </a:rPr>
              <a:t>John</a:t>
            </a:r>
            <a:r>
              <a:rPr kumimoji="0" lang="en-US" sz="2000" b="0" u="none" strike="noStrike" kern="0" cap="none" spc="0" normalizeH="0" noProof="0" dirty="0" smtClean="0">
                <a:ln>
                  <a:noFill/>
                </a:ln>
                <a:solidFill>
                  <a:schemeClr val="tx1"/>
                </a:solidFill>
                <a:effectLst/>
                <a:uLnTx/>
                <a:uFillTx/>
                <a:latin typeface="Helvetica" charset="0"/>
              </a:rPr>
              <a:t> Lees</a:t>
            </a:r>
            <a:endParaRPr kumimoji="0" lang="en-US" sz="2000" b="0" i="0" u="none" strike="noStrike" kern="0" cap="none" spc="0" normalizeH="0" baseline="0" noProof="0" dirty="0" smtClean="0">
              <a:ln>
                <a:noFill/>
              </a:ln>
              <a:solidFill>
                <a:schemeClr val="tx1"/>
              </a:solidFill>
              <a:effectLst/>
              <a:uLnTx/>
              <a:uFillTx/>
              <a:latin typeface="Helvetica" charset="0"/>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lang="en-US" sz="2000" kern="0" dirty="0" smtClean="0">
                <a:latin typeface="Helvetica" charset="0"/>
              </a:rPr>
              <a:t>	 </a:t>
            </a:r>
            <a:r>
              <a:rPr kumimoji="0" lang="en-US" sz="2000" b="0" i="0" u="none" strike="noStrike" kern="0" cap="none" spc="0" normalizeH="0" baseline="0" noProof="0" dirty="0" smtClean="0">
                <a:ln>
                  <a:noFill/>
                </a:ln>
                <a:solidFill>
                  <a:schemeClr val="tx1"/>
                </a:solidFill>
                <a:effectLst/>
                <a:uLnTx/>
                <a:uFillTx/>
                <a:latin typeface="Helvetica" charset="0"/>
              </a:rPr>
              <a:t>Thomas Keane,</a:t>
            </a:r>
            <a:r>
              <a:rPr kumimoji="0" lang="en-US" sz="2000" b="0" i="0" u="none" strike="noStrike" kern="0" cap="none" spc="0" normalizeH="0" noProof="0" dirty="0" smtClean="0">
                <a:ln>
                  <a:noFill/>
                </a:ln>
                <a:solidFill>
                  <a:schemeClr val="tx1"/>
                </a:solidFill>
                <a:effectLst/>
                <a:uLnTx/>
                <a:uFillTx/>
                <a:latin typeface="Helvetica" charset="0"/>
              </a:rPr>
              <a:t> </a:t>
            </a:r>
            <a:r>
              <a:rPr kumimoji="0" lang="en-US" sz="2000" b="0" i="0" u="none" strike="noStrike" kern="0" cap="none" spc="0" normalizeH="0" baseline="0" noProof="0" dirty="0" err="1" smtClean="0">
                <a:ln>
                  <a:noFill/>
                </a:ln>
                <a:solidFill>
                  <a:schemeClr val="tx1"/>
                </a:solidFill>
                <a:effectLst/>
                <a:uLnTx/>
                <a:uFillTx/>
                <a:latin typeface="Helvetica" charset="0"/>
              </a:rPr>
              <a:t>Sendu</a:t>
            </a:r>
            <a:r>
              <a:rPr kumimoji="0" lang="en-US" sz="2000" b="0" i="0" u="none" strike="noStrike" kern="0" cap="none" spc="0" normalizeH="0" baseline="0" noProof="0" dirty="0" smtClean="0">
                <a:ln>
                  <a:noFill/>
                </a:ln>
                <a:solidFill>
                  <a:schemeClr val="tx1"/>
                </a:solidFill>
                <a:effectLst/>
                <a:uLnTx/>
                <a:uFillTx/>
                <a:latin typeface="Helvetica" charset="0"/>
              </a:rPr>
              <a:t> </a:t>
            </a:r>
            <a:r>
              <a:rPr kumimoji="0" lang="en-US" sz="2000" b="0" i="0" u="none" strike="noStrike" kern="0" cap="none" spc="0" normalizeH="0" baseline="0" noProof="0" dirty="0" err="1" smtClean="0">
                <a:ln>
                  <a:noFill/>
                </a:ln>
                <a:solidFill>
                  <a:schemeClr val="tx1"/>
                </a:solidFill>
                <a:effectLst/>
                <a:uLnTx/>
                <a:uFillTx/>
                <a:latin typeface="Helvetica" charset="0"/>
              </a:rPr>
              <a:t>Bala</a:t>
            </a:r>
            <a:r>
              <a:rPr kumimoji="0" lang="en-US" sz="2000" b="0" i="0" u="none" strike="noStrike" kern="0" cap="none" spc="0" normalizeH="0" baseline="0" noProof="0" dirty="0" smtClean="0">
                <a:ln>
                  <a:noFill/>
                </a:ln>
                <a:solidFill>
                  <a:schemeClr val="tx1"/>
                </a:solidFill>
                <a:effectLst/>
                <a:uLnTx/>
                <a:uFillTx/>
                <a:latin typeface="Helvetica" charset="0"/>
              </a:rPr>
              <a:t>, </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lang="en-US" sz="2000" kern="0" dirty="0" smtClean="0">
                <a:latin typeface="Helvetica" charset="0"/>
              </a:rPr>
              <a:t>      </a:t>
            </a:r>
            <a:r>
              <a:rPr kumimoji="0" lang="en-US" sz="2000" b="0" i="0" u="none" strike="noStrike" kern="0" cap="none" spc="0" normalizeH="0" baseline="0" noProof="0" dirty="0" err="1" smtClean="0">
                <a:ln>
                  <a:noFill/>
                </a:ln>
                <a:solidFill>
                  <a:schemeClr val="tx1"/>
                </a:solidFill>
                <a:effectLst/>
                <a:uLnTx/>
                <a:uFillTx/>
                <a:latin typeface="Helvetica" charset="0"/>
              </a:rPr>
              <a:t>Petr</a:t>
            </a:r>
            <a:r>
              <a:rPr kumimoji="0" lang="en-US" sz="2000" b="0" i="0" u="none" strike="noStrike" kern="0" cap="none" spc="0" normalizeH="0" baseline="0" noProof="0" dirty="0" smtClean="0">
                <a:ln>
                  <a:noFill/>
                </a:ln>
                <a:solidFill>
                  <a:schemeClr val="tx1"/>
                </a:solidFill>
                <a:effectLst/>
                <a:uLnTx/>
                <a:uFillTx/>
                <a:latin typeface="Helvetica" charset="0"/>
              </a:rPr>
              <a:t> </a:t>
            </a:r>
            <a:r>
              <a:rPr kumimoji="0" lang="en-US" sz="2000" b="0" i="0" u="none" strike="noStrike" kern="0" cap="none" spc="0" normalizeH="0" baseline="0" noProof="0" dirty="0" err="1" smtClean="0">
                <a:ln>
                  <a:noFill/>
                </a:ln>
                <a:solidFill>
                  <a:schemeClr val="tx1"/>
                </a:solidFill>
                <a:effectLst/>
                <a:uLnTx/>
                <a:uFillTx/>
                <a:latin typeface="Helvetica" charset="0"/>
              </a:rPr>
              <a:t>Danecek</a:t>
            </a:r>
            <a:r>
              <a:rPr kumimoji="0" lang="en-US" sz="2000" b="0" i="0" u="none" strike="noStrike" kern="0" cap="none" spc="0" normalizeH="0" baseline="0" noProof="0" dirty="0" smtClean="0">
                <a:ln>
                  <a:noFill/>
                </a:ln>
                <a:solidFill>
                  <a:schemeClr val="tx1"/>
                </a:solidFill>
                <a:effectLst/>
                <a:uLnTx/>
                <a:uFillTx/>
                <a:latin typeface="Helvetica" charset="0"/>
              </a:rPr>
              <a:t>, </a:t>
            </a:r>
            <a:r>
              <a:rPr kumimoji="0" lang="en-US" sz="2000" b="0" i="0" u="none" strike="noStrike" kern="0" cap="none" spc="0" normalizeH="0" baseline="0" noProof="0" dirty="0" smtClean="0">
                <a:ln>
                  <a:noFill/>
                </a:ln>
                <a:solidFill>
                  <a:srgbClr val="FF0000"/>
                </a:solidFill>
                <a:effectLst/>
                <a:uLnTx/>
                <a:uFillTx/>
                <a:latin typeface="Helvetica" charset="0"/>
              </a:rPr>
              <a:t>Shane McCarthy</a:t>
            </a:r>
            <a:r>
              <a:rPr kumimoji="0" lang="en-US" sz="2000" b="0" i="0" u="none" strike="noStrike" kern="0" cap="none" spc="0" normalizeH="0" baseline="0" noProof="0" dirty="0" smtClean="0">
                <a:ln>
                  <a:noFill/>
                </a:ln>
                <a:solidFill>
                  <a:schemeClr val="tx1"/>
                </a:solidFill>
                <a:effectLst/>
                <a:uLnTx/>
                <a:uFillTx/>
                <a:latin typeface="Helvetica" charset="0"/>
              </a:rPr>
              <a:t>,</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lang="en-US" sz="2000" kern="0" dirty="0" smtClean="0">
                <a:latin typeface="Helvetica" charset="0"/>
              </a:rPr>
              <a:t>	 core sequencing teams</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sz="1800" b="0" i="0" u="none" strike="noStrike" kern="0" cap="none" spc="0" normalizeH="0" baseline="0" noProof="0" dirty="0" smtClean="0">
                <a:ln>
                  <a:noFill/>
                </a:ln>
                <a:solidFill>
                  <a:schemeClr val="tx1"/>
                </a:solidFill>
                <a:effectLst/>
                <a:uLnTx/>
                <a:uFillTx/>
                <a:latin typeface="Helvetica" charset="0"/>
              </a:rPr>
              <a:t>	</a:t>
            </a:r>
            <a:endParaRPr kumimoji="0" lang="en-US" sz="1800" i="1" u="none" strike="noStrike" kern="0" cap="none" spc="0" normalizeH="0" baseline="0" noProof="0" dirty="0" smtClean="0">
              <a:ln>
                <a:noFill/>
              </a:ln>
              <a:solidFill>
                <a:schemeClr val="tx1"/>
              </a:solidFill>
              <a:effectLst/>
              <a:uLnTx/>
              <a:uFillTx/>
              <a:latin typeface="Helvetica" charset="0"/>
            </a:endParaRPr>
          </a:p>
          <a:p>
            <a:pPr marL="742950" marR="0" lvl="1" indent="-285750" algn="l" defTabSz="914400" rtl="0" eaLnBrk="1" fontAlgn="base" latinLnBrk="0" hangingPunct="1">
              <a:lnSpc>
                <a:spcPct val="90000"/>
              </a:lnSpc>
              <a:spcBef>
                <a:spcPct val="20000"/>
              </a:spcBef>
              <a:spcAft>
                <a:spcPct val="0"/>
              </a:spcAft>
              <a:buClrTx/>
              <a:buSzTx/>
              <a:buFontTx/>
              <a:buNone/>
              <a:tabLst/>
              <a:defRPr/>
            </a:pPr>
            <a:r>
              <a:rPr kumimoji="0" lang="en-US" sz="1000" b="0" i="0" u="none" strike="noStrike" kern="0" cap="none" spc="0" normalizeH="0" baseline="0" noProof="0" dirty="0" err="1" smtClean="0">
                <a:ln>
                  <a:noFill/>
                </a:ln>
                <a:solidFill>
                  <a:schemeClr val="tx1"/>
                </a:solidFill>
                <a:effectLst/>
                <a:uLnTx/>
                <a:uFillTx/>
                <a:latin typeface="Helvetica" charset="0"/>
                <a:ea typeface="+mn-ea"/>
              </a:rPr>
              <a:t>ssss</a:t>
            </a:r>
            <a:endParaRPr kumimoji="0" lang="en-US" sz="1000" b="0" i="0" u="none" strike="noStrike" kern="0" cap="none" spc="0" normalizeH="0" baseline="0" noProof="0" dirty="0">
              <a:ln>
                <a:noFill/>
              </a:ln>
              <a:solidFill>
                <a:schemeClr val="tx1"/>
              </a:solidFill>
              <a:effectLst/>
              <a:uLnTx/>
              <a:uFillTx/>
              <a:latin typeface="Helvetica" charset="0"/>
              <a:ea typeface="+mn-ea"/>
            </a:endParaRPr>
          </a:p>
        </p:txBody>
      </p:sp>
      <p:pic>
        <p:nvPicPr>
          <p:cNvPr id="10" name="Picture 4" descr="Sang_Log_Lge_2col_BIG"/>
          <p:cNvPicPr>
            <a:picLocks noChangeAspect="1" noChangeArrowheads="1"/>
          </p:cNvPicPr>
          <p:nvPr/>
        </p:nvPicPr>
        <p:blipFill>
          <a:blip r:embed="rId4"/>
          <a:srcRect/>
          <a:stretch>
            <a:fillRect/>
          </a:stretch>
        </p:blipFill>
        <p:spPr bwMode="auto">
          <a:xfrm>
            <a:off x="685799" y="1295399"/>
            <a:ext cx="2647293" cy="770349"/>
          </a:xfrm>
          <a:prstGeom prst="rect">
            <a:avLst/>
          </a:prstGeom>
          <a:noFill/>
        </p:spPr>
      </p:pic>
      <p:pic>
        <p:nvPicPr>
          <p:cNvPr id="8" name="Picture 6" descr="Picture 1"/>
          <p:cNvPicPr>
            <a:picLocks noChangeAspect="1" noChangeArrowheads="1"/>
          </p:cNvPicPr>
          <p:nvPr/>
        </p:nvPicPr>
        <p:blipFill>
          <a:blip r:embed="rId5"/>
          <a:srcRect t="11276" b="19330"/>
          <a:stretch>
            <a:fillRect/>
          </a:stretch>
        </p:blipFill>
        <p:spPr bwMode="auto">
          <a:xfrm>
            <a:off x="4343400" y="3982623"/>
            <a:ext cx="4559877" cy="987173"/>
          </a:xfrm>
          <a:prstGeom prst="rect">
            <a:avLst/>
          </a:prstGeom>
          <a:noFill/>
        </p:spPr>
      </p:pic>
      <p:pic>
        <p:nvPicPr>
          <p:cNvPr id="17" name="Content Placeholder 3" descr="UK10K Consortium_2011.JPG"/>
          <p:cNvPicPr>
            <a:picLocks noGrp="1" noChangeAspect="1"/>
          </p:cNvPicPr>
          <p:nvPr>
            <p:ph idx="1"/>
          </p:nvPr>
        </p:nvPicPr>
        <p:blipFill>
          <a:blip r:embed="rId6"/>
          <a:srcRect t="20132" r="5033" b="33554"/>
          <a:stretch>
            <a:fillRect/>
          </a:stretch>
        </p:blipFill>
        <p:spPr>
          <a:xfrm>
            <a:off x="4632396" y="2226905"/>
            <a:ext cx="4270881" cy="1562135"/>
          </a:xfrm>
        </p:spPr>
      </p:pic>
      <p:pic>
        <p:nvPicPr>
          <p:cNvPr id="18" name="Picture 4" descr="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8" y="977847"/>
            <a:ext cx="1728193" cy="122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4757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core information problems</a:t>
            </a:r>
            <a:endParaRPr lang="en-US" dirty="0"/>
          </a:p>
        </p:txBody>
      </p:sp>
      <p:sp>
        <p:nvSpPr>
          <p:cNvPr id="3" name="Content Placeholder 2"/>
          <p:cNvSpPr>
            <a:spLocks noGrp="1"/>
          </p:cNvSpPr>
          <p:nvPr>
            <p:ph idx="1"/>
          </p:nvPr>
        </p:nvSpPr>
        <p:spPr>
          <a:xfrm>
            <a:off x="467544" y="1981200"/>
            <a:ext cx="8676456" cy="4472136"/>
          </a:xfrm>
        </p:spPr>
        <p:txBody>
          <a:bodyPr/>
          <a:lstStyle/>
          <a:p>
            <a:pPr marL="514350" indent="-514350">
              <a:buFont typeface="+mj-lt"/>
              <a:buAutoNum type="arabicPeriod"/>
            </a:pPr>
            <a:r>
              <a:rPr lang="en-US" dirty="0" smtClean="0"/>
              <a:t>Processing raw sequencing data</a:t>
            </a:r>
          </a:p>
          <a:p>
            <a:pPr lvl="1"/>
            <a:r>
              <a:rPr lang="en-US" dirty="0" smtClean="0"/>
              <a:t>Matching/alignment of reads </a:t>
            </a:r>
            <a:r>
              <a:rPr lang="en-US" i="1" dirty="0" smtClean="0"/>
              <a:t>or </a:t>
            </a:r>
            <a:r>
              <a:rPr lang="en-US" dirty="0" smtClean="0"/>
              <a:t>Assembly</a:t>
            </a:r>
          </a:p>
          <a:p>
            <a:pPr lvl="1"/>
            <a:r>
              <a:rPr lang="en-US" dirty="0" smtClean="0"/>
              <a:t>Variant detection</a:t>
            </a:r>
            <a:endParaRPr lang="en-US" dirty="0" smtClean="0"/>
          </a:p>
          <a:p>
            <a:pPr marL="514350" indent="-514350">
              <a:buFont typeface="+mj-lt"/>
              <a:buAutoNum type="arabicPeriod"/>
            </a:pPr>
            <a:r>
              <a:rPr lang="en-US" dirty="0" smtClean="0"/>
              <a:t>Representing variation in the population</a:t>
            </a:r>
          </a:p>
          <a:p>
            <a:pPr lvl="1"/>
            <a:r>
              <a:rPr lang="en-US" dirty="0" smtClean="0"/>
              <a:t>Use shared ancestral structure</a:t>
            </a:r>
          </a:p>
          <a:p>
            <a:pPr lvl="2"/>
            <a:r>
              <a:rPr lang="en-US" dirty="0" smtClean="0"/>
              <a:t>Tree x Genome -&gt; Ancestral Recombination Graph (ARG)</a:t>
            </a:r>
            <a:endParaRPr lang="en-US" dirty="0"/>
          </a:p>
          <a:p>
            <a:pPr lvl="1"/>
            <a:r>
              <a:rPr lang="en-US" dirty="0" smtClean="0"/>
              <a:t>The more people we sequence, the more similarity there is to something seen before</a:t>
            </a:r>
          </a:p>
          <a:p>
            <a:pPr lvl="1"/>
            <a:r>
              <a:rPr lang="en-US" dirty="0" smtClean="0"/>
              <a:t>Place individual sequences into ARG or approximation</a:t>
            </a:r>
          </a:p>
        </p:txBody>
      </p:sp>
    </p:spTree>
    <p:extLst>
      <p:ext uri="{BB962C8B-B14F-4D97-AF65-F5344CB8AC3E}">
        <p14:creationId xmlns:p14="http://schemas.microsoft.com/office/powerpoint/2010/main" val="40986379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want </a:t>
            </a:r>
            <a:r>
              <a:rPr lang="en-US" b="1" dirty="0"/>
              <a:t>fast</a:t>
            </a:r>
            <a:r>
              <a:rPr lang="en-US" dirty="0"/>
              <a:t> algorithms on </a:t>
            </a:r>
            <a:r>
              <a:rPr lang="en-US" b="1" dirty="0"/>
              <a:t>compressed</a:t>
            </a:r>
            <a:r>
              <a:rPr lang="en-US" dirty="0"/>
              <a:t> data</a:t>
            </a:r>
          </a:p>
        </p:txBody>
      </p:sp>
      <p:sp>
        <p:nvSpPr>
          <p:cNvPr id="3" name="Content Placeholder 2"/>
          <p:cNvSpPr>
            <a:spLocks noGrp="1"/>
          </p:cNvSpPr>
          <p:nvPr>
            <p:ph idx="1"/>
          </p:nvPr>
        </p:nvSpPr>
        <p:spPr>
          <a:xfrm>
            <a:off x="395536" y="1844824"/>
            <a:ext cx="8638728" cy="4876800"/>
          </a:xfrm>
        </p:spPr>
        <p:txBody>
          <a:bodyPr/>
          <a:lstStyle/>
          <a:p>
            <a:r>
              <a:rPr lang="en-US" dirty="0"/>
              <a:t>S</a:t>
            </a:r>
            <a:r>
              <a:rPr lang="en-US" dirty="0" smtClean="0"/>
              <a:t>uffix array/Burrows-Wheeler methods give both</a:t>
            </a:r>
          </a:p>
          <a:p>
            <a:r>
              <a:rPr lang="en-US" dirty="0" smtClean="0"/>
              <a:t>Raw data processing</a:t>
            </a:r>
            <a:endParaRPr lang="en-US" dirty="0" smtClean="0"/>
          </a:p>
          <a:p>
            <a:pPr lvl="1"/>
            <a:r>
              <a:rPr lang="en-US" dirty="0" smtClean="0"/>
              <a:t>Matching </a:t>
            </a:r>
            <a:r>
              <a:rPr lang="en-US" dirty="0" smtClean="0"/>
              <a:t>(BWA, Bowtie etc.)</a:t>
            </a:r>
          </a:p>
          <a:p>
            <a:pPr lvl="1"/>
            <a:r>
              <a:rPr lang="en-US" dirty="0"/>
              <a:t>A</a:t>
            </a:r>
            <a:r>
              <a:rPr lang="en-US" dirty="0" smtClean="0"/>
              <a:t>ssembly (SGA</a:t>
            </a:r>
            <a:r>
              <a:rPr lang="en-US" dirty="0" smtClean="0"/>
              <a:t>)</a:t>
            </a:r>
            <a:endParaRPr lang="en-US" dirty="0" smtClean="0"/>
          </a:p>
          <a:p>
            <a:pPr lvl="1"/>
            <a:r>
              <a:rPr lang="en-US" dirty="0"/>
              <a:t>Read storage/server (1000G read server)</a:t>
            </a:r>
          </a:p>
          <a:p>
            <a:pPr lvl="1"/>
            <a:r>
              <a:rPr lang="en-US" dirty="0" smtClean="0"/>
              <a:t>Variation </a:t>
            </a:r>
            <a:r>
              <a:rPr lang="en-US" dirty="0"/>
              <a:t>detection (SGA-</a:t>
            </a:r>
            <a:r>
              <a:rPr lang="en-US" dirty="0" err="1"/>
              <a:t>Dindel</a:t>
            </a:r>
            <a:r>
              <a:rPr lang="en-US" dirty="0" smtClean="0"/>
              <a:t>)</a:t>
            </a:r>
          </a:p>
          <a:p>
            <a:r>
              <a:rPr lang="en-US" dirty="0" smtClean="0"/>
              <a:t>Population variation</a:t>
            </a:r>
            <a:endParaRPr lang="en-US" dirty="0"/>
          </a:p>
          <a:p>
            <a:pPr lvl="1"/>
            <a:r>
              <a:rPr lang="en-US" dirty="0" smtClean="0"/>
              <a:t>Haplotype analysis and imputation </a:t>
            </a:r>
            <a:r>
              <a:rPr lang="en-US" dirty="0" smtClean="0"/>
              <a:t>(PBWT</a:t>
            </a:r>
            <a:r>
              <a:rPr lang="en-US" dirty="0" smtClean="0"/>
              <a:t>)</a:t>
            </a:r>
          </a:p>
          <a:p>
            <a:pPr lvl="1"/>
            <a:r>
              <a:rPr lang="en-US" dirty="0" smtClean="0"/>
              <a:t>(PSMC/MSMC for population inference)</a:t>
            </a:r>
            <a:endParaRPr lang="en-US" dirty="0"/>
          </a:p>
        </p:txBody>
      </p:sp>
    </p:spTree>
    <p:extLst>
      <p:ext uri="{BB962C8B-B14F-4D97-AF65-F5344CB8AC3E}">
        <p14:creationId xmlns:p14="http://schemas.microsoft.com/office/powerpoint/2010/main" val="13489718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Basic </a:t>
            </a:r>
            <a:r>
              <a:rPr lang="en-US" dirty="0" smtClean="0"/>
              <a:t>Data </a:t>
            </a:r>
            <a:r>
              <a:rPr lang="en-US" dirty="0" smtClean="0"/>
              <a:t>Processing </a:t>
            </a:r>
            <a:r>
              <a:rPr lang="en-US" dirty="0" smtClean="0"/>
              <a:t>Strategy</a:t>
            </a:r>
            <a:endParaRPr lang="en-US" dirty="0"/>
          </a:p>
        </p:txBody>
      </p:sp>
      <p:sp>
        <p:nvSpPr>
          <p:cNvPr id="3" name="Content Placeholder 2"/>
          <p:cNvSpPr>
            <a:spLocks noGrp="1"/>
          </p:cNvSpPr>
          <p:nvPr>
            <p:ph idx="1"/>
          </p:nvPr>
        </p:nvSpPr>
        <p:spPr>
          <a:xfrm>
            <a:off x="685800" y="1447800"/>
            <a:ext cx="7772400" cy="4832092"/>
          </a:xfrm>
        </p:spPr>
        <p:txBody>
          <a:bodyPr/>
          <a:lstStyle/>
          <a:p>
            <a:r>
              <a:rPr lang="en-US" dirty="0" smtClean="0"/>
              <a:t>Collect shotgun sequencing reads</a:t>
            </a:r>
          </a:p>
          <a:p>
            <a:pPr lvl="1"/>
            <a:r>
              <a:rPr lang="en-US" dirty="0" smtClean="0"/>
              <a:t>10</a:t>
            </a:r>
            <a:r>
              <a:rPr lang="en-US" baseline="30000" dirty="0" smtClean="0"/>
              <a:t>8</a:t>
            </a:r>
            <a:r>
              <a:rPr lang="en-US" dirty="0" smtClean="0"/>
              <a:t> random </a:t>
            </a:r>
            <a:r>
              <a:rPr lang="en-US" dirty="0" smtClean="0"/>
              <a:t>fragments from the whole genome</a:t>
            </a:r>
            <a:endParaRPr lang="en-US" dirty="0"/>
          </a:p>
          <a:p>
            <a:pPr lvl="1"/>
            <a:r>
              <a:rPr lang="en-US" dirty="0" smtClean="0"/>
              <a:t>(Can </a:t>
            </a:r>
            <a:r>
              <a:rPr lang="en-US" dirty="0" smtClean="0"/>
              <a:t>be enriched e.g. </a:t>
            </a:r>
            <a:r>
              <a:rPr lang="en-US" dirty="0" smtClean="0"/>
              <a:t>genes = 2%: </a:t>
            </a:r>
            <a:r>
              <a:rPr lang="en-US" dirty="0" err="1" smtClean="0"/>
              <a:t>exome</a:t>
            </a:r>
            <a:r>
              <a:rPr lang="en-US" dirty="0" smtClean="0"/>
              <a:t>)</a:t>
            </a:r>
            <a:endParaRPr lang="en-US" dirty="0" smtClean="0"/>
          </a:p>
          <a:p>
            <a:r>
              <a:rPr lang="en-US" dirty="0" smtClean="0"/>
              <a:t>Map the reads to the reference genome</a:t>
            </a:r>
          </a:p>
          <a:p>
            <a:pPr lvl="1"/>
            <a:r>
              <a:rPr lang="en-US" dirty="0" smtClean="0"/>
              <a:t>Potential problems in repetitive areas</a:t>
            </a:r>
          </a:p>
          <a:p>
            <a:pPr lvl="1"/>
            <a:r>
              <a:rPr lang="en-US" dirty="0" smtClean="0"/>
              <a:t>Potential alignment problems</a:t>
            </a:r>
          </a:p>
          <a:p>
            <a:r>
              <a:rPr lang="en-US" dirty="0" smtClean="0"/>
              <a:t>Detect variants based on the multiple alignment of reads</a:t>
            </a:r>
          </a:p>
          <a:p>
            <a:pPr lvl="1"/>
            <a:r>
              <a:rPr lang="en-US" dirty="0" smtClean="0"/>
              <a:t>Statistical issues allowing for errors and sampling</a:t>
            </a:r>
            <a:endParaRPr lang="en-US" dirty="0"/>
          </a:p>
        </p:txBody>
      </p:sp>
      <p:sp>
        <p:nvSpPr>
          <p:cNvPr id="4" name="TextBox 3"/>
          <p:cNvSpPr txBox="1"/>
          <p:nvPr/>
        </p:nvSpPr>
        <p:spPr>
          <a:xfrm>
            <a:off x="152400" y="6320135"/>
            <a:ext cx="8763000" cy="461665"/>
          </a:xfrm>
          <a:prstGeom prst="rect">
            <a:avLst/>
          </a:prstGeom>
          <a:noFill/>
        </p:spPr>
        <p:txBody>
          <a:bodyPr wrap="square" rtlCol="0">
            <a:spAutoFit/>
          </a:bodyPr>
          <a:lstStyle/>
          <a:p>
            <a:pPr algn="ctr"/>
            <a:r>
              <a:rPr lang="en-US" dirty="0" smtClean="0">
                <a:solidFill>
                  <a:srgbClr val="FF0000"/>
                </a:solidFill>
                <a:latin typeface="+mn-lt"/>
              </a:rPr>
              <a:t>5 years ago, little of this could be done efficiently, at scale</a:t>
            </a:r>
            <a:endParaRPr lang="en-US" dirty="0">
              <a:solidFill>
                <a:srgbClr val="FF0000"/>
              </a:solidFill>
              <a:latin typeface="+mn-lt"/>
            </a:endParaRPr>
          </a:p>
        </p:txBody>
      </p:sp>
    </p:spTree>
    <p:extLst>
      <p:ext uri="{BB962C8B-B14F-4D97-AF65-F5344CB8AC3E}">
        <p14:creationId xmlns:p14="http://schemas.microsoft.com/office/powerpoint/2010/main" val="2158279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mapping</a:t>
            </a:r>
            <a:endParaRPr lang="en-US" dirty="0"/>
          </a:p>
        </p:txBody>
      </p:sp>
      <p:sp>
        <p:nvSpPr>
          <p:cNvPr id="3" name="Content Placeholder 2"/>
          <p:cNvSpPr>
            <a:spLocks noGrp="1"/>
          </p:cNvSpPr>
          <p:nvPr>
            <p:ph idx="1"/>
          </p:nvPr>
        </p:nvSpPr>
        <p:spPr>
          <a:xfrm>
            <a:off x="685800" y="1981200"/>
            <a:ext cx="8134672" cy="4114800"/>
          </a:xfrm>
        </p:spPr>
        <p:txBody>
          <a:bodyPr/>
          <a:lstStyle/>
          <a:p>
            <a:r>
              <a:rPr lang="en-US" dirty="0" smtClean="0"/>
              <a:t>Need to find </a:t>
            </a:r>
            <a:r>
              <a:rPr lang="en-US" i="1" dirty="0" smtClean="0"/>
              <a:t>inexact</a:t>
            </a:r>
            <a:r>
              <a:rPr lang="en-US" dirty="0" smtClean="0"/>
              <a:t> matches, with </a:t>
            </a:r>
            <a:r>
              <a:rPr lang="en-US" i="1" dirty="0" smtClean="0"/>
              <a:t>substitutions</a:t>
            </a:r>
            <a:r>
              <a:rPr lang="en-US" dirty="0" smtClean="0"/>
              <a:t> and </a:t>
            </a:r>
            <a:r>
              <a:rPr lang="en-US" i="1" dirty="0" smtClean="0"/>
              <a:t>insertions/deletions (</a:t>
            </a:r>
            <a:r>
              <a:rPr lang="en-US" i="1" dirty="0" err="1" smtClean="0"/>
              <a:t>indels</a:t>
            </a:r>
            <a:r>
              <a:rPr lang="en-US" i="1" dirty="0" smtClean="0"/>
              <a:t>)</a:t>
            </a:r>
            <a:endParaRPr lang="en-US" dirty="0" smtClean="0"/>
          </a:p>
          <a:p>
            <a:r>
              <a:rPr lang="en-US" dirty="0" smtClean="0"/>
              <a:t>Pairwise dynamic programming in 1980s</a:t>
            </a:r>
          </a:p>
          <a:p>
            <a:pPr lvl="1"/>
            <a:r>
              <a:rPr lang="en-US" dirty="0" smtClean="0"/>
              <a:t>O(</a:t>
            </a:r>
            <a:r>
              <a:rPr lang="en-US" i="1" dirty="0" smtClean="0"/>
              <a:t>NM)</a:t>
            </a:r>
            <a:endParaRPr lang="en-US" dirty="0" smtClean="0"/>
          </a:p>
          <a:p>
            <a:r>
              <a:rPr lang="en-US" dirty="0" smtClean="0"/>
              <a:t>Hash based methods to find seed, then extend</a:t>
            </a:r>
          </a:p>
          <a:p>
            <a:pPr lvl="1"/>
            <a:r>
              <a:rPr lang="en-US" dirty="0" smtClean="0"/>
              <a:t>E.g. k-</a:t>
            </a:r>
            <a:r>
              <a:rPr lang="en-US" dirty="0" err="1" smtClean="0"/>
              <a:t>mer</a:t>
            </a:r>
            <a:r>
              <a:rPr lang="en-US" dirty="0" smtClean="0"/>
              <a:t> exact matches, multi-hit, sparse patterns….</a:t>
            </a:r>
            <a:endParaRPr lang="en-US" dirty="0"/>
          </a:p>
        </p:txBody>
      </p:sp>
    </p:spTree>
    <p:extLst>
      <p:ext uri="{BB962C8B-B14F-4D97-AF65-F5344CB8AC3E}">
        <p14:creationId xmlns:p14="http://schemas.microsoft.com/office/powerpoint/2010/main" val="11954812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6" name="Text Box 4"/>
          <p:cNvSpPr txBox="1">
            <a:spLocks noChangeArrowheads="1"/>
          </p:cNvSpPr>
          <p:nvPr/>
        </p:nvSpPr>
        <p:spPr bwMode="auto">
          <a:xfrm>
            <a:off x="2727325" y="1630363"/>
            <a:ext cx="3139802" cy="584776"/>
          </a:xfrm>
          <a:prstGeom prst="rect">
            <a:avLst/>
          </a:prstGeom>
          <a:noFill/>
          <a:ln w="9525">
            <a:noFill/>
            <a:miter lim="800000"/>
            <a:headEnd/>
            <a:tailEnd/>
          </a:ln>
          <a:effectLst/>
        </p:spPr>
        <p:txBody>
          <a:bodyPr wrap="none">
            <a:prstTxWarp prst="textNoShape">
              <a:avLst/>
            </a:prstTxWarp>
            <a:spAutoFit/>
          </a:bodyPr>
          <a:lstStyle/>
          <a:p>
            <a:r>
              <a:rPr lang="en-US" sz="3200" dirty="0" err="1">
                <a:solidFill>
                  <a:srgbClr val="0000FF"/>
                </a:solidFill>
                <a:latin typeface="Monaco" charset="0"/>
              </a:rPr>
              <a:t>m</a:t>
            </a:r>
            <a:r>
              <a:rPr lang="en-US" sz="3200" dirty="0" err="1" smtClean="0">
                <a:solidFill>
                  <a:srgbClr val="0000FF"/>
                </a:solidFill>
                <a:latin typeface="Monaco" charset="0"/>
              </a:rPr>
              <a:t>ississippi</a:t>
            </a:r>
            <a:r>
              <a:rPr lang="en-US" sz="3200" dirty="0" smtClean="0">
                <a:solidFill>
                  <a:srgbClr val="0000FF"/>
                </a:solidFill>
                <a:latin typeface="Monaco" charset="0"/>
              </a:rPr>
              <a:t>$</a:t>
            </a:r>
            <a:endParaRPr lang="en-US" sz="3200" dirty="0">
              <a:solidFill>
                <a:srgbClr val="0000FF"/>
              </a:solidFill>
              <a:latin typeface="Monaco" charset="0"/>
            </a:endParaRPr>
          </a:p>
        </p:txBody>
      </p:sp>
      <p:sp>
        <p:nvSpPr>
          <p:cNvPr id="1037317" name="Text Box 5"/>
          <p:cNvSpPr txBox="1">
            <a:spLocks noChangeArrowheads="1"/>
          </p:cNvSpPr>
          <p:nvPr/>
        </p:nvSpPr>
        <p:spPr bwMode="auto">
          <a:xfrm>
            <a:off x="1416050" y="2528888"/>
            <a:ext cx="2012950" cy="3749675"/>
          </a:xfrm>
          <a:prstGeom prst="rect">
            <a:avLst/>
          </a:prstGeom>
          <a:noFill/>
          <a:ln w="9525">
            <a:noFill/>
            <a:miter lim="800000"/>
            <a:headEnd/>
            <a:tailEnd/>
          </a:ln>
          <a:effectLst/>
        </p:spPr>
        <p:txBody>
          <a:bodyPr wrap="none">
            <a:prstTxWarp prst="textNoShape">
              <a:avLst/>
            </a:prstTxWarp>
            <a:spAutoFit/>
          </a:bodyPr>
          <a:lstStyle/>
          <a:p>
            <a:r>
              <a:rPr lang="en-US" sz="2000">
                <a:solidFill>
                  <a:srgbClr val="0000FF"/>
                </a:solidFill>
                <a:latin typeface="Monaco" charset="0"/>
              </a:rPr>
              <a:t>$</a:t>
            </a:r>
          </a:p>
          <a:p>
            <a:r>
              <a:rPr lang="en-US" sz="2000">
                <a:solidFill>
                  <a:srgbClr val="0000FF"/>
                </a:solidFill>
                <a:latin typeface="Monaco" charset="0"/>
              </a:rPr>
              <a:t>i$</a:t>
            </a:r>
          </a:p>
          <a:p>
            <a:r>
              <a:rPr lang="en-US" sz="2000">
                <a:solidFill>
                  <a:srgbClr val="0000FF"/>
                </a:solidFill>
                <a:latin typeface="Monaco" charset="0"/>
              </a:rPr>
              <a:t>ippi$</a:t>
            </a:r>
          </a:p>
          <a:p>
            <a:r>
              <a:rPr lang="en-US" sz="2000">
                <a:solidFill>
                  <a:srgbClr val="0000FF"/>
                </a:solidFill>
                <a:latin typeface="Monaco" charset="0"/>
              </a:rPr>
              <a:t>issippi$</a:t>
            </a:r>
          </a:p>
          <a:p>
            <a:r>
              <a:rPr lang="en-US" sz="2000">
                <a:solidFill>
                  <a:srgbClr val="0000FF"/>
                </a:solidFill>
                <a:latin typeface="Monaco" charset="0"/>
              </a:rPr>
              <a:t>ississippi$</a:t>
            </a:r>
          </a:p>
          <a:p>
            <a:r>
              <a:rPr lang="en-US" sz="2000">
                <a:solidFill>
                  <a:srgbClr val="0000FF"/>
                </a:solidFill>
                <a:latin typeface="Monaco" charset="0"/>
              </a:rPr>
              <a:t>mississippi$</a:t>
            </a:r>
          </a:p>
          <a:p>
            <a:r>
              <a:rPr lang="en-US" sz="2000">
                <a:solidFill>
                  <a:srgbClr val="0000FF"/>
                </a:solidFill>
                <a:latin typeface="Monaco" charset="0"/>
              </a:rPr>
              <a:t>pi$</a:t>
            </a:r>
          </a:p>
          <a:p>
            <a:r>
              <a:rPr lang="en-US" sz="2000">
                <a:solidFill>
                  <a:srgbClr val="0000FF"/>
                </a:solidFill>
                <a:latin typeface="Monaco" charset="0"/>
              </a:rPr>
              <a:t>ppi$</a:t>
            </a:r>
          </a:p>
          <a:p>
            <a:r>
              <a:rPr lang="en-US" sz="2000">
                <a:solidFill>
                  <a:srgbClr val="0000FF"/>
                </a:solidFill>
                <a:latin typeface="Monaco" charset="0"/>
              </a:rPr>
              <a:t>sippi$</a:t>
            </a:r>
          </a:p>
          <a:p>
            <a:r>
              <a:rPr lang="en-US" sz="2000">
                <a:solidFill>
                  <a:srgbClr val="0000FF"/>
                </a:solidFill>
                <a:latin typeface="Monaco" charset="0"/>
              </a:rPr>
              <a:t>sissippi$</a:t>
            </a:r>
          </a:p>
          <a:p>
            <a:r>
              <a:rPr lang="en-US" sz="2000">
                <a:solidFill>
                  <a:srgbClr val="0000FF"/>
                </a:solidFill>
                <a:latin typeface="Monaco" charset="0"/>
              </a:rPr>
              <a:t>ssippi$</a:t>
            </a:r>
          </a:p>
          <a:p>
            <a:r>
              <a:rPr lang="en-US" sz="2000">
                <a:solidFill>
                  <a:srgbClr val="0000FF"/>
                </a:solidFill>
                <a:latin typeface="Monaco" charset="0"/>
              </a:rPr>
              <a:t>ssissippi$</a:t>
            </a:r>
            <a:endParaRPr lang="en-US" sz="2000">
              <a:latin typeface="Monaco" charset="0"/>
            </a:endParaRPr>
          </a:p>
        </p:txBody>
      </p:sp>
      <p:sp>
        <p:nvSpPr>
          <p:cNvPr id="1037318" name="Text Box 6"/>
          <p:cNvSpPr txBox="1">
            <a:spLocks noChangeArrowheads="1"/>
          </p:cNvSpPr>
          <p:nvPr/>
        </p:nvSpPr>
        <p:spPr bwMode="auto">
          <a:xfrm>
            <a:off x="654050" y="2528888"/>
            <a:ext cx="488950" cy="3749675"/>
          </a:xfrm>
          <a:prstGeom prst="rect">
            <a:avLst/>
          </a:prstGeom>
          <a:noFill/>
          <a:ln w="9525">
            <a:noFill/>
            <a:miter lim="800000"/>
            <a:headEnd/>
            <a:tailEnd/>
          </a:ln>
          <a:effectLst/>
        </p:spPr>
        <p:txBody>
          <a:bodyPr wrap="none">
            <a:prstTxWarp prst="textNoShape">
              <a:avLst/>
            </a:prstTxWarp>
            <a:spAutoFit/>
          </a:bodyPr>
          <a:lstStyle/>
          <a:p>
            <a:r>
              <a:rPr lang="en-US" sz="2000">
                <a:latin typeface="Monaco" charset="0"/>
              </a:rPr>
              <a:t>11</a:t>
            </a:r>
          </a:p>
          <a:p>
            <a:r>
              <a:rPr lang="en-US" sz="2000">
                <a:latin typeface="Monaco" charset="0"/>
              </a:rPr>
              <a:t>10</a:t>
            </a:r>
          </a:p>
          <a:p>
            <a:r>
              <a:rPr lang="en-US" sz="2000">
                <a:latin typeface="Monaco" charset="0"/>
              </a:rPr>
              <a:t> 7</a:t>
            </a:r>
          </a:p>
          <a:p>
            <a:r>
              <a:rPr lang="en-US" sz="2000">
                <a:latin typeface="Monaco" charset="0"/>
              </a:rPr>
              <a:t> 4</a:t>
            </a:r>
          </a:p>
          <a:p>
            <a:r>
              <a:rPr lang="en-US" sz="2000">
                <a:latin typeface="Monaco" charset="0"/>
              </a:rPr>
              <a:t> 1</a:t>
            </a:r>
          </a:p>
          <a:p>
            <a:r>
              <a:rPr lang="en-US" sz="2000">
                <a:latin typeface="Monaco" charset="0"/>
              </a:rPr>
              <a:t> 0</a:t>
            </a:r>
          </a:p>
          <a:p>
            <a:r>
              <a:rPr lang="en-US" sz="2000">
                <a:latin typeface="Monaco" charset="0"/>
              </a:rPr>
              <a:t> 9</a:t>
            </a:r>
          </a:p>
          <a:p>
            <a:r>
              <a:rPr lang="en-US" sz="2000">
                <a:latin typeface="Monaco" charset="0"/>
              </a:rPr>
              <a:t> 8</a:t>
            </a:r>
          </a:p>
          <a:p>
            <a:r>
              <a:rPr lang="en-US" sz="2000">
                <a:latin typeface="Monaco" charset="0"/>
              </a:rPr>
              <a:t> 6</a:t>
            </a:r>
          </a:p>
          <a:p>
            <a:r>
              <a:rPr lang="en-US" sz="2000">
                <a:latin typeface="Monaco" charset="0"/>
              </a:rPr>
              <a:t> 3</a:t>
            </a:r>
          </a:p>
          <a:p>
            <a:r>
              <a:rPr lang="en-US" sz="2000">
                <a:latin typeface="Monaco" charset="0"/>
              </a:rPr>
              <a:t> 5</a:t>
            </a:r>
          </a:p>
          <a:p>
            <a:r>
              <a:rPr lang="en-US" sz="2000">
                <a:latin typeface="Monaco" charset="0"/>
              </a:rPr>
              <a:t> 2</a:t>
            </a:r>
          </a:p>
        </p:txBody>
      </p:sp>
      <p:sp>
        <p:nvSpPr>
          <p:cNvPr id="1037322" name="Rectangle 10"/>
          <p:cNvSpPr>
            <a:spLocks noGrp="1" noChangeArrowheads="1"/>
          </p:cNvSpPr>
          <p:nvPr>
            <p:ph type="title"/>
          </p:nvPr>
        </p:nvSpPr>
        <p:spPr>
          <a:xfrm>
            <a:off x="304800" y="381000"/>
            <a:ext cx="8610600" cy="1143000"/>
          </a:xfrm>
        </p:spPr>
        <p:txBody>
          <a:bodyPr/>
          <a:lstStyle/>
          <a:p>
            <a:r>
              <a:rPr lang="en-US"/>
              <a:t>Suffix array: Manber &amp; Myers (1990)</a:t>
            </a:r>
          </a:p>
        </p:txBody>
      </p:sp>
      <p:sp>
        <p:nvSpPr>
          <p:cNvPr id="1037324" name="Rectangle 12"/>
          <p:cNvSpPr>
            <a:spLocks noGrp="1" noChangeArrowheads="1"/>
          </p:cNvSpPr>
          <p:nvPr>
            <p:ph type="body" sz="half" idx="2"/>
          </p:nvPr>
        </p:nvSpPr>
        <p:spPr>
          <a:xfrm>
            <a:off x="4343400" y="2528888"/>
            <a:ext cx="4572000" cy="4114800"/>
          </a:xfrm>
        </p:spPr>
        <p:txBody>
          <a:bodyPr/>
          <a:lstStyle/>
          <a:p>
            <a:r>
              <a:rPr lang="en-US" sz="2800" dirty="0"/>
              <a:t>Find match by binary search</a:t>
            </a:r>
          </a:p>
          <a:p>
            <a:pPr marL="819150" lvl="1"/>
            <a:r>
              <a:rPr lang="en-US" dirty="0">
                <a:solidFill>
                  <a:srgbClr val="408000"/>
                </a:solidFill>
                <a:latin typeface="Monaco" charset="0"/>
              </a:rPr>
              <a:t>sis</a:t>
            </a:r>
            <a:endParaRPr lang="en-US" dirty="0"/>
          </a:p>
          <a:p>
            <a:r>
              <a:rPr lang="en-US" sz="2800" dirty="0"/>
              <a:t>O(</a:t>
            </a:r>
            <a:r>
              <a:rPr lang="en-US" sz="2800" i="1" dirty="0" err="1"/>
              <a:t>M</a:t>
            </a:r>
            <a:r>
              <a:rPr lang="en-US" sz="2800" dirty="0" err="1"/>
              <a:t>log</a:t>
            </a:r>
            <a:r>
              <a:rPr lang="en-US" sz="2800" i="1" dirty="0" err="1"/>
              <a:t>N</a:t>
            </a:r>
            <a:r>
              <a:rPr lang="en-US" sz="2800" dirty="0"/>
              <a:t>) </a:t>
            </a:r>
            <a:r>
              <a:rPr lang="en-US" sz="2800" dirty="0" smtClean="0"/>
              <a:t>time</a:t>
            </a:r>
          </a:p>
          <a:p>
            <a:pPr lvl="1"/>
            <a:r>
              <a:rPr lang="en-US" sz="2400" i="1" dirty="0" smtClean="0"/>
              <a:t>M</a:t>
            </a:r>
            <a:r>
              <a:rPr lang="en-US" sz="2400" dirty="0" smtClean="0"/>
              <a:t> query</a:t>
            </a:r>
          </a:p>
          <a:p>
            <a:pPr lvl="1"/>
            <a:r>
              <a:rPr lang="en-US" sz="2400" i="1" dirty="0" smtClean="0"/>
              <a:t>N </a:t>
            </a:r>
            <a:r>
              <a:rPr lang="en-US" sz="2400" dirty="0" smtClean="0"/>
              <a:t>target/search space</a:t>
            </a:r>
            <a:endParaRPr lang="en-US" sz="2800" dirty="0"/>
          </a:p>
          <a:p>
            <a:r>
              <a:rPr lang="en-US" sz="2800" dirty="0"/>
              <a:t>And </a:t>
            </a:r>
            <a:r>
              <a:rPr lang="en-US" sz="2800" dirty="0" err="1"/>
              <a:t>O(</a:t>
            </a:r>
            <a:r>
              <a:rPr lang="en-US" sz="2800" i="1" dirty="0" err="1"/>
              <a:t>N</a:t>
            </a:r>
            <a:r>
              <a:rPr lang="en-US" sz="2800" dirty="0" err="1"/>
              <a:t>log</a:t>
            </a:r>
            <a:r>
              <a:rPr lang="en-US" sz="2800" i="1" dirty="0" err="1"/>
              <a:t>N</a:t>
            </a:r>
            <a:r>
              <a:rPr lang="en-US" sz="2800" dirty="0"/>
              <a:t>) space</a:t>
            </a:r>
          </a:p>
          <a:p>
            <a:pPr marL="819150" lvl="1"/>
            <a:r>
              <a:rPr lang="en-US" dirty="0"/>
              <a:t>In practice ~</a:t>
            </a:r>
            <a:r>
              <a:rPr lang="en-US" dirty="0" smtClean="0"/>
              <a:t>10n </a:t>
            </a:r>
            <a:r>
              <a:rPr lang="en-US" dirty="0"/>
              <a:t>bytes</a:t>
            </a:r>
            <a:endParaRPr lang="en-US" sz="2400" dirty="0"/>
          </a:p>
        </p:txBody>
      </p:sp>
      <p:sp>
        <p:nvSpPr>
          <p:cNvPr id="1037325" name="Oval 13"/>
          <p:cNvSpPr>
            <a:spLocks noChangeArrowheads="1"/>
          </p:cNvSpPr>
          <p:nvPr/>
        </p:nvSpPr>
        <p:spPr bwMode="auto">
          <a:xfrm>
            <a:off x="1416050" y="4127500"/>
            <a:ext cx="323850" cy="292100"/>
          </a:xfrm>
          <a:prstGeom prst="ellipse">
            <a:avLst/>
          </a:prstGeom>
          <a:noFill/>
          <a:ln w="38100">
            <a:solidFill>
              <a:srgbClr val="408000"/>
            </a:solidFill>
            <a:round/>
            <a:headEnd/>
            <a:tailEnd/>
          </a:ln>
          <a:effectLst/>
        </p:spPr>
        <p:txBody>
          <a:bodyPr wrap="none" anchor="ctr">
            <a:prstTxWarp prst="textNoShape">
              <a:avLst/>
            </a:prstTxWarp>
          </a:bodyPr>
          <a:lstStyle/>
          <a:p>
            <a:endParaRPr lang="en-US"/>
          </a:p>
        </p:txBody>
      </p:sp>
      <p:sp>
        <p:nvSpPr>
          <p:cNvPr id="1037326" name="Oval 14"/>
          <p:cNvSpPr>
            <a:spLocks noChangeArrowheads="1"/>
          </p:cNvSpPr>
          <p:nvPr/>
        </p:nvSpPr>
        <p:spPr bwMode="auto">
          <a:xfrm>
            <a:off x="1428750" y="5029200"/>
            <a:ext cx="323850" cy="292100"/>
          </a:xfrm>
          <a:prstGeom prst="ellipse">
            <a:avLst/>
          </a:prstGeom>
          <a:noFill/>
          <a:ln w="38100">
            <a:solidFill>
              <a:srgbClr val="408000"/>
            </a:solidFill>
            <a:round/>
            <a:headEnd/>
            <a:tailEnd/>
          </a:ln>
          <a:effectLst/>
        </p:spPr>
        <p:txBody>
          <a:bodyPr wrap="none" anchor="ctr">
            <a:prstTxWarp prst="textNoShape">
              <a:avLst/>
            </a:prstTxWarp>
          </a:bodyPr>
          <a:lstStyle/>
          <a:p>
            <a:endParaRPr lang="en-US"/>
          </a:p>
        </p:txBody>
      </p:sp>
      <p:sp>
        <p:nvSpPr>
          <p:cNvPr id="1037327" name="Oval 15"/>
          <p:cNvSpPr>
            <a:spLocks noChangeArrowheads="1"/>
          </p:cNvSpPr>
          <p:nvPr/>
        </p:nvSpPr>
        <p:spPr bwMode="auto">
          <a:xfrm>
            <a:off x="1581150" y="5041900"/>
            <a:ext cx="323850" cy="292100"/>
          </a:xfrm>
          <a:prstGeom prst="ellipse">
            <a:avLst/>
          </a:prstGeom>
          <a:noFill/>
          <a:ln w="38100">
            <a:solidFill>
              <a:srgbClr val="408000"/>
            </a:solidFill>
            <a:round/>
            <a:headEnd/>
            <a:tailEnd/>
          </a:ln>
          <a:effectLst/>
        </p:spPr>
        <p:txBody>
          <a:bodyPr wrap="none" anchor="ctr">
            <a:prstTxWarp prst="textNoShape">
              <a:avLst/>
            </a:prstTxWarp>
          </a:bodyPr>
          <a:lstStyle/>
          <a:p>
            <a:endParaRPr lang="en-US"/>
          </a:p>
        </p:txBody>
      </p:sp>
      <p:sp>
        <p:nvSpPr>
          <p:cNvPr id="1037328" name="Oval 16"/>
          <p:cNvSpPr>
            <a:spLocks noChangeArrowheads="1"/>
          </p:cNvSpPr>
          <p:nvPr/>
        </p:nvSpPr>
        <p:spPr bwMode="auto">
          <a:xfrm>
            <a:off x="1733550" y="5041900"/>
            <a:ext cx="323850" cy="292100"/>
          </a:xfrm>
          <a:prstGeom prst="ellipse">
            <a:avLst/>
          </a:prstGeom>
          <a:noFill/>
          <a:ln w="38100">
            <a:solidFill>
              <a:srgbClr val="408000"/>
            </a:solidFill>
            <a:round/>
            <a:headEnd/>
            <a:tailEnd/>
          </a:ln>
          <a:effectLst/>
        </p:spPr>
        <p:txBody>
          <a:bodyPr wrap="none" anchor="ctr">
            <a:prstTxWarp prst="textNoShape">
              <a:avLst/>
            </a:prstTxWarp>
          </a:bodyPr>
          <a:lstStyle/>
          <a:p>
            <a:endParaRPr lang="en-US"/>
          </a:p>
        </p:txBody>
      </p:sp>
      <p:sp>
        <p:nvSpPr>
          <p:cNvPr id="1037329" name="Oval 17"/>
          <p:cNvSpPr>
            <a:spLocks noChangeArrowheads="1"/>
          </p:cNvSpPr>
          <p:nvPr/>
        </p:nvSpPr>
        <p:spPr bwMode="auto">
          <a:xfrm>
            <a:off x="1587500" y="5638800"/>
            <a:ext cx="323850" cy="292100"/>
          </a:xfrm>
          <a:prstGeom prst="ellipse">
            <a:avLst/>
          </a:prstGeom>
          <a:noFill/>
          <a:ln w="38100">
            <a:solidFill>
              <a:srgbClr val="408000"/>
            </a:solidFill>
            <a:round/>
            <a:headEnd/>
            <a:tailEnd/>
          </a:ln>
          <a:effectLst/>
        </p:spPr>
        <p:txBody>
          <a:bodyPr wrap="none" anchor="ctr">
            <a:prstTxWarp prst="textNoShape">
              <a:avLst/>
            </a:prstTxWarp>
          </a:bodyPr>
          <a:lstStyle/>
          <a:p>
            <a:endParaRPr lang="en-US"/>
          </a:p>
        </p:txBody>
      </p:sp>
      <p:sp>
        <p:nvSpPr>
          <p:cNvPr id="1037330" name="Oval 18"/>
          <p:cNvSpPr>
            <a:spLocks noChangeArrowheads="1"/>
          </p:cNvSpPr>
          <p:nvPr/>
        </p:nvSpPr>
        <p:spPr bwMode="auto">
          <a:xfrm>
            <a:off x="1581150" y="5334000"/>
            <a:ext cx="323850" cy="292100"/>
          </a:xfrm>
          <a:prstGeom prst="ellipse">
            <a:avLst/>
          </a:prstGeom>
          <a:noFill/>
          <a:ln w="38100">
            <a:solidFill>
              <a:srgbClr val="408000"/>
            </a:solidFill>
            <a:round/>
            <a:headEnd/>
            <a:tailEnd/>
          </a:ln>
          <a:effectLst/>
        </p:spPr>
        <p:txBody>
          <a:bodyPr wrap="none" anchor="ctr">
            <a:prstTxWarp prst="textNoShape">
              <a:avLst/>
            </a:prstTxWarp>
          </a:bodyPr>
          <a:lstStyle/>
          <a:p>
            <a:endParaRPr lang="en-US"/>
          </a:p>
        </p:txBody>
      </p:sp>
      <p:sp>
        <p:nvSpPr>
          <p:cNvPr id="1037331" name="Oval 19"/>
          <p:cNvSpPr>
            <a:spLocks noChangeArrowheads="1"/>
          </p:cNvSpPr>
          <p:nvPr/>
        </p:nvSpPr>
        <p:spPr bwMode="auto">
          <a:xfrm>
            <a:off x="1733550" y="5346700"/>
            <a:ext cx="323850" cy="292100"/>
          </a:xfrm>
          <a:prstGeom prst="ellipse">
            <a:avLst/>
          </a:prstGeom>
          <a:noFill/>
          <a:ln w="38100">
            <a:solidFill>
              <a:srgbClr val="408000"/>
            </a:solidFill>
            <a:round/>
            <a:headEnd/>
            <a:tailEnd/>
          </a:ln>
          <a:effectLst/>
        </p:spPr>
        <p:txBody>
          <a:bodyPr wrap="none" anchor="ctr">
            <a:prstTxWarp prst="textNoShape">
              <a:avLst/>
            </a:prstTxWarp>
          </a:bodyPr>
          <a:lstStyle/>
          <a:p>
            <a:endParaRPr lang="en-US"/>
          </a:p>
        </p:txBody>
      </p:sp>
      <p:sp>
        <p:nvSpPr>
          <p:cNvPr id="1037332" name="Text Box 20"/>
          <p:cNvSpPr txBox="1">
            <a:spLocks noChangeArrowheads="1"/>
          </p:cNvSpPr>
          <p:nvPr/>
        </p:nvSpPr>
        <p:spPr bwMode="auto">
          <a:xfrm>
            <a:off x="76200" y="2528888"/>
            <a:ext cx="488950" cy="37496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bg2"/>
                </a:solidFill>
                <a:latin typeface="Monaco" charset="0"/>
              </a:rPr>
              <a:t> 0</a:t>
            </a:r>
          </a:p>
          <a:p>
            <a:r>
              <a:rPr lang="en-US" sz="2000">
                <a:solidFill>
                  <a:schemeClr val="bg2"/>
                </a:solidFill>
                <a:latin typeface="Monaco" charset="0"/>
              </a:rPr>
              <a:t> 1</a:t>
            </a:r>
          </a:p>
          <a:p>
            <a:r>
              <a:rPr lang="en-US" sz="2000">
                <a:solidFill>
                  <a:schemeClr val="bg2"/>
                </a:solidFill>
                <a:latin typeface="Monaco" charset="0"/>
              </a:rPr>
              <a:t> 2</a:t>
            </a:r>
          </a:p>
          <a:p>
            <a:r>
              <a:rPr lang="en-US" sz="2000">
                <a:solidFill>
                  <a:schemeClr val="bg2"/>
                </a:solidFill>
                <a:latin typeface="Monaco" charset="0"/>
              </a:rPr>
              <a:t> 3</a:t>
            </a:r>
          </a:p>
          <a:p>
            <a:r>
              <a:rPr lang="en-US" sz="2000">
                <a:solidFill>
                  <a:schemeClr val="bg2"/>
                </a:solidFill>
                <a:latin typeface="Monaco" charset="0"/>
              </a:rPr>
              <a:t> 4</a:t>
            </a:r>
          </a:p>
          <a:p>
            <a:r>
              <a:rPr lang="en-US" sz="2000">
                <a:solidFill>
                  <a:schemeClr val="bg2"/>
                </a:solidFill>
                <a:latin typeface="Monaco" charset="0"/>
              </a:rPr>
              <a:t> 5</a:t>
            </a:r>
          </a:p>
          <a:p>
            <a:r>
              <a:rPr lang="en-US" sz="2000">
                <a:solidFill>
                  <a:schemeClr val="bg2"/>
                </a:solidFill>
                <a:latin typeface="Monaco" charset="0"/>
              </a:rPr>
              <a:t> 6</a:t>
            </a:r>
          </a:p>
          <a:p>
            <a:r>
              <a:rPr lang="en-US" sz="2000">
                <a:solidFill>
                  <a:schemeClr val="bg2"/>
                </a:solidFill>
                <a:latin typeface="Monaco" charset="0"/>
              </a:rPr>
              <a:t> 7</a:t>
            </a:r>
          </a:p>
          <a:p>
            <a:r>
              <a:rPr lang="en-US" sz="2000">
                <a:solidFill>
                  <a:schemeClr val="bg2"/>
                </a:solidFill>
                <a:latin typeface="Monaco" charset="0"/>
              </a:rPr>
              <a:t> 8</a:t>
            </a:r>
          </a:p>
          <a:p>
            <a:r>
              <a:rPr lang="en-US" sz="2000">
                <a:solidFill>
                  <a:schemeClr val="bg2"/>
                </a:solidFill>
                <a:latin typeface="Monaco" charset="0"/>
              </a:rPr>
              <a:t> 9</a:t>
            </a:r>
          </a:p>
          <a:p>
            <a:r>
              <a:rPr lang="en-US" sz="2000">
                <a:solidFill>
                  <a:schemeClr val="bg2"/>
                </a:solidFill>
                <a:latin typeface="Monaco" charset="0"/>
              </a:rPr>
              <a:t>10</a:t>
            </a:r>
          </a:p>
          <a:p>
            <a:r>
              <a:rPr lang="en-US" sz="2000">
                <a:solidFill>
                  <a:schemeClr val="bg2"/>
                </a:solidFill>
                <a:latin typeface="Monaco" charset="0"/>
              </a:rPr>
              <a:t>11</a:t>
            </a:r>
          </a:p>
        </p:txBody>
      </p:sp>
      <p:sp>
        <p:nvSpPr>
          <p:cNvPr id="1037333" name="Text Box 21"/>
          <p:cNvSpPr txBox="1">
            <a:spLocks noChangeArrowheads="1"/>
          </p:cNvSpPr>
          <p:nvPr/>
        </p:nvSpPr>
        <p:spPr bwMode="auto">
          <a:xfrm>
            <a:off x="120650" y="2133600"/>
            <a:ext cx="18415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1037334" name="Text Box 22"/>
          <p:cNvSpPr txBox="1">
            <a:spLocks noChangeArrowheads="1"/>
          </p:cNvSpPr>
          <p:nvPr/>
        </p:nvSpPr>
        <p:spPr bwMode="auto">
          <a:xfrm>
            <a:off x="212725" y="1935163"/>
            <a:ext cx="336550" cy="3968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bg2"/>
                </a:solidFill>
                <a:latin typeface="Monaco" charset="0"/>
              </a:rPr>
              <a:t>i</a:t>
            </a:r>
            <a:endParaRPr lang="en-US" sz="3200">
              <a:solidFill>
                <a:srgbClr val="408000"/>
              </a:solidFill>
              <a:latin typeface="Monaco" charset="0"/>
            </a:endParaRPr>
          </a:p>
        </p:txBody>
      </p:sp>
      <p:sp>
        <p:nvSpPr>
          <p:cNvPr id="1037335" name="Text Box 23"/>
          <p:cNvSpPr txBox="1">
            <a:spLocks noChangeArrowheads="1"/>
          </p:cNvSpPr>
          <p:nvPr/>
        </p:nvSpPr>
        <p:spPr bwMode="auto">
          <a:xfrm>
            <a:off x="533400" y="1939925"/>
            <a:ext cx="946150" cy="396875"/>
          </a:xfrm>
          <a:prstGeom prst="rect">
            <a:avLst/>
          </a:prstGeom>
          <a:noFill/>
          <a:ln w="9525">
            <a:noFill/>
            <a:miter lim="800000"/>
            <a:headEnd/>
            <a:tailEnd/>
          </a:ln>
          <a:effectLst/>
        </p:spPr>
        <p:txBody>
          <a:bodyPr wrap="none">
            <a:prstTxWarp prst="textNoShape">
              <a:avLst/>
            </a:prstTxWarp>
            <a:spAutoFit/>
          </a:bodyPr>
          <a:lstStyle/>
          <a:p>
            <a:r>
              <a:rPr lang="en-US" sz="2000">
                <a:latin typeface="Monaco" charset="0"/>
              </a:rPr>
              <a:t>SA[i]</a:t>
            </a:r>
            <a:endParaRPr lang="en-US" sz="3200">
              <a:latin typeface="Monaco" charset="0"/>
            </a:endParaRPr>
          </a:p>
        </p:txBody>
      </p:sp>
    </p:spTree>
    <p:extLst>
      <p:ext uri="{BB962C8B-B14F-4D97-AF65-F5344CB8AC3E}">
        <p14:creationId xmlns:p14="http://schemas.microsoft.com/office/powerpoint/2010/main" val="2603764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73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732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73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3732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373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3732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373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3732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373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3732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0373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37329"/>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0373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37330"/>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0373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37324">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37324">
                                            <p:txEl>
                                              <p:pRg st="3" end="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37324">
                                            <p:txEl>
                                              <p:pRg st="4" end="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37324">
                                            <p:txEl>
                                              <p:pRg st="5" end="5"/>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37324">
                                            <p:txEl>
                                              <p:pRg st="6" end="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373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373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373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37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18" grpId="0"/>
      <p:bldP spid="1037324" grpId="0" build="p"/>
      <p:bldP spid="1037325" grpId="0" animBg="1"/>
      <p:bldP spid="1037325" grpId="1" animBg="1"/>
      <p:bldP spid="1037326" grpId="0" animBg="1"/>
      <p:bldP spid="1037326" grpId="1" animBg="1"/>
      <p:bldP spid="1037327" grpId="0" animBg="1"/>
      <p:bldP spid="1037327" grpId="1" animBg="1"/>
      <p:bldP spid="1037328" grpId="0" animBg="1"/>
      <p:bldP spid="1037328" grpId="1" animBg="1"/>
      <p:bldP spid="1037329" grpId="0" animBg="1"/>
      <p:bldP spid="1037329" grpId="1" animBg="1"/>
      <p:bldP spid="1037330" grpId="0" animBg="1"/>
      <p:bldP spid="1037330" grpId="1" animBg="1"/>
      <p:bldP spid="1037331" grpId="0" animBg="1"/>
      <p:bldP spid="1037332" grpId="0"/>
      <p:bldP spid="1037334" grpId="0"/>
      <p:bldP spid="10373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a:xfrm>
            <a:off x="228600" y="228600"/>
            <a:ext cx="8610600" cy="1143000"/>
          </a:xfrm>
        </p:spPr>
        <p:txBody>
          <a:bodyPr/>
          <a:lstStyle/>
          <a:p>
            <a:r>
              <a:rPr lang="en-US" sz="3600" dirty="0" smtClean="0"/>
              <a:t>Using the BWT and FM-index for matching, </a:t>
            </a:r>
            <a:br>
              <a:rPr lang="en-US" sz="3600" dirty="0" smtClean="0"/>
            </a:br>
            <a:r>
              <a:rPr lang="en-US" sz="3600" dirty="0" smtClean="0"/>
              <a:t>as in e.g. </a:t>
            </a:r>
            <a:r>
              <a:rPr lang="en-US" sz="3600" dirty="0" err="1" smtClean="0"/>
              <a:t>bwa</a:t>
            </a:r>
            <a:r>
              <a:rPr lang="en-US" sz="3600" dirty="0" smtClean="0"/>
              <a:t> or bowtie</a:t>
            </a:r>
            <a:br>
              <a:rPr lang="en-US" sz="3600" dirty="0" smtClean="0"/>
            </a:br>
            <a:r>
              <a:rPr lang="en-US" sz="3600" dirty="0" smtClean="0"/>
              <a:t>Non</a:t>
            </a:r>
            <a:r>
              <a:rPr lang="en-US" sz="3600" dirty="0"/>
              <a:t>-unique match is an </a:t>
            </a:r>
            <a:r>
              <a:rPr lang="en-US" sz="3600" i="1" dirty="0" smtClean="0"/>
              <a:t>interval</a:t>
            </a:r>
            <a:r>
              <a:rPr lang="en-US" sz="3600" dirty="0" smtClean="0"/>
              <a:t> </a:t>
            </a:r>
            <a:r>
              <a:rPr lang="en-US" sz="3600" dirty="0"/>
              <a:t>in </a:t>
            </a:r>
            <a:r>
              <a:rPr lang="en-US" sz="3600" dirty="0" smtClean="0"/>
              <a:t>Suffix </a:t>
            </a:r>
            <a:r>
              <a:rPr lang="en-US" sz="3600" dirty="0"/>
              <a:t>A</a:t>
            </a:r>
            <a:r>
              <a:rPr lang="en-US" sz="3600" dirty="0" smtClean="0"/>
              <a:t>rray</a:t>
            </a:r>
            <a:endParaRPr lang="en-US" sz="3600" dirty="0"/>
          </a:p>
        </p:txBody>
      </p:sp>
      <p:sp>
        <p:nvSpPr>
          <p:cNvPr id="1039365" name="Text Box 5"/>
          <p:cNvSpPr txBox="1">
            <a:spLocks noChangeArrowheads="1"/>
          </p:cNvSpPr>
          <p:nvPr/>
        </p:nvSpPr>
        <p:spPr bwMode="auto">
          <a:xfrm>
            <a:off x="1416050" y="2528888"/>
            <a:ext cx="2012950" cy="3749675"/>
          </a:xfrm>
          <a:prstGeom prst="rect">
            <a:avLst/>
          </a:prstGeom>
          <a:noFill/>
          <a:ln w="9525">
            <a:noFill/>
            <a:miter lim="800000"/>
            <a:headEnd/>
            <a:tailEnd/>
          </a:ln>
          <a:effectLst/>
        </p:spPr>
        <p:txBody>
          <a:bodyPr wrap="none">
            <a:prstTxWarp prst="textNoShape">
              <a:avLst/>
            </a:prstTxWarp>
            <a:spAutoFit/>
          </a:bodyPr>
          <a:lstStyle/>
          <a:p>
            <a:r>
              <a:rPr lang="en-US" sz="2000" dirty="0">
                <a:solidFill>
                  <a:srgbClr val="0000FF"/>
                </a:solidFill>
                <a:latin typeface="Monaco" charset="0"/>
              </a:rPr>
              <a:t>$</a:t>
            </a:r>
          </a:p>
          <a:p>
            <a:r>
              <a:rPr lang="en-US" sz="2000" dirty="0" err="1">
                <a:solidFill>
                  <a:srgbClr val="0000FF"/>
                </a:solidFill>
                <a:latin typeface="Monaco" charset="0"/>
              </a:rPr>
              <a:t>i</a:t>
            </a:r>
            <a:r>
              <a:rPr lang="en-US" sz="2000" dirty="0">
                <a:solidFill>
                  <a:srgbClr val="0000FF"/>
                </a:solidFill>
                <a:latin typeface="Monaco" charset="0"/>
              </a:rPr>
              <a:t>$</a:t>
            </a:r>
          </a:p>
          <a:p>
            <a:r>
              <a:rPr lang="en-US" sz="2000" dirty="0" err="1">
                <a:solidFill>
                  <a:srgbClr val="0000FF"/>
                </a:solidFill>
                <a:latin typeface="Monaco" charset="0"/>
              </a:rPr>
              <a:t>ippi</a:t>
            </a:r>
            <a:r>
              <a:rPr lang="en-US" sz="2000" dirty="0">
                <a:solidFill>
                  <a:srgbClr val="0000FF"/>
                </a:solidFill>
                <a:latin typeface="Monaco" charset="0"/>
              </a:rPr>
              <a:t>$</a:t>
            </a:r>
          </a:p>
          <a:p>
            <a:r>
              <a:rPr lang="en-US" sz="2000" dirty="0" err="1">
                <a:solidFill>
                  <a:srgbClr val="0000FF"/>
                </a:solidFill>
                <a:latin typeface="Monaco" charset="0"/>
              </a:rPr>
              <a:t>issippi</a:t>
            </a:r>
            <a:r>
              <a:rPr lang="en-US" sz="2000" dirty="0">
                <a:solidFill>
                  <a:srgbClr val="0000FF"/>
                </a:solidFill>
                <a:latin typeface="Monaco" charset="0"/>
              </a:rPr>
              <a:t>$</a:t>
            </a:r>
          </a:p>
          <a:p>
            <a:r>
              <a:rPr lang="en-US" sz="2000" dirty="0" err="1">
                <a:solidFill>
                  <a:srgbClr val="0000FF"/>
                </a:solidFill>
                <a:latin typeface="Monaco" charset="0"/>
              </a:rPr>
              <a:t>ississippi</a:t>
            </a:r>
            <a:r>
              <a:rPr lang="en-US" sz="2000" dirty="0">
                <a:solidFill>
                  <a:srgbClr val="0000FF"/>
                </a:solidFill>
                <a:latin typeface="Monaco" charset="0"/>
              </a:rPr>
              <a:t>$</a:t>
            </a:r>
          </a:p>
          <a:p>
            <a:r>
              <a:rPr lang="en-US" sz="2000" dirty="0" err="1">
                <a:solidFill>
                  <a:srgbClr val="0000FF"/>
                </a:solidFill>
                <a:latin typeface="Monaco" charset="0"/>
              </a:rPr>
              <a:t>mississippi</a:t>
            </a:r>
            <a:r>
              <a:rPr lang="en-US" sz="2000" dirty="0">
                <a:solidFill>
                  <a:srgbClr val="0000FF"/>
                </a:solidFill>
                <a:latin typeface="Monaco" charset="0"/>
              </a:rPr>
              <a:t>$</a:t>
            </a:r>
          </a:p>
          <a:p>
            <a:r>
              <a:rPr lang="en-US" sz="2000" dirty="0">
                <a:solidFill>
                  <a:srgbClr val="0000FF"/>
                </a:solidFill>
                <a:latin typeface="Monaco" charset="0"/>
              </a:rPr>
              <a:t>pi$</a:t>
            </a:r>
          </a:p>
          <a:p>
            <a:r>
              <a:rPr lang="en-US" sz="2000" dirty="0" err="1">
                <a:solidFill>
                  <a:srgbClr val="0000FF"/>
                </a:solidFill>
                <a:latin typeface="Monaco" charset="0"/>
              </a:rPr>
              <a:t>ppi</a:t>
            </a:r>
            <a:r>
              <a:rPr lang="en-US" sz="2000" dirty="0">
                <a:solidFill>
                  <a:srgbClr val="0000FF"/>
                </a:solidFill>
                <a:latin typeface="Monaco" charset="0"/>
              </a:rPr>
              <a:t>$</a:t>
            </a:r>
          </a:p>
          <a:p>
            <a:r>
              <a:rPr lang="en-US" sz="2000" dirty="0" err="1">
                <a:solidFill>
                  <a:srgbClr val="0000FF"/>
                </a:solidFill>
                <a:latin typeface="Monaco" charset="0"/>
              </a:rPr>
              <a:t>sippi</a:t>
            </a:r>
            <a:r>
              <a:rPr lang="en-US" sz="2000" dirty="0">
                <a:solidFill>
                  <a:srgbClr val="0000FF"/>
                </a:solidFill>
                <a:latin typeface="Monaco" charset="0"/>
              </a:rPr>
              <a:t>$</a:t>
            </a:r>
          </a:p>
          <a:p>
            <a:r>
              <a:rPr lang="en-US" sz="2000" dirty="0" err="1">
                <a:solidFill>
                  <a:srgbClr val="0000FF"/>
                </a:solidFill>
                <a:latin typeface="Monaco" charset="0"/>
              </a:rPr>
              <a:t>sissippi</a:t>
            </a:r>
            <a:r>
              <a:rPr lang="en-US" sz="2000" dirty="0">
                <a:solidFill>
                  <a:srgbClr val="0000FF"/>
                </a:solidFill>
                <a:latin typeface="Monaco" charset="0"/>
              </a:rPr>
              <a:t>$</a:t>
            </a:r>
          </a:p>
          <a:p>
            <a:r>
              <a:rPr lang="en-US" sz="2000" dirty="0" err="1">
                <a:solidFill>
                  <a:srgbClr val="0000FF"/>
                </a:solidFill>
                <a:latin typeface="Monaco" charset="0"/>
              </a:rPr>
              <a:t>ssippi</a:t>
            </a:r>
            <a:r>
              <a:rPr lang="en-US" sz="2000" dirty="0">
                <a:solidFill>
                  <a:srgbClr val="0000FF"/>
                </a:solidFill>
                <a:latin typeface="Monaco" charset="0"/>
              </a:rPr>
              <a:t>$</a:t>
            </a:r>
          </a:p>
          <a:p>
            <a:r>
              <a:rPr lang="en-US" sz="2000" dirty="0" err="1">
                <a:solidFill>
                  <a:srgbClr val="0000FF"/>
                </a:solidFill>
                <a:latin typeface="Monaco" charset="0"/>
              </a:rPr>
              <a:t>ssissippi</a:t>
            </a:r>
            <a:r>
              <a:rPr lang="en-US" sz="2000" dirty="0">
                <a:solidFill>
                  <a:srgbClr val="0000FF"/>
                </a:solidFill>
                <a:latin typeface="Monaco" charset="0"/>
              </a:rPr>
              <a:t>$</a:t>
            </a:r>
            <a:endParaRPr lang="en-US" sz="2000" dirty="0">
              <a:latin typeface="Monaco" charset="0"/>
            </a:endParaRPr>
          </a:p>
        </p:txBody>
      </p:sp>
      <p:sp>
        <p:nvSpPr>
          <p:cNvPr id="1039366" name="Text Box 6"/>
          <p:cNvSpPr txBox="1">
            <a:spLocks noChangeArrowheads="1"/>
          </p:cNvSpPr>
          <p:nvPr/>
        </p:nvSpPr>
        <p:spPr bwMode="auto">
          <a:xfrm>
            <a:off x="2727325" y="1676400"/>
            <a:ext cx="3139802" cy="584776"/>
          </a:xfrm>
          <a:prstGeom prst="rect">
            <a:avLst/>
          </a:prstGeom>
          <a:noFill/>
          <a:ln w="9525">
            <a:noFill/>
            <a:miter lim="800000"/>
            <a:headEnd/>
            <a:tailEnd/>
          </a:ln>
          <a:effectLst/>
        </p:spPr>
        <p:txBody>
          <a:bodyPr wrap="none">
            <a:prstTxWarp prst="textNoShape">
              <a:avLst/>
            </a:prstTxWarp>
            <a:spAutoFit/>
          </a:bodyPr>
          <a:lstStyle/>
          <a:p>
            <a:r>
              <a:rPr lang="en-US" sz="3200" dirty="0" err="1">
                <a:solidFill>
                  <a:srgbClr val="0000FF"/>
                </a:solidFill>
                <a:latin typeface="Monaco" charset="0"/>
              </a:rPr>
              <a:t>m</a:t>
            </a:r>
            <a:r>
              <a:rPr lang="en-US" sz="3200" dirty="0" err="1" smtClean="0">
                <a:solidFill>
                  <a:srgbClr val="0000FF"/>
                </a:solidFill>
                <a:latin typeface="Monaco" charset="0"/>
              </a:rPr>
              <a:t>ississippi</a:t>
            </a:r>
            <a:r>
              <a:rPr lang="en-US" sz="3200" dirty="0" smtClean="0">
                <a:solidFill>
                  <a:srgbClr val="0000FF"/>
                </a:solidFill>
                <a:latin typeface="Monaco" charset="0"/>
              </a:rPr>
              <a:t>$</a:t>
            </a:r>
            <a:endParaRPr lang="en-US" sz="3200" dirty="0">
              <a:solidFill>
                <a:srgbClr val="0000FF"/>
              </a:solidFill>
              <a:latin typeface="Monaco" charset="0"/>
            </a:endParaRPr>
          </a:p>
        </p:txBody>
      </p:sp>
      <p:sp>
        <p:nvSpPr>
          <p:cNvPr id="1039367" name="Rectangle 7"/>
          <p:cNvSpPr>
            <a:spLocks noGrp="1" noChangeArrowheads="1"/>
          </p:cNvSpPr>
          <p:nvPr>
            <p:ph type="body" sz="half" idx="2"/>
          </p:nvPr>
        </p:nvSpPr>
        <p:spPr>
          <a:xfrm>
            <a:off x="4876800" y="2528888"/>
            <a:ext cx="4267200" cy="4329112"/>
          </a:xfrm>
          <a:noFill/>
          <a:ln/>
        </p:spPr>
        <p:txBody>
          <a:bodyPr/>
          <a:lstStyle/>
          <a:p>
            <a:pPr>
              <a:lnSpc>
                <a:spcPct val="90000"/>
              </a:lnSpc>
              <a:buFontTx/>
              <a:buNone/>
            </a:pPr>
            <a:r>
              <a:rPr lang="en-US" sz="2800" dirty="0" err="1">
                <a:solidFill>
                  <a:srgbClr val="408000"/>
                </a:solidFill>
                <a:latin typeface="Monaco" charset="0"/>
              </a:rPr>
              <a:t>L(si</a:t>
            </a:r>
            <a:r>
              <a:rPr lang="en-US" sz="2800" dirty="0">
                <a:solidFill>
                  <a:srgbClr val="408000"/>
                </a:solidFill>
                <a:latin typeface="Monaco" charset="0"/>
              </a:rPr>
              <a:t>)=8, </a:t>
            </a:r>
            <a:r>
              <a:rPr lang="en-US" sz="2800" dirty="0" err="1">
                <a:solidFill>
                  <a:srgbClr val="408000"/>
                </a:solidFill>
                <a:latin typeface="Monaco" charset="0"/>
              </a:rPr>
              <a:t>U(si</a:t>
            </a:r>
            <a:r>
              <a:rPr lang="en-US" sz="2800" dirty="0">
                <a:solidFill>
                  <a:srgbClr val="408000"/>
                </a:solidFill>
                <a:latin typeface="Monaco" charset="0"/>
              </a:rPr>
              <a:t>)=10</a:t>
            </a:r>
            <a:endParaRPr lang="en-US" sz="2800" dirty="0"/>
          </a:p>
          <a:p>
            <a:pPr>
              <a:lnSpc>
                <a:spcPct val="90000"/>
              </a:lnSpc>
              <a:buFontTx/>
              <a:buNone/>
            </a:pPr>
            <a:r>
              <a:rPr lang="en-US" sz="2800" dirty="0" smtClean="0"/>
              <a:t>BWT approach </a:t>
            </a:r>
            <a:r>
              <a:rPr lang="en-US" sz="2800" dirty="0"/>
              <a:t>to matching:</a:t>
            </a:r>
          </a:p>
          <a:p>
            <a:pPr>
              <a:lnSpc>
                <a:spcPct val="90000"/>
              </a:lnSpc>
              <a:buFontTx/>
              <a:buNone/>
            </a:pPr>
            <a:r>
              <a:rPr lang="en-US" sz="2800" dirty="0"/>
              <a:t>	update L() and U() as you extend the search string</a:t>
            </a:r>
          </a:p>
          <a:p>
            <a:pPr>
              <a:lnSpc>
                <a:spcPct val="90000"/>
              </a:lnSpc>
              <a:buFontTx/>
              <a:buNone/>
            </a:pPr>
            <a:r>
              <a:rPr lang="en-US" sz="2800" dirty="0">
                <a:solidFill>
                  <a:srgbClr val="408000"/>
                </a:solidFill>
                <a:latin typeface="Monaco" charset="0"/>
              </a:rPr>
              <a:t>L()=0, U()=12</a:t>
            </a:r>
            <a:endParaRPr lang="en-US" dirty="0">
              <a:solidFill>
                <a:srgbClr val="408000"/>
              </a:solidFill>
              <a:latin typeface="Monaco" charset="0"/>
            </a:endParaRPr>
          </a:p>
          <a:p>
            <a:pPr>
              <a:lnSpc>
                <a:spcPct val="90000"/>
              </a:lnSpc>
              <a:buFontTx/>
              <a:buNone/>
            </a:pPr>
            <a:r>
              <a:rPr lang="en-US" sz="2800" dirty="0" err="1">
                <a:solidFill>
                  <a:srgbClr val="408000"/>
                </a:solidFill>
                <a:latin typeface="Monaco" charset="0"/>
              </a:rPr>
              <a:t>L(i</a:t>
            </a:r>
            <a:r>
              <a:rPr lang="en-US" sz="2800" dirty="0">
                <a:solidFill>
                  <a:srgbClr val="408000"/>
                </a:solidFill>
                <a:latin typeface="Monaco" charset="0"/>
              </a:rPr>
              <a:t>)=1, </a:t>
            </a:r>
            <a:r>
              <a:rPr lang="en-US" sz="2800" dirty="0" err="1">
                <a:solidFill>
                  <a:srgbClr val="408000"/>
                </a:solidFill>
                <a:latin typeface="Monaco" charset="0"/>
              </a:rPr>
              <a:t>U(i</a:t>
            </a:r>
            <a:r>
              <a:rPr lang="en-US" sz="2800" dirty="0">
                <a:solidFill>
                  <a:srgbClr val="408000"/>
                </a:solidFill>
                <a:latin typeface="Monaco" charset="0"/>
              </a:rPr>
              <a:t>)=5</a:t>
            </a:r>
            <a:endParaRPr lang="en-US" dirty="0">
              <a:solidFill>
                <a:srgbClr val="408000"/>
              </a:solidFill>
              <a:latin typeface="Monaco" charset="0"/>
            </a:endParaRPr>
          </a:p>
          <a:p>
            <a:pPr>
              <a:lnSpc>
                <a:spcPct val="90000"/>
              </a:lnSpc>
              <a:buFontTx/>
              <a:buNone/>
            </a:pPr>
            <a:r>
              <a:rPr lang="en-US" sz="2800" dirty="0" err="1">
                <a:solidFill>
                  <a:srgbClr val="408000"/>
                </a:solidFill>
                <a:latin typeface="Monaco" charset="0"/>
              </a:rPr>
              <a:t>L(si</a:t>
            </a:r>
            <a:r>
              <a:rPr lang="en-US" sz="2800" dirty="0">
                <a:solidFill>
                  <a:srgbClr val="408000"/>
                </a:solidFill>
                <a:latin typeface="Monaco" charset="0"/>
              </a:rPr>
              <a:t>)=8, </a:t>
            </a:r>
            <a:r>
              <a:rPr lang="en-US" sz="2800" dirty="0" err="1">
                <a:solidFill>
                  <a:srgbClr val="408000"/>
                </a:solidFill>
                <a:latin typeface="Monaco" charset="0"/>
              </a:rPr>
              <a:t>U(si</a:t>
            </a:r>
            <a:r>
              <a:rPr lang="en-US" sz="2800" dirty="0">
                <a:solidFill>
                  <a:srgbClr val="408000"/>
                </a:solidFill>
                <a:latin typeface="Monaco" charset="0"/>
              </a:rPr>
              <a:t>)=</a:t>
            </a:r>
            <a:r>
              <a:rPr lang="en-US" sz="2800" dirty="0" smtClean="0">
                <a:solidFill>
                  <a:srgbClr val="408000"/>
                </a:solidFill>
                <a:latin typeface="Monaco" charset="0"/>
              </a:rPr>
              <a:t>10</a:t>
            </a:r>
          </a:p>
          <a:p>
            <a:pPr>
              <a:lnSpc>
                <a:spcPct val="90000"/>
              </a:lnSpc>
              <a:buFontTx/>
              <a:buNone/>
            </a:pPr>
            <a:r>
              <a:rPr lang="en-US" sz="2800" dirty="0" smtClean="0"/>
              <a:t>	 Constant time update gives O(M) search</a:t>
            </a:r>
          </a:p>
          <a:p>
            <a:pPr>
              <a:lnSpc>
                <a:spcPct val="90000"/>
              </a:lnSpc>
              <a:buFontTx/>
              <a:buNone/>
            </a:pPr>
            <a:endParaRPr lang="en-US" sz="2800" dirty="0"/>
          </a:p>
        </p:txBody>
      </p:sp>
      <p:sp>
        <p:nvSpPr>
          <p:cNvPr id="1039369" name="Text Box 9"/>
          <p:cNvSpPr txBox="1">
            <a:spLocks noChangeArrowheads="1"/>
          </p:cNvSpPr>
          <p:nvPr/>
        </p:nvSpPr>
        <p:spPr bwMode="auto">
          <a:xfrm>
            <a:off x="654050" y="2528888"/>
            <a:ext cx="488950" cy="3749675"/>
          </a:xfrm>
          <a:prstGeom prst="rect">
            <a:avLst/>
          </a:prstGeom>
          <a:noFill/>
          <a:ln w="9525">
            <a:noFill/>
            <a:miter lim="800000"/>
            <a:headEnd/>
            <a:tailEnd/>
          </a:ln>
          <a:effectLst/>
        </p:spPr>
        <p:txBody>
          <a:bodyPr wrap="none">
            <a:prstTxWarp prst="textNoShape">
              <a:avLst/>
            </a:prstTxWarp>
            <a:spAutoFit/>
          </a:bodyPr>
          <a:lstStyle/>
          <a:p>
            <a:r>
              <a:rPr lang="en-US" sz="2000">
                <a:latin typeface="Monaco" charset="0"/>
              </a:rPr>
              <a:t>11</a:t>
            </a:r>
          </a:p>
          <a:p>
            <a:r>
              <a:rPr lang="en-US" sz="2000">
                <a:latin typeface="Monaco" charset="0"/>
              </a:rPr>
              <a:t>10</a:t>
            </a:r>
          </a:p>
          <a:p>
            <a:r>
              <a:rPr lang="en-US" sz="2000">
                <a:latin typeface="Monaco" charset="0"/>
              </a:rPr>
              <a:t> 7</a:t>
            </a:r>
          </a:p>
          <a:p>
            <a:r>
              <a:rPr lang="en-US" sz="2000">
                <a:latin typeface="Monaco" charset="0"/>
              </a:rPr>
              <a:t> 4</a:t>
            </a:r>
          </a:p>
          <a:p>
            <a:r>
              <a:rPr lang="en-US" sz="2000">
                <a:latin typeface="Monaco" charset="0"/>
              </a:rPr>
              <a:t> 1</a:t>
            </a:r>
          </a:p>
          <a:p>
            <a:r>
              <a:rPr lang="en-US" sz="2000">
                <a:latin typeface="Monaco" charset="0"/>
              </a:rPr>
              <a:t> 0</a:t>
            </a:r>
          </a:p>
          <a:p>
            <a:r>
              <a:rPr lang="en-US" sz="2000">
                <a:latin typeface="Monaco" charset="0"/>
              </a:rPr>
              <a:t> 9</a:t>
            </a:r>
          </a:p>
          <a:p>
            <a:r>
              <a:rPr lang="en-US" sz="2000">
                <a:latin typeface="Monaco" charset="0"/>
              </a:rPr>
              <a:t> 8</a:t>
            </a:r>
          </a:p>
          <a:p>
            <a:r>
              <a:rPr lang="en-US" sz="2000">
                <a:latin typeface="Monaco" charset="0"/>
              </a:rPr>
              <a:t> 6</a:t>
            </a:r>
          </a:p>
          <a:p>
            <a:r>
              <a:rPr lang="en-US" sz="2000">
                <a:latin typeface="Monaco" charset="0"/>
              </a:rPr>
              <a:t> 3</a:t>
            </a:r>
          </a:p>
          <a:p>
            <a:r>
              <a:rPr lang="en-US" sz="2000">
                <a:latin typeface="Monaco" charset="0"/>
              </a:rPr>
              <a:t> 5</a:t>
            </a:r>
          </a:p>
          <a:p>
            <a:r>
              <a:rPr lang="en-US" sz="2000">
                <a:latin typeface="Monaco" charset="0"/>
              </a:rPr>
              <a:t> 2</a:t>
            </a:r>
          </a:p>
        </p:txBody>
      </p:sp>
      <p:sp>
        <p:nvSpPr>
          <p:cNvPr id="1039370" name="Text Box 10"/>
          <p:cNvSpPr txBox="1">
            <a:spLocks noChangeArrowheads="1"/>
          </p:cNvSpPr>
          <p:nvPr/>
        </p:nvSpPr>
        <p:spPr bwMode="auto">
          <a:xfrm>
            <a:off x="76200" y="2528888"/>
            <a:ext cx="488950" cy="37496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bg2"/>
                </a:solidFill>
                <a:latin typeface="Monaco" charset="0"/>
              </a:rPr>
              <a:t> 0</a:t>
            </a:r>
          </a:p>
          <a:p>
            <a:r>
              <a:rPr lang="en-US" sz="2000">
                <a:solidFill>
                  <a:schemeClr val="bg2"/>
                </a:solidFill>
                <a:latin typeface="Monaco" charset="0"/>
              </a:rPr>
              <a:t> 1</a:t>
            </a:r>
          </a:p>
          <a:p>
            <a:r>
              <a:rPr lang="en-US" sz="2000">
                <a:solidFill>
                  <a:schemeClr val="bg2"/>
                </a:solidFill>
                <a:latin typeface="Monaco" charset="0"/>
              </a:rPr>
              <a:t> 2</a:t>
            </a:r>
          </a:p>
          <a:p>
            <a:r>
              <a:rPr lang="en-US" sz="2000">
                <a:solidFill>
                  <a:schemeClr val="bg2"/>
                </a:solidFill>
                <a:latin typeface="Monaco" charset="0"/>
              </a:rPr>
              <a:t> 3</a:t>
            </a:r>
          </a:p>
          <a:p>
            <a:r>
              <a:rPr lang="en-US" sz="2000">
                <a:solidFill>
                  <a:schemeClr val="bg2"/>
                </a:solidFill>
                <a:latin typeface="Monaco" charset="0"/>
              </a:rPr>
              <a:t> 4</a:t>
            </a:r>
          </a:p>
          <a:p>
            <a:r>
              <a:rPr lang="en-US" sz="2000">
                <a:solidFill>
                  <a:schemeClr val="bg2"/>
                </a:solidFill>
                <a:latin typeface="Monaco" charset="0"/>
              </a:rPr>
              <a:t> 5</a:t>
            </a:r>
          </a:p>
          <a:p>
            <a:r>
              <a:rPr lang="en-US" sz="2000">
                <a:solidFill>
                  <a:schemeClr val="bg2"/>
                </a:solidFill>
                <a:latin typeface="Monaco" charset="0"/>
              </a:rPr>
              <a:t> 6</a:t>
            </a:r>
          </a:p>
          <a:p>
            <a:r>
              <a:rPr lang="en-US" sz="2000">
                <a:solidFill>
                  <a:schemeClr val="bg2"/>
                </a:solidFill>
                <a:latin typeface="Monaco" charset="0"/>
              </a:rPr>
              <a:t> 7</a:t>
            </a:r>
          </a:p>
          <a:p>
            <a:r>
              <a:rPr lang="en-US" sz="2000">
                <a:solidFill>
                  <a:schemeClr val="bg2"/>
                </a:solidFill>
                <a:latin typeface="Monaco" charset="0"/>
              </a:rPr>
              <a:t> 8</a:t>
            </a:r>
          </a:p>
          <a:p>
            <a:r>
              <a:rPr lang="en-US" sz="2000">
                <a:solidFill>
                  <a:schemeClr val="bg2"/>
                </a:solidFill>
                <a:latin typeface="Monaco" charset="0"/>
              </a:rPr>
              <a:t> 9</a:t>
            </a:r>
          </a:p>
          <a:p>
            <a:r>
              <a:rPr lang="en-US" sz="2000">
                <a:solidFill>
                  <a:schemeClr val="bg2"/>
                </a:solidFill>
                <a:latin typeface="Monaco" charset="0"/>
              </a:rPr>
              <a:t>10</a:t>
            </a:r>
          </a:p>
          <a:p>
            <a:r>
              <a:rPr lang="en-US" sz="2000">
                <a:solidFill>
                  <a:schemeClr val="bg2"/>
                </a:solidFill>
                <a:latin typeface="Monaco" charset="0"/>
              </a:rPr>
              <a:t>11</a:t>
            </a:r>
          </a:p>
        </p:txBody>
      </p:sp>
      <p:sp>
        <p:nvSpPr>
          <p:cNvPr id="1039371" name="Text Box 11"/>
          <p:cNvSpPr txBox="1">
            <a:spLocks noChangeArrowheads="1"/>
          </p:cNvSpPr>
          <p:nvPr/>
        </p:nvSpPr>
        <p:spPr bwMode="auto">
          <a:xfrm>
            <a:off x="120650" y="2133600"/>
            <a:ext cx="18415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1039372" name="Text Box 12"/>
          <p:cNvSpPr txBox="1">
            <a:spLocks noChangeArrowheads="1"/>
          </p:cNvSpPr>
          <p:nvPr/>
        </p:nvSpPr>
        <p:spPr bwMode="auto">
          <a:xfrm>
            <a:off x="212725" y="1935163"/>
            <a:ext cx="336550" cy="3968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bg2"/>
                </a:solidFill>
                <a:latin typeface="Monaco" charset="0"/>
              </a:rPr>
              <a:t>i</a:t>
            </a:r>
            <a:endParaRPr lang="en-US" sz="3200">
              <a:solidFill>
                <a:srgbClr val="408000"/>
              </a:solidFill>
              <a:latin typeface="Monaco" charset="0"/>
            </a:endParaRPr>
          </a:p>
        </p:txBody>
      </p:sp>
      <p:sp>
        <p:nvSpPr>
          <p:cNvPr id="1039373" name="Text Box 13"/>
          <p:cNvSpPr txBox="1">
            <a:spLocks noChangeArrowheads="1"/>
          </p:cNvSpPr>
          <p:nvPr/>
        </p:nvSpPr>
        <p:spPr bwMode="auto">
          <a:xfrm>
            <a:off x="533400" y="1939925"/>
            <a:ext cx="946150" cy="396875"/>
          </a:xfrm>
          <a:prstGeom prst="rect">
            <a:avLst/>
          </a:prstGeom>
          <a:noFill/>
          <a:ln w="9525">
            <a:noFill/>
            <a:miter lim="800000"/>
            <a:headEnd/>
            <a:tailEnd/>
          </a:ln>
          <a:effectLst/>
        </p:spPr>
        <p:txBody>
          <a:bodyPr wrap="none">
            <a:prstTxWarp prst="textNoShape">
              <a:avLst/>
            </a:prstTxWarp>
            <a:spAutoFit/>
          </a:bodyPr>
          <a:lstStyle/>
          <a:p>
            <a:r>
              <a:rPr lang="en-US" sz="2000">
                <a:latin typeface="Monaco" charset="0"/>
              </a:rPr>
              <a:t>SA[i]</a:t>
            </a:r>
            <a:endParaRPr lang="en-US" sz="3200">
              <a:latin typeface="Monaco" charset="0"/>
            </a:endParaRPr>
          </a:p>
        </p:txBody>
      </p:sp>
      <p:grpSp>
        <p:nvGrpSpPr>
          <p:cNvPr id="13" name="Group 12"/>
          <p:cNvGrpSpPr/>
          <p:nvPr/>
        </p:nvGrpSpPr>
        <p:grpSpPr>
          <a:xfrm>
            <a:off x="3505200" y="5105400"/>
            <a:ext cx="406400" cy="609600"/>
            <a:chOff x="3505200" y="5105400"/>
            <a:chExt cx="406400" cy="609600"/>
          </a:xfrm>
        </p:grpSpPr>
        <p:sp>
          <p:nvSpPr>
            <p:cNvPr id="1039374" name="Line 14"/>
            <p:cNvSpPr>
              <a:spLocks noChangeShapeType="1"/>
            </p:cNvSpPr>
            <p:nvPr/>
          </p:nvSpPr>
          <p:spPr bwMode="auto">
            <a:xfrm flipH="1">
              <a:off x="3530600" y="5105400"/>
              <a:ext cx="381000" cy="0"/>
            </a:xfrm>
            <a:prstGeom prst="line">
              <a:avLst/>
            </a:prstGeom>
            <a:noFill/>
            <a:ln w="57150">
              <a:solidFill>
                <a:srgbClr val="408000"/>
              </a:solidFill>
              <a:round/>
              <a:headEnd/>
              <a:tailEnd type="triangle" w="med" len="med"/>
            </a:ln>
            <a:effectLst/>
          </p:spPr>
          <p:txBody>
            <a:bodyPr wrap="none" anchor="ctr">
              <a:prstTxWarp prst="textNoShape">
                <a:avLst/>
              </a:prstTxWarp>
            </a:bodyPr>
            <a:lstStyle/>
            <a:p>
              <a:endParaRPr lang="en-US"/>
            </a:p>
          </p:txBody>
        </p:sp>
        <p:sp>
          <p:nvSpPr>
            <p:cNvPr id="1039375" name="Line 15"/>
            <p:cNvSpPr>
              <a:spLocks noChangeShapeType="1"/>
            </p:cNvSpPr>
            <p:nvPr/>
          </p:nvSpPr>
          <p:spPr bwMode="auto">
            <a:xfrm flipH="1">
              <a:off x="3505200" y="5715000"/>
              <a:ext cx="381000" cy="0"/>
            </a:xfrm>
            <a:prstGeom prst="line">
              <a:avLst/>
            </a:prstGeom>
            <a:noFill/>
            <a:ln w="57150">
              <a:solidFill>
                <a:srgbClr val="408000"/>
              </a:solidFill>
              <a:round/>
              <a:headEnd/>
              <a:tailEnd type="triangle" w="med" len="med"/>
            </a:ln>
            <a:effectLst/>
          </p:spPr>
          <p:txBody>
            <a:bodyPr wrap="none" anchor="ctr">
              <a:prstTxWarp prst="textNoShape">
                <a:avLst/>
              </a:prstTxWarp>
            </a:bodyPr>
            <a:lstStyle/>
            <a:p>
              <a:endParaRPr lang="en-US"/>
            </a:p>
          </p:txBody>
        </p:sp>
      </p:grpSp>
      <p:grpSp>
        <p:nvGrpSpPr>
          <p:cNvPr id="21" name="Group 20"/>
          <p:cNvGrpSpPr/>
          <p:nvPr/>
        </p:nvGrpSpPr>
        <p:grpSpPr>
          <a:xfrm>
            <a:off x="4267200" y="5105400"/>
            <a:ext cx="611188" cy="1355725"/>
            <a:chOff x="4191000" y="5105400"/>
            <a:chExt cx="611188" cy="1355725"/>
          </a:xfrm>
        </p:grpSpPr>
        <p:sp>
          <p:nvSpPr>
            <p:cNvPr id="14" name="Line 11"/>
            <p:cNvSpPr>
              <a:spLocks noChangeShapeType="1"/>
            </p:cNvSpPr>
            <p:nvPr/>
          </p:nvSpPr>
          <p:spPr bwMode="auto">
            <a:xfrm flipH="1">
              <a:off x="4216400" y="5105400"/>
              <a:ext cx="381000" cy="0"/>
            </a:xfrm>
            <a:prstGeom prst="line">
              <a:avLst/>
            </a:prstGeom>
            <a:noFill/>
            <a:ln w="57150">
              <a:solidFill>
                <a:srgbClr val="408000"/>
              </a:solidFill>
              <a:round/>
              <a:headEnd/>
              <a:tailEnd type="triangle" w="med" len="med"/>
            </a:ln>
            <a:effectLst/>
          </p:spPr>
          <p:txBody>
            <a:bodyPr wrap="none" anchor="ctr">
              <a:prstTxWarp prst="textNoShape">
                <a:avLst/>
              </a:prstTxWarp>
            </a:bodyPr>
            <a:lstStyle/>
            <a:p>
              <a:endParaRPr lang="en-US"/>
            </a:p>
          </p:txBody>
        </p:sp>
        <p:sp>
          <p:nvSpPr>
            <p:cNvPr id="15" name="Line 12"/>
            <p:cNvSpPr>
              <a:spLocks noChangeShapeType="1"/>
            </p:cNvSpPr>
            <p:nvPr/>
          </p:nvSpPr>
          <p:spPr bwMode="auto">
            <a:xfrm flipH="1">
              <a:off x="4216400" y="5791200"/>
              <a:ext cx="381000" cy="0"/>
            </a:xfrm>
            <a:prstGeom prst="line">
              <a:avLst/>
            </a:prstGeom>
            <a:noFill/>
            <a:ln w="57150">
              <a:solidFill>
                <a:srgbClr val="408000"/>
              </a:solidFill>
              <a:round/>
              <a:headEnd/>
              <a:tailEnd type="triangle" w="med" len="med"/>
            </a:ln>
            <a:effectLst/>
          </p:spPr>
          <p:txBody>
            <a:bodyPr wrap="none" anchor="ctr">
              <a:prstTxWarp prst="textNoShape">
                <a:avLst/>
              </a:prstTxWarp>
            </a:bodyPr>
            <a:lstStyle/>
            <a:p>
              <a:endParaRPr lang="en-US"/>
            </a:p>
          </p:txBody>
        </p:sp>
        <p:sp>
          <p:nvSpPr>
            <p:cNvPr id="16" name="Text Box 15"/>
            <p:cNvSpPr txBox="1">
              <a:spLocks noChangeArrowheads="1"/>
            </p:cNvSpPr>
            <p:nvPr/>
          </p:nvSpPr>
          <p:spPr bwMode="auto">
            <a:xfrm>
              <a:off x="4191000" y="5942013"/>
              <a:ext cx="611188" cy="519112"/>
            </a:xfrm>
            <a:prstGeom prst="rect">
              <a:avLst/>
            </a:prstGeom>
            <a:noFill/>
            <a:ln w="9525">
              <a:noFill/>
              <a:miter lim="800000"/>
              <a:headEnd/>
              <a:tailEnd/>
            </a:ln>
            <a:effectLst/>
          </p:spPr>
          <p:txBody>
            <a:bodyPr wrap="none">
              <a:prstTxWarp prst="textNoShape">
                <a:avLst/>
              </a:prstTxWarp>
              <a:spAutoFit/>
            </a:bodyPr>
            <a:lstStyle/>
            <a:p>
              <a:r>
                <a:rPr lang="en-US" sz="2800">
                  <a:solidFill>
                    <a:srgbClr val="408000"/>
                  </a:solidFill>
                  <a:latin typeface="Monaco" charset="0"/>
                </a:rPr>
                <a:t>si</a:t>
              </a:r>
            </a:p>
          </p:txBody>
        </p:sp>
      </p:grpSp>
      <p:grpSp>
        <p:nvGrpSpPr>
          <p:cNvPr id="20" name="Group 19"/>
          <p:cNvGrpSpPr/>
          <p:nvPr/>
        </p:nvGrpSpPr>
        <p:grpSpPr>
          <a:xfrm>
            <a:off x="3708400" y="2971800"/>
            <a:ext cx="482600" cy="3489325"/>
            <a:chOff x="3352800" y="2971800"/>
            <a:chExt cx="482600" cy="3489325"/>
          </a:xfrm>
        </p:grpSpPr>
        <p:sp>
          <p:nvSpPr>
            <p:cNvPr id="17" name="Line 16"/>
            <p:cNvSpPr>
              <a:spLocks noChangeShapeType="1"/>
            </p:cNvSpPr>
            <p:nvPr/>
          </p:nvSpPr>
          <p:spPr bwMode="auto">
            <a:xfrm flipH="1">
              <a:off x="3454400" y="2971800"/>
              <a:ext cx="381000" cy="0"/>
            </a:xfrm>
            <a:prstGeom prst="line">
              <a:avLst/>
            </a:prstGeom>
            <a:noFill/>
            <a:ln w="57150">
              <a:solidFill>
                <a:srgbClr val="408000"/>
              </a:solidFill>
              <a:round/>
              <a:headEnd/>
              <a:tailEnd type="triangle" w="med" len="med"/>
            </a:ln>
            <a:effectLst/>
          </p:spPr>
          <p:txBody>
            <a:bodyPr wrap="none" anchor="ctr">
              <a:prstTxWarp prst="textNoShape">
                <a:avLst/>
              </a:prstTxWarp>
            </a:bodyPr>
            <a:lstStyle/>
            <a:p>
              <a:endParaRPr lang="en-US"/>
            </a:p>
          </p:txBody>
        </p:sp>
        <p:sp>
          <p:nvSpPr>
            <p:cNvPr id="18" name="Line 17"/>
            <p:cNvSpPr>
              <a:spLocks noChangeShapeType="1"/>
            </p:cNvSpPr>
            <p:nvPr/>
          </p:nvSpPr>
          <p:spPr bwMode="auto">
            <a:xfrm flipH="1">
              <a:off x="3429000" y="4191000"/>
              <a:ext cx="381000" cy="0"/>
            </a:xfrm>
            <a:prstGeom prst="line">
              <a:avLst/>
            </a:prstGeom>
            <a:noFill/>
            <a:ln w="57150">
              <a:solidFill>
                <a:srgbClr val="408000"/>
              </a:solidFill>
              <a:round/>
              <a:headEnd/>
              <a:tailEnd type="triangle" w="med" len="med"/>
            </a:ln>
            <a:effectLst/>
          </p:spPr>
          <p:txBody>
            <a:bodyPr wrap="none" anchor="ctr">
              <a:prstTxWarp prst="textNoShape">
                <a:avLst/>
              </a:prstTxWarp>
            </a:bodyPr>
            <a:lstStyle/>
            <a:p>
              <a:endParaRPr lang="en-US"/>
            </a:p>
          </p:txBody>
        </p:sp>
        <p:sp>
          <p:nvSpPr>
            <p:cNvPr id="19" name="Text Box 18"/>
            <p:cNvSpPr txBox="1">
              <a:spLocks noChangeArrowheads="1"/>
            </p:cNvSpPr>
            <p:nvPr/>
          </p:nvSpPr>
          <p:spPr bwMode="auto">
            <a:xfrm>
              <a:off x="3352800" y="5942013"/>
              <a:ext cx="396875" cy="519112"/>
            </a:xfrm>
            <a:prstGeom prst="rect">
              <a:avLst/>
            </a:prstGeom>
            <a:noFill/>
            <a:ln w="9525">
              <a:noFill/>
              <a:miter lim="800000"/>
              <a:headEnd/>
              <a:tailEnd/>
            </a:ln>
            <a:effectLst/>
          </p:spPr>
          <p:txBody>
            <a:bodyPr wrap="none">
              <a:prstTxWarp prst="textNoShape">
                <a:avLst/>
              </a:prstTxWarp>
              <a:spAutoFit/>
            </a:bodyPr>
            <a:lstStyle/>
            <a:p>
              <a:r>
                <a:rPr lang="en-US" sz="2800" dirty="0" err="1">
                  <a:solidFill>
                    <a:srgbClr val="408000"/>
                  </a:solidFill>
                  <a:latin typeface="Monaco" charset="0"/>
                </a:rPr>
                <a:t>i</a:t>
              </a:r>
              <a:endParaRPr lang="en-US" sz="2800" dirty="0">
                <a:solidFill>
                  <a:srgbClr val="408000"/>
                </a:solidFill>
                <a:latin typeface="Monaco" charset="0"/>
              </a:endParaRPr>
            </a:p>
          </p:txBody>
        </p:sp>
      </p:grpSp>
      <p:grpSp>
        <p:nvGrpSpPr>
          <p:cNvPr id="22" name="Group 21"/>
          <p:cNvGrpSpPr/>
          <p:nvPr/>
        </p:nvGrpSpPr>
        <p:grpSpPr>
          <a:xfrm>
            <a:off x="3124200" y="2667000"/>
            <a:ext cx="482600" cy="3611563"/>
            <a:chOff x="3352800" y="2971800"/>
            <a:chExt cx="482600" cy="3611563"/>
          </a:xfrm>
        </p:grpSpPr>
        <p:sp>
          <p:nvSpPr>
            <p:cNvPr id="23" name="Line 16"/>
            <p:cNvSpPr>
              <a:spLocks noChangeShapeType="1"/>
            </p:cNvSpPr>
            <p:nvPr/>
          </p:nvSpPr>
          <p:spPr bwMode="auto">
            <a:xfrm flipH="1">
              <a:off x="3454400" y="2971800"/>
              <a:ext cx="381000" cy="0"/>
            </a:xfrm>
            <a:prstGeom prst="line">
              <a:avLst/>
            </a:prstGeom>
            <a:noFill/>
            <a:ln w="57150">
              <a:solidFill>
                <a:srgbClr val="408000"/>
              </a:solidFill>
              <a:round/>
              <a:headEnd/>
              <a:tailEnd type="triangle" w="med" len="med"/>
            </a:ln>
            <a:effectLst/>
          </p:spPr>
          <p:txBody>
            <a:bodyPr wrap="none" anchor="ctr">
              <a:prstTxWarp prst="textNoShape">
                <a:avLst/>
              </a:prstTxWarp>
            </a:bodyPr>
            <a:lstStyle/>
            <a:p>
              <a:endParaRPr lang="en-US"/>
            </a:p>
          </p:txBody>
        </p:sp>
        <p:sp>
          <p:nvSpPr>
            <p:cNvPr id="24" name="Line 17"/>
            <p:cNvSpPr>
              <a:spLocks noChangeShapeType="1"/>
            </p:cNvSpPr>
            <p:nvPr/>
          </p:nvSpPr>
          <p:spPr bwMode="auto">
            <a:xfrm flipH="1">
              <a:off x="3352800" y="6583363"/>
              <a:ext cx="381000" cy="0"/>
            </a:xfrm>
            <a:prstGeom prst="line">
              <a:avLst/>
            </a:prstGeom>
            <a:noFill/>
            <a:ln w="57150">
              <a:solidFill>
                <a:srgbClr val="408000"/>
              </a:solidFill>
              <a:round/>
              <a:headEnd/>
              <a:tailEnd type="triangle" w="med" len="med"/>
            </a:ln>
            <a:effectLst/>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445643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936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936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03936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3936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936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93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36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8" name="Rectangle 2"/>
          <p:cNvSpPr>
            <a:spLocks noGrp="1" noChangeArrowheads="1"/>
          </p:cNvSpPr>
          <p:nvPr>
            <p:ph type="title"/>
          </p:nvPr>
        </p:nvSpPr>
        <p:spPr>
          <a:xfrm>
            <a:off x="228600" y="228600"/>
            <a:ext cx="8610600" cy="1143000"/>
          </a:xfrm>
        </p:spPr>
        <p:txBody>
          <a:bodyPr/>
          <a:lstStyle/>
          <a:p>
            <a:r>
              <a:rPr lang="en-US" dirty="0"/>
              <a:t>Update uses </a:t>
            </a:r>
            <a:r>
              <a:rPr lang="en-US" dirty="0" smtClean="0"/>
              <a:t>index derived from BWT</a:t>
            </a:r>
            <a:br>
              <a:rPr lang="en-US" dirty="0" smtClean="0"/>
            </a:br>
            <a:r>
              <a:rPr lang="en-US" dirty="0" err="1" smtClean="0"/>
              <a:t>Ferragina</a:t>
            </a:r>
            <a:r>
              <a:rPr lang="en-US" dirty="0" smtClean="0"/>
              <a:t> </a:t>
            </a:r>
            <a:r>
              <a:rPr lang="en-US" dirty="0"/>
              <a:t>and </a:t>
            </a:r>
            <a:r>
              <a:rPr lang="en-US" dirty="0" err="1"/>
              <a:t>Manzini</a:t>
            </a:r>
            <a:r>
              <a:rPr lang="en-US" dirty="0"/>
              <a:t> 2000</a:t>
            </a:r>
          </a:p>
        </p:txBody>
      </p:sp>
      <p:sp>
        <p:nvSpPr>
          <p:cNvPr id="1043459" name="Text Box 3"/>
          <p:cNvSpPr txBox="1">
            <a:spLocks noChangeArrowheads="1"/>
          </p:cNvSpPr>
          <p:nvPr/>
        </p:nvSpPr>
        <p:spPr bwMode="auto">
          <a:xfrm>
            <a:off x="1416050" y="2528888"/>
            <a:ext cx="2012950" cy="3749675"/>
          </a:xfrm>
          <a:prstGeom prst="rect">
            <a:avLst/>
          </a:prstGeom>
          <a:noFill/>
          <a:ln w="9525">
            <a:noFill/>
            <a:miter lim="800000"/>
            <a:headEnd/>
            <a:tailEnd/>
          </a:ln>
          <a:effectLst/>
        </p:spPr>
        <p:txBody>
          <a:bodyPr wrap="none">
            <a:prstTxWarp prst="textNoShape">
              <a:avLst/>
            </a:prstTxWarp>
            <a:spAutoFit/>
          </a:bodyPr>
          <a:lstStyle/>
          <a:p>
            <a:r>
              <a:rPr lang="en-US" sz="2000">
                <a:solidFill>
                  <a:srgbClr val="0000FF"/>
                </a:solidFill>
                <a:latin typeface="Monaco" charset="0"/>
              </a:rPr>
              <a:t>$</a:t>
            </a:r>
          </a:p>
          <a:p>
            <a:r>
              <a:rPr lang="en-US" sz="2000">
                <a:solidFill>
                  <a:srgbClr val="0000FF"/>
                </a:solidFill>
                <a:latin typeface="Monaco" charset="0"/>
              </a:rPr>
              <a:t>i$</a:t>
            </a:r>
          </a:p>
          <a:p>
            <a:r>
              <a:rPr lang="en-US" sz="2000">
                <a:solidFill>
                  <a:srgbClr val="0000FF"/>
                </a:solidFill>
                <a:latin typeface="Monaco" charset="0"/>
              </a:rPr>
              <a:t>ippi$</a:t>
            </a:r>
          </a:p>
          <a:p>
            <a:r>
              <a:rPr lang="en-US" sz="2000">
                <a:solidFill>
                  <a:srgbClr val="0000FF"/>
                </a:solidFill>
                <a:latin typeface="Monaco" charset="0"/>
              </a:rPr>
              <a:t>issippi$</a:t>
            </a:r>
          </a:p>
          <a:p>
            <a:r>
              <a:rPr lang="en-US" sz="2000">
                <a:solidFill>
                  <a:srgbClr val="0000FF"/>
                </a:solidFill>
                <a:latin typeface="Monaco" charset="0"/>
              </a:rPr>
              <a:t>ississippi$</a:t>
            </a:r>
          </a:p>
          <a:p>
            <a:r>
              <a:rPr lang="en-US" sz="2000">
                <a:solidFill>
                  <a:srgbClr val="0000FF"/>
                </a:solidFill>
                <a:latin typeface="Monaco" charset="0"/>
              </a:rPr>
              <a:t>mississippi$</a:t>
            </a:r>
          </a:p>
          <a:p>
            <a:r>
              <a:rPr lang="en-US" sz="2000">
                <a:solidFill>
                  <a:srgbClr val="0000FF"/>
                </a:solidFill>
                <a:latin typeface="Monaco" charset="0"/>
              </a:rPr>
              <a:t>pi$</a:t>
            </a:r>
          </a:p>
          <a:p>
            <a:r>
              <a:rPr lang="en-US" sz="2000">
                <a:solidFill>
                  <a:srgbClr val="0000FF"/>
                </a:solidFill>
                <a:latin typeface="Monaco" charset="0"/>
              </a:rPr>
              <a:t>ppi$</a:t>
            </a:r>
          </a:p>
          <a:p>
            <a:r>
              <a:rPr lang="en-US" sz="2000">
                <a:solidFill>
                  <a:srgbClr val="0000FF"/>
                </a:solidFill>
                <a:latin typeface="Monaco" charset="0"/>
              </a:rPr>
              <a:t>sippi$</a:t>
            </a:r>
          </a:p>
          <a:p>
            <a:r>
              <a:rPr lang="en-US" sz="2000">
                <a:solidFill>
                  <a:srgbClr val="0000FF"/>
                </a:solidFill>
                <a:latin typeface="Monaco" charset="0"/>
              </a:rPr>
              <a:t>sissippi$</a:t>
            </a:r>
          </a:p>
          <a:p>
            <a:r>
              <a:rPr lang="en-US" sz="2000">
                <a:solidFill>
                  <a:srgbClr val="0000FF"/>
                </a:solidFill>
                <a:latin typeface="Monaco" charset="0"/>
              </a:rPr>
              <a:t>ssippi$</a:t>
            </a:r>
          </a:p>
          <a:p>
            <a:r>
              <a:rPr lang="en-US" sz="2000">
                <a:solidFill>
                  <a:srgbClr val="0000FF"/>
                </a:solidFill>
                <a:latin typeface="Monaco" charset="0"/>
              </a:rPr>
              <a:t>ssissippi$</a:t>
            </a:r>
            <a:endParaRPr lang="en-US" sz="2000">
              <a:latin typeface="Monaco" charset="0"/>
            </a:endParaRPr>
          </a:p>
        </p:txBody>
      </p:sp>
      <p:sp>
        <p:nvSpPr>
          <p:cNvPr id="1043460" name="Text Box 4"/>
          <p:cNvSpPr txBox="1">
            <a:spLocks noChangeArrowheads="1"/>
          </p:cNvSpPr>
          <p:nvPr/>
        </p:nvSpPr>
        <p:spPr bwMode="auto">
          <a:xfrm>
            <a:off x="2727325" y="1676400"/>
            <a:ext cx="2867025" cy="579438"/>
          </a:xfrm>
          <a:prstGeom prst="rect">
            <a:avLst/>
          </a:prstGeom>
          <a:noFill/>
          <a:ln w="9525">
            <a:noFill/>
            <a:miter lim="800000"/>
            <a:headEnd/>
            <a:tailEnd/>
          </a:ln>
          <a:effectLst/>
        </p:spPr>
        <p:txBody>
          <a:bodyPr wrap="none">
            <a:prstTxWarp prst="textNoShape">
              <a:avLst/>
            </a:prstTxWarp>
            <a:spAutoFit/>
          </a:bodyPr>
          <a:lstStyle/>
          <a:p>
            <a:r>
              <a:rPr lang="en-US" sz="3200">
                <a:solidFill>
                  <a:srgbClr val="0000FF"/>
                </a:solidFill>
                <a:latin typeface="Monaco" charset="0"/>
              </a:rPr>
              <a:t>mississippi</a:t>
            </a:r>
          </a:p>
        </p:txBody>
      </p:sp>
      <p:sp>
        <p:nvSpPr>
          <p:cNvPr id="1043461" name="Rectangle 5"/>
          <p:cNvSpPr>
            <a:spLocks noGrp="1" noChangeArrowheads="1"/>
          </p:cNvSpPr>
          <p:nvPr>
            <p:ph type="body" sz="half" idx="2"/>
          </p:nvPr>
        </p:nvSpPr>
        <p:spPr>
          <a:xfrm>
            <a:off x="4191000" y="2605088"/>
            <a:ext cx="4953000" cy="4481512"/>
          </a:xfrm>
          <a:noFill/>
          <a:ln/>
        </p:spPr>
        <p:txBody>
          <a:bodyPr/>
          <a:lstStyle/>
          <a:p>
            <a:pPr>
              <a:lnSpc>
                <a:spcPct val="90000"/>
              </a:lnSpc>
              <a:buFontTx/>
              <a:buNone/>
            </a:pPr>
            <a:r>
              <a:rPr lang="en-US" sz="2800" dirty="0" err="1" smtClean="0">
                <a:latin typeface="Arial Narrow" charset="0"/>
              </a:rPr>
              <a:t>L</a:t>
            </a:r>
            <a:r>
              <a:rPr lang="en-US" sz="2800" dirty="0" err="1">
                <a:latin typeface="Arial Narrow" charset="0"/>
              </a:rPr>
              <a:t>(</a:t>
            </a:r>
            <a:r>
              <a:rPr lang="en-US" sz="2800" i="1" dirty="0" err="1">
                <a:latin typeface="Arial Narrow" charset="0"/>
              </a:rPr>
              <a:t>aS</a:t>
            </a:r>
            <a:r>
              <a:rPr lang="en-US" sz="2800" dirty="0">
                <a:latin typeface="Arial Narrow" charset="0"/>
              </a:rPr>
              <a:t>) = </a:t>
            </a:r>
            <a:r>
              <a:rPr lang="en-US" sz="2800" dirty="0" err="1">
                <a:latin typeface="Arial Narrow" charset="0"/>
              </a:rPr>
              <a:t>C[</a:t>
            </a:r>
            <a:r>
              <a:rPr lang="en-US" sz="2800" i="1" dirty="0" err="1">
                <a:latin typeface="Arial Narrow" charset="0"/>
              </a:rPr>
              <a:t>a</a:t>
            </a:r>
            <a:r>
              <a:rPr lang="en-US" sz="2800" dirty="0">
                <a:latin typeface="Arial Narrow" charset="0"/>
              </a:rPr>
              <a:t>] + </a:t>
            </a:r>
            <a:r>
              <a:rPr lang="en-US" sz="2800" dirty="0" err="1">
                <a:latin typeface="Arial Narrow" charset="0"/>
              </a:rPr>
              <a:t>P[</a:t>
            </a:r>
            <a:r>
              <a:rPr lang="en-US" sz="2800" i="1" dirty="0" err="1">
                <a:latin typeface="Arial Narrow" charset="0"/>
              </a:rPr>
              <a:t>a</a:t>
            </a:r>
            <a:r>
              <a:rPr lang="en-US" sz="2800" dirty="0" err="1">
                <a:latin typeface="Arial Narrow" charset="0"/>
              </a:rPr>
              <a:t>,L(</a:t>
            </a:r>
            <a:r>
              <a:rPr lang="en-US" sz="2800" i="1" dirty="0" err="1">
                <a:latin typeface="Arial Narrow" charset="0"/>
              </a:rPr>
              <a:t>S</a:t>
            </a:r>
            <a:r>
              <a:rPr lang="en-US" sz="2800" dirty="0">
                <a:latin typeface="Arial Narrow" charset="0"/>
              </a:rPr>
              <a:t>)]</a:t>
            </a:r>
            <a:endParaRPr lang="en-US" sz="2800" dirty="0"/>
          </a:p>
          <a:p>
            <a:pPr>
              <a:lnSpc>
                <a:spcPct val="90000"/>
              </a:lnSpc>
              <a:buFontTx/>
              <a:buNone/>
            </a:pPr>
            <a:r>
              <a:rPr lang="en-US" sz="2800" dirty="0" err="1">
                <a:latin typeface="Arial Narrow" charset="0"/>
              </a:rPr>
              <a:t>U(</a:t>
            </a:r>
            <a:r>
              <a:rPr lang="en-US" sz="2800" i="1" dirty="0" err="1">
                <a:latin typeface="Arial Narrow" charset="0"/>
              </a:rPr>
              <a:t>aS</a:t>
            </a:r>
            <a:r>
              <a:rPr lang="en-US" sz="2800" dirty="0">
                <a:latin typeface="Arial Narrow" charset="0"/>
              </a:rPr>
              <a:t>) =</a:t>
            </a:r>
            <a:r>
              <a:rPr lang="en-US" sz="2800" dirty="0" err="1">
                <a:latin typeface="Arial Narrow" charset="0"/>
              </a:rPr>
              <a:t>C[</a:t>
            </a:r>
            <a:r>
              <a:rPr lang="en-US" sz="2800" i="1" dirty="0" err="1">
                <a:latin typeface="Arial Narrow" charset="0"/>
              </a:rPr>
              <a:t>a</a:t>
            </a:r>
            <a:r>
              <a:rPr lang="en-US" sz="2800" dirty="0">
                <a:latin typeface="Arial Narrow" charset="0"/>
              </a:rPr>
              <a:t>] + </a:t>
            </a:r>
            <a:r>
              <a:rPr lang="en-US" sz="2800" dirty="0" err="1">
                <a:latin typeface="Arial Narrow" charset="0"/>
              </a:rPr>
              <a:t>P[</a:t>
            </a:r>
            <a:r>
              <a:rPr lang="en-US" sz="2800" i="1" dirty="0" err="1">
                <a:latin typeface="Arial Narrow" charset="0"/>
              </a:rPr>
              <a:t>a</a:t>
            </a:r>
            <a:r>
              <a:rPr lang="en-US" sz="2800" dirty="0" err="1">
                <a:latin typeface="Arial Narrow" charset="0"/>
              </a:rPr>
              <a:t>,U(</a:t>
            </a:r>
            <a:r>
              <a:rPr lang="en-US" sz="2800" i="1" dirty="0" err="1">
                <a:latin typeface="Arial Narrow" charset="0"/>
              </a:rPr>
              <a:t>S</a:t>
            </a:r>
            <a:r>
              <a:rPr lang="en-US" sz="2800" dirty="0">
                <a:latin typeface="Arial Narrow" charset="0"/>
              </a:rPr>
              <a:t>)]</a:t>
            </a:r>
            <a:endParaRPr lang="en-US" sz="2800" dirty="0"/>
          </a:p>
          <a:p>
            <a:pPr>
              <a:lnSpc>
                <a:spcPct val="90000"/>
              </a:lnSpc>
              <a:buFontTx/>
              <a:buNone/>
            </a:pPr>
            <a:r>
              <a:rPr lang="en-US" sz="2800" dirty="0"/>
              <a:t>Where </a:t>
            </a:r>
          </a:p>
          <a:p>
            <a:pPr>
              <a:lnSpc>
                <a:spcPct val="90000"/>
              </a:lnSpc>
              <a:buFontTx/>
              <a:buNone/>
            </a:pPr>
            <a:r>
              <a:rPr lang="en-US" sz="2800" dirty="0"/>
              <a:t>	</a:t>
            </a:r>
            <a:r>
              <a:rPr lang="en-US" sz="2800" dirty="0" err="1">
                <a:latin typeface="Arial Narrow" charset="0"/>
              </a:rPr>
              <a:t>C[</a:t>
            </a:r>
            <a:r>
              <a:rPr lang="en-US" sz="2800" i="1" dirty="0" err="1">
                <a:latin typeface="Arial Narrow" charset="0"/>
              </a:rPr>
              <a:t>a</a:t>
            </a:r>
            <a:r>
              <a:rPr lang="en-US" sz="2800" dirty="0">
                <a:latin typeface="Arial Narrow" charset="0"/>
              </a:rPr>
              <a:t>]</a:t>
            </a:r>
            <a:r>
              <a:rPr lang="en-US" sz="2800" dirty="0"/>
              <a:t> is the number of letters less than </a:t>
            </a:r>
            <a:r>
              <a:rPr lang="en-US" sz="2800" i="1" dirty="0">
                <a:latin typeface="Arial Narrow" charset="0"/>
              </a:rPr>
              <a:t>a</a:t>
            </a:r>
            <a:r>
              <a:rPr lang="en-US" sz="2800" dirty="0"/>
              <a:t> in the target string </a:t>
            </a:r>
            <a:r>
              <a:rPr lang="en-US" sz="2800" i="1" dirty="0">
                <a:latin typeface="Arial Narrow" charset="0"/>
              </a:rPr>
              <a:t>X</a:t>
            </a:r>
            <a:endParaRPr lang="en-US" sz="2800" dirty="0"/>
          </a:p>
          <a:p>
            <a:pPr>
              <a:lnSpc>
                <a:spcPct val="90000"/>
              </a:lnSpc>
              <a:buFontTx/>
              <a:buNone/>
            </a:pPr>
            <a:r>
              <a:rPr lang="en-US" sz="2800" dirty="0"/>
              <a:t>	</a:t>
            </a:r>
            <a:r>
              <a:rPr lang="en-US" sz="2800" dirty="0">
                <a:latin typeface="Arial Narrow" charset="0"/>
              </a:rPr>
              <a:t>P[</a:t>
            </a:r>
            <a:r>
              <a:rPr lang="en-US" sz="2800" i="1" dirty="0" err="1">
                <a:latin typeface="Arial Narrow" charset="0"/>
              </a:rPr>
              <a:t>a,i</a:t>
            </a:r>
            <a:r>
              <a:rPr lang="en-US" sz="2800" dirty="0">
                <a:latin typeface="Arial Narrow" charset="0"/>
              </a:rPr>
              <a:t>]</a:t>
            </a:r>
            <a:r>
              <a:rPr lang="en-US" sz="2800" dirty="0"/>
              <a:t> is the number of times </a:t>
            </a:r>
            <a:r>
              <a:rPr lang="en-US" sz="2800" i="1" dirty="0">
                <a:latin typeface="Arial Narrow" charset="0"/>
              </a:rPr>
              <a:t>a</a:t>
            </a:r>
            <a:r>
              <a:rPr lang="en-US" sz="2800" dirty="0"/>
              <a:t> occurs in </a:t>
            </a:r>
            <a:r>
              <a:rPr lang="en-US" sz="2800" dirty="0">
                <a:latin typeface="Arial Narrow" charset="0"/>
              </a:rPr>
              <a:t>BW[</a:t>
            </a:r>
            <a:r>
              <a:rPr lang="en-US" sz="2800" i="1" dirty="0">
                <a:latin typeface="Arial Narrow" charset="0"/>
              </a:rPr>
              <a:t>j</a:t>
            </a:r>
            <a:r>
              <a:rPr lang="en-US" sz="2800" dirty="0">
                <a:latin typeface="Arial Narrow" charset="0"/>
              </a:rPr>
              <a:t>] </a:t>
            </a:r>
            <a:r>
              <a:rPr lang="en-US" sz="2800" dirty="0"/>
              <a:t>for </a:t>
            </a:r>
            <a:r>
              <a:rPr lang="en-US" sz="2800" i="1" dirty="0" smtClean="0">
                <a:latin typeface="Arial Narrow" charset="0"/>
              </a:rPr>
              <a:t>j</a:t>
            </a:r>
            <a:r>
              <a:rPr lang="en-US" sz="2800" dirty="0" smtClean="0">
                <a:latin typeface="Lucida Grande" charset="0"/>
              </a:rPr>
              <a:t>&lt;</a:t>
            </a:r>
            <a:r>
              <a:rPr lang="en-US" sz="2800" i="1" dirty="0" err="1" smtClean="0">
                <a:latin typeface="Arial Narrow" charset="0"/>
              </a:rPr>
              <a:t>i</a:t>
            </a:r>
            <a:endParaRPr lang="en-US" sz="2800" i="1" dirty="0" smtClean="0">
              <a:latin typeface="Arial Narrow" charset="0"/>
            </a:endParaRPr>
          </a:p>
          <a:p>
            <a:pPr>
              <a:lnSpc>
                <a:spcPct val="90000"/>
              </a:lnSpc>
              <a:buFontTx/>
              <a:buNone/>
            </a:pPr>
            <a:r>
              <a:rPr lang="en-US" sz="2800" dirty="0" smtClean="0">
                <a:latin typeface="Arial Narrow" charset="0"/>
              </a:rPr>
              <a:t>BW</a:t>
            </a:r>
            <a:r>
              <a:rPr lang="en-US" sz="2800" dirty="0">
                <a:latin typeface="Arial Narrow" charset="0"/>
              </a:rPr>
              <a:t>[</a:t>
            </a:r>
            <a:r>
              <a:rPr lang="en-US" sz="2800" i="1" dirty="0" err="1">
                <a:latin typeface="Arial Narrow" charset="0"/>
              </a:rPr>
              <a:t>i</a:t>
            </a:r>
            <a:r>
              <a:rPr lang="en-US" sz="2800" dirty="0">
                <a:latin typeface="Arial Narrow" charset="0"/>
              </a:rPr>
              <a:t>] = X[SA[</a:t>
            </a:r>
            <a:r>
              <a:rPr lang="en-US" sz="2800" i="1" dirty="0">
                <a:latin typeface="Arial Narrow" charset="0"/>
              </a:rPr>
              <a:t>i</a:t>
            </a:r>
            <a:r>
              <a:rPr lang="en-US" sz="2800" dirty="0">
                <a:latin typeface="Arial Narrow" charset="0"/>
              </a:rPr>
              <a:t>]-</a:t>
            </a:r>
            <a:r>
              <a:rPr lang="en-US" sz="2800" dirty="0" smtClean="0">
                <a:latin typeface="Arial Narrow" charset="0"/>
              </a:rPr>
              <a:t>1] </a:t>
            </a:r>
            <a:r>
              <a:rPr lang="en-US" sz="2800" dirty="0" smtClean="0"/>
              <a:t>is the Burrows-Wheeler transform</a:t>
            </a:r>
          </a:p>
          <a:p>
            <a:pPr>
              <a:lnSpc>
                <a:spcPct val="90000"/>
              </a:lnSpc>
              <a:buFontTx/>
              <a:buNone/>
            </a:pPr>
            <a:r>
              <a:rPr lang="en-US" sz="2800" dirty="0" smtClean="0"/>
              <a:t>	 </a:t>
            </a:r>
            <a:endParaRPr lang="en-US" sz="2800" dirty="0"/>
          </a:p>
        </p:txBody>
      </p:sp>
      <p:sp>
        <p:nvSpPr>
          <p:cNvPr id="1043462" name="Text Box 6"/>
          <p:cNvSpPr txBox="1">
            <a:spLocks noChangeArrowheads="1"/>
          </p:cNvSpPr>
          <p:nvPr/>
        </p:nvSpPr>
        <p:spPr bwMode="auto">
          <a:xfrm>
            <a:off x="654050" y="2528888"/>
            <a:ext cx="488950" cy="3749675"/>
          </a:xfrm>
          <a:prstGeom prst="rect">
            <a:avLst/>
          </a:prstGeom>
          <a:noFill/>
          <a:ln w="9525">
            <a:noFill/>
            <a:miter lim="800000"/>
            <a:headEnd/>
            <a:tailEnd/>
          </a:ln>
          <a:effectLst/>
        </p:spPr>
        <p:txBody>
          <a:bodyPr wrap="none">
            <a:prstTxWarp prst="textNoShape">
              <a:avLst/>
            </a:prstTxWarp>
            <a:spAutoFit/>
          </a:bodyPr>
          <a:lstStyle/>
          <a:p>
            <a:r>
              <a:rPr lang="en-US" sz="2000">
                <a:latin typeface="Monaco" charset="0"/>
              </a:rPr>
              <a:t>11</a:t>
            </a:r>
          </a:p>
          <a:p>
            <a:r>
              <a:rPr lang="en-US" sz="2000">
                <a:latin typeface="Monaco" charset="0"/>
              </a:rPr>
              <a:t>10</a:t>
            </a:r>
          </a:p>
          <a:p>
            <a:r>
              <a:rPr lang="en-US" sz="2000">
                <a:latin typeface="Monaco" charset="0"/>
              </a:rPr>
              <a:t> 7</a:t>
            </a:r>
          </a:p>
          <a:p>
            <a:r>
              <a:rPr lang="en-US" sz="2000">
                <a:latin typeface="Monaco" charset="0"/>
              </a:rPr>
              <a:t> 4</a:t>
            </a:r>
          </a:p>
          <a:p>
            <a:r>
              <a:rPr lang="en-US" sz="2000">
                <a:latin typeface="Monaco" charset="0"/>
              </a:rPr>
              <a:t> 1</a:t>
            </a:r>
          </a:p>
          <a:p>
            <a:r>
              <a:rPr lang="en-US" sz="2000">
                <a:latin typeface="Monaco" charset="0"/>
              </a:rPr>
              <a:t> 0</a:t>
            </a:r>
          </a:p>
          <a:p>
            <a:r>
              <a:rPr lang="en-US" sz="2000">
                <a:latin typeface="Monaco" charset="0"/>
              </a:rPr>
              <a:t> 9</a:t>
            </a:r>
          </a:p>
          <a:p>
            <a:r>
              <a:rPr lang="en-US" sz="2000">
                <a:latin typeface="Monaco" charset="0"/>
              </a:rPr>
              <a:t> 8</a:t>
            </a:r>
          </a:p>
          <a:p>
            <a:r>
              <a:rPr lang="en-US" sz="2000">
                <a:latin typeface="Monaco" charset="0"/>
              </a:rPr>
              <a:t> 6</a:t>
            </a:r>
          </a:p>
          <a:p>
            <a:r>
              <a:rPr lang="en-US" sz="2000">
                <a:latin typeface="Monaco" charset="0"/>
              </a:rPr>
              <a:t> 3</a:t>
            </a:r>
          </a:p>
          <a:p>
            <a:r>
              <a:rPr lang="en-US" sz="2000">
                <a:latin typeface="Monaco" charset="0"/>
              </a:rPr>
              <a:t> 5</a:t>
            </a:r>
          </a:p>
          <a:p>
            <a:r>
              <a:rPr lang="en-US" sz="2000">
                <a:latin typeface="Monaco" charset="0"/>
              </a:rPr>
              <a:t> 2</a:t>
            </a:r>
          </a:p>
        </p:txBody>
      </p:sp>
      <p:sp>
        <p:nvSpPr>
          <p:cNvPr id="1043463" name="Text Box 7"/>
          <p:cNvSpPr txBox="1">
            <a:spLocks noChangeArrowheads="1"/>
          </p:cNvSpPr>
          <p:nvPr/>
        </p:nvSpPr>
        <p:spPr bwMode="auto">
          <a:xfrm>
            <a:off x="76200" y="2528888"/>
            <a:ext cx="488950" cy="37496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bg2"/>
                </a:solidFill>
                <a:latin typeface="Monaco" charset="0"/>
              </a:rPr>
              <a:t> 0</a:t>
            </a:r>
          </a:p>
          <a:p>
            <a:r>
              <a:rPr lang="en-US" sz="2000">
                <a:solidFill>
                  <a:schemeClr val="bg2"/>
                </a:solidFill>
                <a:latin typeface="Monaco" charset="0"/>
              </a:rPr>
              <a:t> 1</a:t>
            </a:r>
          </a:p>
          <a:p>
            <a:r>
              <a:rPr lang="en-US" sz="2000">
                <a:solidFill>
                  <a:schemeClr val="bg2"/>
                </a:solidFill>
                <a:latin typeface="Monaco" charset="0"/>
              </a:rPr>
              <a:t> 2</a:t>
            </a:r>
          </a:p>
          <a:p>
            <a:r>
              <a:rPr lang="en-US" sz="2000">
                <a:solidFill>
                  <a:schemeClr val="bg2"/>
                </a:solidFill>
                <a:latin typeface="Monaco" charset="0"/>
              </a:rPr>
              <a:t> 3</a:t>
            </a:r>
          </a:p>
          <a:p>
            <a:r>
              <a:rPr lang="en-US" sz="2000">
                <a:solidFill>
                  <a:schemeClr val="bg2"/>
                </a:solidFill>
                <a:latin typeface="Monaco" charset="0"/>
              </a:rPr>
              <a:t> 4</a:t>
            </a:r>
          </a:p>
          <a:p>
            <a:r>
              <a:rPr lang="en-US" sz="2000">
                <a:solidFill>
                  <a:schemeClr val="bg2"/>
                </a:solidFill>
                <a:latin typeface="Monaco" charset="0"/>
              </a:rPr>
              <a:t> 5</a:t>
            </a:r>
          </a:p>
          <a:p>
            <a:r>
              <a:rPr lang="en-US" sz="2000">
                <a:solidFill>
                  <a:schemeClr val="bg2"/>
                </a:solidFill>
                <a:latin typeface="Monaco" charset="0"/>
              </a:rPr>
              <a:t> 6</a:t>
            </a:r>
          </a:p>
          <a:p>
            <a:r>
              <a:rPr lang="en-US" sz="2000">
                <a:solidFill>
                  <a:schemeClr val="bg2"/>
                </a:solidFill>
                <a:latin typeface="Monaco" charset="0"/>
              </a:rPr>
              <a:t> 7</a:t>
            </a:r>
          </a:p>
          <a:p>
            <a:r>
              <a:rPr lang="en-US" sz="2000">
                <a:solidFill>
                  <a:schemeClr val="bg2"/>
                </a:solidFill>
                <a:latin typeface="Monaco" charset="0"/>
              </a:rPr>
              <a:t> 8</a:t>
            </a:r>
          </a:p>
          <a:p>
            <a:r>
              <a:rPr lang="en-US" sz="2000">
                <a:solidFill>
                  <a:schemeClr val="bg2"/>
                </a:solidFill>
                <a:latin typeface="Monaco" charset="0"/>
              </a:rPr>
              <a:t> 9</a:t>
            </a:r>
          </a:p>
          <a:p>
            <a:r>
              <a:rPr lang="en-US" sz="2000">
                <a:solidFill>
                  <a:schemeClr val="bg2"/>
                </a:solidFill>
                <a:latin typeface="Monaco" charset="0"/>
              </a:rPr>
              <a:t>10</a:t>
            </a:r>
          </a:p>
          <a:p>
            <a:r>
              <a:rPr lang="en-US" sz="2000">
                <a:solidFill>
                  <a:schemeClr val="bg2"/>
                </a:solidFill>
                <a:latin typeface="Monaco" charset="0"/>
              </a:rPr>
              <a:t>11</a:t>
            </a:r>
          </a:p>
        </p:txBody>
      </p:sp>
      <p:sp>
        <p:nvSpPr>
          <p:cNvPr id="1043464" name="Text Box 8"/>
          <p:cNvSpPr txBox="1">
            <a:spLocks noChangeArrowheads="1"/>
          </p:cNvSpPr>
          <p:nvPr/>
        </p:nvSpPr>
        <p:spPr bwMode="auto">
          <a:xfrm>
            <a:off x="120650" y="2133600"/>
            <a:ext cx="18415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1043465" name="Text Box 9"/>
          <p:cNvSpPr txBox="1">
            <a:spLocks noChangeArrowheads="1"/>
          </p:cNvSpPr>
          <p:nvPr/>
        </p:nvSpPr>
        <p:spPr bwMode="auto">
          <a:xfrm>
            <a:off x="212725" y="1935163"/>
            <a:ext cx="336550" cy="3968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bg2"/>
                </a:solidFill>
                <a:latin typeface="Monaco" charset="0"/>
              </a:rPr>
              <a:t>i</a:t>
            </a:r>
            <a:endParaRPr lang="en-US" sz="3200">
              <a:solidFill>
                <a:srgbClr val="408000"/>
              </a:solidFill>
              <a:latin typeface="Monaco" charset="0"/>
            </a:endParaRPr>
          </a:p>
        </p:txBody>
      </p:sp>
      <p:sp>
        <p:nvSpPr>
          <p:cNvPr id="1043466" name="Text Box 10"/>
          <p:cNvSpPr txBox="1">
            <a:spLocks noChangeArrowheads="1"/>
          </p:cNvSpPr>
          <p:nvPr/>
        </p:nvSpPr>
        <p:spPr bwMode="auto">
          <a:xfrm>
            <a:off x="533400" y="1939925"/>
            <a:ext cx="946150" cy="396875"/>
          </a:xfrm>
          <a:prstGeom prst="rect">
            <a:avLst/>
          </a:prstGeom>
          <a:noFill/>
          <a:ln w="9525">
            <a:noFill/>
            <a:miter lim="800000"/>
            <a:headEnd/>
            <a:tailEnd/>
          </a:ln>
          <a:effectLst/>
        </p:spPr>
        <p:txBody>
          <a:bodyPr wrap="none">
            <a:prstTxWarp prst="textNoShape">
              <a:avLst/>
            </a:prstTxWarp>
            <a:spAutoFit/>
          </a:bodyPr>
          <a:lstStyle/>
          <a:p>
            <a:r>
              <a:rPr lang="en-US" sz="2000">
                <a:latin typeface="Monaco" charset="0"/>
              </a:rPr>
              <a:t>SA[i]</a:t>
            </a:r>
            <a:endParaRPr lang="en-US" sz="3200">
              <a:latin typeface="Monaco" charset="0"/>
            </a:endParaRPr>
          </a:p>
        </p:txBody>
      </p:sp>
      <p:sp>
        <p:nvSpPr>
          <p:cNvPr id="1043469" name="Text Box 13"/>
          <p:cNvSpPr txBox="1">
            <a:spLocks noChangeArrowheads="1"/>
          </p:cNvSpPr>
          <p:nvPr/>
        </p:nvSpPr>
        <p:spPr bwMode="auto">
          <a:xfrm>
            <a:off x="1187450" y="2528888"/>
            <a:ext cx="336550" cy="37496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hlink"/>
                </a:solidFill>
                <a:latin typeface="Monaco" charset="0"/>
              </a:rPr>
              <a:t>i</a:t>
            </a:r>
          </a:p>
          <a:p>
            <a:r>
              <a:rPr lang="en-US" sz="2000">
                <a:solidFill>
                  <a:schemeClr val="hlink"/>
                </a:solidFill>
                <a:latin typeface="Monaco" charset="0"/>
              </a:rPr>
              <a:t>p</a:t>
            </a:r>
          </a:p>
          <a:p>
            <a:r>
              <a:rPr lang="en-US" sz="2000">
                <a:solidFill>
                  <a:schemeClr val="hlink"/>
                </a:solidFill>
                <a:latin typeface="Monaco" charset="0"/>
              </a:rPr>
              <a:t>s</a:t>
            </a:r>
          </a:p>
          <a:p>
            <a:r>
              <a:rPr lang="en-US" sz="2000">
                <a:solidFill>
                  <a:schemeClr val="hlink"/>
                </a:solidFill>
                <a:latin typeface="Monaco" charset="0"/>
              </a:rPr>
              <a:t>s</a:t>
            </a:r>
          </a:p>
          <a:p>
            <a:r>
              <a:rPr lang="en-US" sz="2000">
                <a:solidFill>
                  <a:schemeClr val="hlink"/>
                </a:solidFill>
                <a:latin typeface="Monaco" charset="0"/>
              </a:rPr>
              <a:t>m</a:t>
            </a:r>
          </a:p>
          <a:p>
            <a:r>
              <a:rPr lang="en-US" sz="2000">
                <a:solidFill>
                  <a:schemeClr val="hlink"/>
                </a:solidFill>
                <a:latin typeface="Monaco" charset="0"/>
              </a:rPr>
              <a:t>$</a:t>
            </a:r>
          </a:p>
          <a:p>
            <a:r>
              <a:rPr lang="en-US" sz="2000">
                <a:solidFill>
                  <a:schemeClr val="hlink"/>
                </a:solidFill>
                <a:latin typeface="Monaco" charset="0"/>
              </a:rPr>
              <a:t>p</a:t>
            </a:r>
          </a:p>
          <a:p>
            <a:r>
              <a:rPr lang="en-US" sz="2000">
                <a:solidFill>
                  <a:schemeClr val="hlink"/>
                </a:solidFill>
                <a:latin typeface="Monaco" charset="0"/>
              </a:rPr>
              <a:t>i</a:t>
            </a:r>
          </a:p>
          <a:p>
            <a:r>
              <a:rPr lang="en-US" sz="2000">
                <a:solidFill>
                  <a:schemeClr val="hlink"/>
                </a:solidFill>
                <a:latin typeface="Monaco" charset="0"/>
              </a:rPr>
              <a:t>s</a:t>
            </a:r>
          </a:p>
          <a:p>
            <a:r>
              <a:rPr lang="en-US" sz="2000">
                <a:solidFill>
                  <a:schemeClr val="hlink"/>
                </a:solidFill>
                <a:latin typeface="Monaco" charset="0"/>
              </a:rPr>
              <a:t>s</a:t>
            </a:r>
          </a:p>
          <a:p>
            <a:r>
              <a:rPr lang="en-US" sz="2000">
                <a:solidFill>
                  <a:schemeClr val="hlink"/>
                </a:solidFill>
                <a:latin typeface="Monaco" charset="0"/>
              </a:rPr>
              <a:t>i</a:t>
            </a:r>
          </a:p>
          <a:p>
            <a:r>
              <a:rPr lang="en-US" sz="2000">
                <a:solidFill>
                  <a:schemeClr val="hlink"/>
                </a:solidFill>
                <a:latin typeface="Monaco" charset="0"/>
              </a:rPr>
              <a:t>i</a:t>
            </a:r>
            <a:endParaRPr lang="en-US" sz="2000">
              <a:latin typeface="Monaco" charset="0"/>
            </a:endParaRPr>
          </a:p>
        </p:txBody>
      </p:sp>
      <p:sp>
        <p:nvSpPr>
          <p:cNvPr id="1043470" name="Text Box 14"/>
          <p:cNvSpPr txBox="1">
            <a:spLocks noChangeArrowheads="1"/>
          </p:cNvSpPr>
          <p:nvPr/>
        </p:nvSpPr>
        <p:spPr bwMode="auto">
          <a:xfrm>
            <a:off x="882650" y="6308725"/>
            <a:ext cx="946150" cy="3968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hlink"/>
                </a:solidFill>
                <a:latin typeface="Monaco" charset="0"/>
              </a:rPr>
              <a:t>BW[i]</a:t>
            </a:r>
            <a:endParaRPr lang="en-US" sz="3200">
              <a:latin typeface="Monaco" charset="0"/>
            </a:endParaRPr>
          </a:p>
        </p:txBody>
      </p:sp>
    </p:spTree>
    <p:extLst>
      <p:ext uri="{BB962C8B-B14F-4D97-AF65-F5344CB8AC3E}">
        <p14:creationId xmlns:p14="http://schemas.microsoft.com/office/powerpoint/2010/main" val="112785531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a:xfrm>
            <a:off x="228600" y="228600"/>
            <a:ext cx="8610600" cy="1143000"/>
          </a:xfrm>
        </p:spPr>
        <p:txBody>
          <a:bodyPr/>
          <a:lstStyle/>
          <a:p>
            <a:r>
              <a:rPr lang="en-US"/>
              <a:t>We can represent C and P in space </a:t>
            </a:r>
            <a:r>
              <a:rPr lang="en-US" i="1"/>
              <a:t>N</a:t>
            </a:r>
            <a:br>
              <a:rPr lang="en-US" i="1"/>
            </a:br>
            <a:r>
              <a:rPr lang="en-US"/>
              <a:t>and construct them in time O(</a:t>
            </a:r>
            <a:r>
              <a:rPr lang="en-US" i="1"/>
              <a:t>N</a:t>
            </a:r>
            <a:r>
              <a:rPr lang="en-US"/>
              <a:t>)</a:t>
            </a:r>
          </a:p>
        </p:txBody>
      </p:sp>
      <p:sp>
        <p:nvSpPr>
          <p:cNvPr id="1045507" name="Text Box 3"/>
          <p:cNvSpPr txBox="1">
            <a:spLocks noChangeArrowheads="1"/>
          </p:cNvSpPr>
          <p:nvPr/>
        </p:nvSpPr>
        <p:spPr bwMode="auto">
          <a:xfrm>
            <a:off x="1416050" y="2528888"/>
            <a:ext cx="2012950" cy="3749675"/>
          </a:xfrm>
          <a:prstGeom prst="rect">
            <a:avLst/>
          </a:prstGeom>
          <a:noFill/>
          <a:ln w="9525">
            <a:noFill/>
            <a:miter lim="800000"/>
            <a:headEnd/>
            <a:tailEnd/>
          </a:ln>
          <a:effectLst/>
        </p:spPr>
        <p:txBody>
          <a:bodyPr wrap="none">
            <a:prstTxWarp prst="textNoShape">
              <a:avLst/>
            </a:prstTxWarp>
            <a:spAutoFit/>
          </a:bodyPr>
          <a:lstStyle/>
          <a:p>
            <a:r>
              <a:rPr lang="en-US" sz="2000">
                <a:solidFill>
                  <a:srgbClr val="0000FF"/>
                </a:solidFill>
                <a:latin typeface="Monaco" charset="0"/>
              </a:rPr>
              <a:t>$</a:t>
            </a:r>
          </a:p>
          <a:p>
            <a:r>
              <a:rPr lang="en-US" sz="2000">
                <a:solidFill>
                  <a:srgbClr val="0000FF"/>
                </a:solidFill>
                <a:latin typeface="Monaco" charset="0"/>
              </a:rPr>
              <a:t>i$</a:t>
            </a:r>
          </a:p>
          <a:p>
            <a:r>
              <a:rPr lang="en-US" sz="2000">
                <a:solidFill>
                  <a:srgbClr val="0000FF"/>
                </a:solidFill>
                <a:latin typeface="Monaco" charset="0"/>
              </a:rPr>
              <a:t>ippi$</a:t>
            </a:r>
          </a:p>
          <a:p>
            <a:r>
              <a:rPr lang="en-US" sz="2000">
                <a:solidFill>
                  <a:srgbClr val="0000FF"/>
                </a:solidFill>
                <a:latin typeface="Monaco" charset="0"/>
              </a:rPr>
              <a:t>issippi$</a:t>
            </a:r>
          </a:p>
          <a:p>
            <a:r>
              <a:rPr lang="en-US" sz="2000">
                <a:solidFill>
                  <a:srgbClr val="0000FF"/>
                </a:solidFill>
                <a:latin typeface="Monaco" charset="0"/>
              </a:rPr>
              <a:t>ississippi$</a:t>
            </a:r>
          </a:p>
          <a:p>
            <a:r>
              <a:rPr lang="en-US" sz="2000">
                <a:solidFill>
                  <a:srgbClr val="0000FF"/>
                </a:solidFill>
                <a:latin typeface="Monaco" charset="0"/>
              </a:rPr>
              <a:t>mississippi$</a:t>
            </a:r>
          </a:p>
          <a:p>
            <a:r>
              <a:rPr lang="en-US" sz="2000">
                <a:solidFill>
                  <a:srgbClr val="0000FF"/>
                </a:solidFill>
                <a:latin typeface="Monaco" charset="0"/>
              </a:rPr>
              <a:t>pi$</a:t>
            </a:r>
          </a:p>
          <a:p>
            <a:r>
              <a:rPr lang="en-US" sz="2000">
                <a:solidFill>
                  <a:srgbClr val="0000FF"/>
                </a:solidFill>
                <a:latin typeface="Monaco" charset="0"/>
              </a:rPr>
              <a:t>ppi$</a:t>
            </a:r>
          </a:p>
          <a:p>
            <a:r>
              <a:rPr lang="en-US" sz="2000">
                <a:solidFill>
                  <a:srgbClr val="0000FF"/>
                </a:solidFill>
                <a:latin typeface="Monaco" charset="0"/>
              </a:rPr>
              <a:t>sippi$</a:t>
            </a:r>
          </a:p>
          <a:p>
            <a:r>
              <a:rPr lang="en-US" sz="2000">
                <a:solidFill>
                  <a:srgbClr val="0000FF"/>
                </a:solidFill>
                <a:latin typeface="Monaco" charset="0"/>
              </a:rPr>
              <a:t>sissippi$</a:t>
            </a:r>
          </a:p>
          <a:p>
            <a:r>
              <a:rPr lang="en-US" sz="2000">
                <a:solidFill>
                  <a:srgbClr val="0000FF"/>
                </a:solidFill>
                <a:latin typeface="Monaco" charset="0"/>
              </a:rPr>
              <a:t>ssippi$</a:t>
            </a:r>
          </a:p>
          <a:p>
            <a:r>
              <a:rPr lang="en-US" sz="2000">
                <a:solidFill>
                  <a:srgbClr val="0000FF"/>
                </a:solidFill>
                <a:latin typeface="Monaco" charset="0"/>
              </a:rPr>
              <a:t>ssissippi$</a:t>
            </a:r>
            <a:endParaRPr lang="en-US" sz="2000">
              <a:latin typeface="Monaco" charset="0"/>
            </a:endParaRPr>
          </a:p>
        </p:txBody>
      </p:sp>
      <p:sp>
        <p:nvSpPr>
          <p:cNvPr id="1045509" name="Rectangle 5"/>
          <p:cNvSpPr>
            <a:spLocks noGrp="1" noChangeArrowheads="1"/>
          </p:cNvSpPr>
          <p:nvPr>
            <p:ph type="body" sz="half" idx="2"/>
          </p:nvPr>
        </p:nvSpPr>
        <p:spPr>
          <a:xfrm>
            <a:off x="3657600" y="2133600"/>
            <a:ext cx="5486400" cy="4876800"/>
          </a:xfrm>
          <a:noFill/>
          <a:ln/>
        </p:spPr>
        <p:txBody>
          <a:bodyPr/>
          <a:lstStyle/>
          <a:p>
            <a:pPr>
              <a:lnSpc>
                <a:spcPct val="90000"/>
              </a:lnSpc>
              <a:buFontTx/>
              <a:buNone/>
            </a:pPr>
            <a:r>
              <a:rPr lang="en-US" sz="2400" dirty="0" err="1">
                <a:latin typeface="Arial Narrow" charset="0"/>
              </a:rPr>
              <a:t>C[</a:t>
            </a:r>
            <a:r>
              <a:rPr lang="en-US" sz="2400" i="1" dirty="0" err="1">
                <a:latin typeface="Arial Narrow" charset="0"/>
              </a:rPr>
              <a:t>a</a:t>
            </a:r>
            <a:r>
              <a:rPr lang="en-US" sz="2400" dirty="0">
                <a:latin typeface="Arial Narrow" charset="0"/>
              </a:rPr>
              <a:t>]</a:t>
            </a:r>
            <a:r>
              <a:rPr lang="en-US" sz="2400" dirty="0"/>
              <a:t> </a:t>
            </a:r>
            <a:r>
              <a:rPr lang="en-US" sz="2400" i="1" dirty="0"/>
              <a:t>is the number of letters less than </a:t>
            </a:r>
            <a:r>
              <a:rPr lang="en-US" sz="2400" i="1" dirty="0">
                <a:latin typeface="Arial Narrow" charset="0"/>
              </a:rPr>
              <a:t>a</a:t>
            </a:r>
            <a:r>
              <a:rPr lang="en-US" sz="2400" i="1" dirty="0"/>
              <a:t> in the target string</a:t>
            </a:r>
            <a:r>
              <a:rPr lang="en-US" sz="2400" dirty="0"/>
              <a:t> </a:t>
            </a:r>
            <a:r>
              <a:rPr lang="en-US" sz="2400" i="1" dirty="0">
                <a:latin typeface="Arial Narrow" charset="0"/>
              </a:rPr>
              <a:t>X</a:t>
            </a:r>
          </a:p>
          <a:p>
            <a:pPr>
              <a:lnSpc>
                <a:spcPct val="90000"/>
              </a:lnSpc>
              <a:buFontTx/>
              <a:buNone/>
            </a:pPr>
            <a:r>
              <a:rPr lang="en-US" sz="2400" i="1" dirty="0">
                <a:latin typeface="Arial Narrow" charset="0"/>
              </a:rPr>
              <a:t>	</a:t>
            </a:r>
            <a:r>
              <a:rPr lang="en-US" sz="2400" dirty="0"/>
              <a:t>C is of size </a:t>
            </a:r>
            <a:r>
              <a:rPr lang="en-US" sz="2400" dirty="0" err="1"/>
              <a:t>AlogN</a:t>
            </a:r>
            <a:r>
              <a:rPr lang="en-US" sz="2400" dirty="0"/>
              <a:t>, so small</a:t>
            </a:r>
          </a:p>
          <a:p>
            <a:pPr>
              <a:lnSpc>
                <a:spcPct val="90000"/>
              </a:lnSpc>
              <a:buFontTx/>
              <a:buNone/>
            </a:pPr>
            <a:r>
              <a:rPr lang="en-US" sz="2400" dirty="0" err="1">
                <a:latin typeface="Arial Narrow" charset="0"/>
              </a:rPr>
              <a:t>BW[</a:t>
            </a:r>
            <a:r>
              <a:rPr lang="en-US" sz="2400" i="1" dirty="0" err="1">
                <a:latin typeface="Arial Narrow" charset="0"/>
              </a:rPr>
              <a:t>i</a:t>
            </a:r>
            <a:r>
              <a:rPr lang="en-US" sz="2400" dirty="0">
                <a:latin typeface="Arial Narrow" charset="0"/>
              </a:rPr>
              <a:t>] = X[SA[i]-1] </a:t>
            </a:r>
          </a:p>
          <a:p>
            <a:pPr>
              <a:lnSpc>
                <a:spcPct val="90000"/>
              </a:lnSpc>
              <a:buFontTx/>
              <a:buNone/>
            </a:pPr>
            <a:r>
              <a:rPr lang="en-US" sz="2400" dirty="0">
                <a:latin typeface="Arial Narrow" charset="0"/>
              </a:rPr>
              <a:t>	</a:t>
            </a:r>
            <a:r>
              <a:rPr lang="en-US" sz="2400" dirty="0"/>
              <a:t>BW is a permutation of X, size N, </a:t>
            </a:r>
            <a:r>
              <a:rPr lang="en-US" sz="2400" dirty="0" err="1"/>
              <a:t>constructable</a:t>
            </a:r>
            <a:r>
              <a:rPr lang="en-US" sz="2400" dirty="0"/>
              <a:t> in theory from the suffix </a:t>
            </a:r>
            <a:r>
              <a:rPr lang="en-US" sz="2400" dirty="0" smtClean="0"/>
              <a:t>tree in O(N), </a:t>
            </a:r>
            <a:r>
              <a:rPr lang="en-US" sz="2400" dirty="0"/>
              <a:t>in practice </a:t>
            </a:r>
            <a:r>
              <a:rPr lang="en-US" sz="2400" dirty="0" err="1"/>
              <a:t>O(NlogN</a:t>
            </a:r>
            <a:r>
              <a:rPr lang="en-US" sz="2400" dirty="0"/>
              <a:t>)</a:t>
            </a:r>
          </a:p>
          <a:p>
            <a:pPr>
              <a:lnSpc>
                <a:spcPct val="90000"/>
              </a:lnSpc>
              <a:buFontTx/>
              <a:buNone/>
            </a:pPr>
            <a:r>
              <a:rPr lang="en-US" sz="2400" dirty="0" err="1">
                <a:latin typeface="Arial Narrow" charset="0"/>
              </a:rPr>
              <a:t>P[</a:t>
            </a:r>
            <a:r>
              <a:rPr lang="en-US" sz="2400" i="1" dirty="0" err="1">
                <a:latin typeface="Arial Narrow" charset="0"/>
              </a:rPr>
              <a:t>a,i</a:t>
            </a:r>
            <a:r>
              <a:rPr lang="en-US" sz="2400" dirty="0">
                <a:latin typeface="Arial Narrow" charset="0"/>
              </a:rPr>
              <a:t>]</a:t>
            </a:r>
            <a:r>
              <a:rPr lang="en-US" sz="2400" dirty="0"/>
              <a:t> </a:t>
            </a:r>
            <a:r>
              <a:rPr lang="en-US" sz="2400" i="1" dirty="0"/>
              <a:t>is the number of times </a:t>
            </a:r>
            <a:r>
              <a:rPr lang="en-US" sz="2400" i="1" dirty="0">
                <a:latin typeface="Arial Narrow" charset="0"/>
              </a:rPr>
              <a:t>a</a:t>
            </a:r>
            <a:r>
              <a:rPr lang="en-US" sz="2400" i="1" dirty="0"/>
              <a:t> occurs in </a:t>
            </a:r>
            <a:r>
              <a:rPr lang="en-US" sz="2400" dirty="0" err="1">
                <a:latin typeface="Arial Narrow" charset="0"/>
              </a:rPr>
              <a:t>BW[</a:t>
            </a:r>
            <a:r>
              <a:rPr lang="en-US" sz="2400" i="1" dirty="0" err="1">
                <a:latin typeface="Arial Narrow" charset="0"/>
              </a:rPr>
              <a:t>j</a:t>
            </a:r>
            <a:r>
              <a:rPr lang="en-US" sz="2400" dirty="0">
                <a:latin typeface="Arial Narrow" charset="0"/>
              </a:rPr>
              <a:t>]</a:t>
            </a:r>
            <a:r>
              <a:rPr lang="en-US" sz="2400" i="1" dirty="0">
                <a:latin typeface="Arial Narrow" charset="0"/>
              </a:rPr>
              <a:t> </a:t>
            </a:r>
            <a:r>
              <a:rPr lang="en-US" sz="2400" i="1" dirty="0"/>
              <a:t>for </a:t>
            </a:r>
            <a:r>
              <a:rPr lang="en-US" sz="2400" i="1" dirty="0" err="1">
                <a:latin typeface="Arial Narrow" charset="0"/>
              </a:rPr>
              <a:t>j</a:t>
            </a:r>
            <a:r>
              <a:rPr lang="en-US" sz="2400" i="1" dirty="0"/>
              <a:t> </a:t>
            </a:r>
            <a:r>
              <a:rPr lang="en-US" sz="2400" i="1" dirty="0">
                <a:latin typeface="Lucida Grande" charset="0"/>
              </a:rPr>
              <a:t>&lt; </a:t>
            </a:r>
            <a:r>
              <a:rPr lang="en-US" sz="2400" i="1" dirty="0" err="1">
                <a:latin typeface="Arial Narrow" charset="0"/>
              </a:rPr>
              <a:t>i</a:t>
            </a:r>
            <a:endParaRPr lang="en-US" sz="2400" i="1" dirty="0">
              <a:latin typeface="Arial Narrow" charset="0"/>
            </a:endParaRPr>
          </a:p>
          <a:p>
            <a:pPr>
              <a:lnSpc>
                <a:spcPct val="90000"/>
              </a:lnSpc>
              <a:buFontTx/>
              <a:buNone/>
            </a:pPr>
            <a:r>
              <a:rPr lang="en-US" sz="2400" i="1" dirty="0">
                <a:latin typeface="Arial Narrow" charset="0"/>
              </a:rPr>
              <a:t>	</a:t>
            </a:r>
            <a:r>
              <a:rPr lang="en-US" sz="2400" dirty="0"/>
              <a:t>P is size </a:t>
            </a:r>
            <a:r>
              <a:rPr lang="en-US" sz="2400" dirty="0" err="1"/>
              <a:t>ANlogN</a:t>
            </a:r>
            <a:r>
              <a:rPr lang="en-US" sz="2400" dirty="0"/>
              <a:t>, but we can subsample P, e.g. for </a:t>
            </a:r>
            <a:r>
              <a:rPr lang="en-US" sz="2400" dirty="0" err="1"/>
              <a:t>i</a:t>
            </a:r>
            <a:r>
              <a:rPr lang="en-US" sz="2400" dirty="0"/>
              <a:t> a multiple of 128, and calculate intermediate values on the fly from </a:t>
            </a:r>
            <a:r>
              <a:rPr lang="en-US" sz="2400" dirty="0" smtClean="0"/>
              <a:t>BW.  </a:t>
            </a:r>
            <a:r>
              <a:rPr lang="en-US" sz="2400" b="1" dirty="0" smtClean="0"/>
              <a:t>This is the FM index</a:t>
            </a:r>
            <a:r>
              <a:rPr lang="en-US" sz="2400" dirty="0" smtClean="0"/>
              <a:t>.</a:t>
            </a:r>
            <a:endParaRPr lang="en-US" sz="2400" dirty="0"/>
          </a:p>
        </p:txBody>
      </p:sp>
      <p:sp>
        <p:nvSpPr>
          <p:cNvPr id="1045510" name="Text Box 6"/>
          <p:cNvSpPr txBox="1">
            <a:spLocks noChangeArrowheads="1"/>
          </p:cNvSpPr>
          <p:nvPr/>
        </p:nvSpPr>
        <p:spPr bwMode="auto">
          <a:xfrm>
            <a:off x="654050" y="2528888"/>
            <a:ext cx="488950" cy="3749675"/>
          </a:xfrm>
          <a:prstGeom prst="rect">
            <a:avLst/>
          </a:prstGeom>
          <a:noFill/>
          <a:ln w="9525">
            <a:noFill/>
            <a:miter lim="800000"/>
            <a:headEnd/>
            <a:tailEnd/>
          </a:ln>
          <a:effectLst/>
        </p:spPr>
        <p:txBody>
          <a:bodyPr wrap="none">
            <a:prstTxWarp prst="textNoShape">
              <a:avLst/>
            </a:prstTxWarp>
            <a:spAutoFit/>
          </a:bodyPr>
          <a:lstStyle/>
          <a:p>
            <a:r>
              <a:rPr lang="en-US" sz="2000">
                <a:latin typeface="Monaco" charset="0"/>
              </a:rPr>
              <a:t>11</a:t>
            </a:r>
          </a:p>
          <a:p>
            <a:r>
              <a:rPr lang="en-US" sz="2000">
                <a:latin typeface="Monaco" charset="0"/>
              </a:rPr>
              <a:t>10</a:t>
            </a:r>
          </a:p>
          <a:p>
            <a:r>
              <a:rPr lang="en-US" sz="2000">
                <a:latin typeface="Monaco" charset="0"/>
              </a:rPr>
              <a:t> 7</a:t>
            </a:r>
          </a:p>
          <a:p>
            <a:r>
              <a:rPr lang="en-US" sz="2000">
                <a:latin typeface="Monaco" charset="0"/>
              </a:rPr>
              <a:t> 4</a:t>
            </a:r>
          </a:p>
          <a:p>
            <a:r>
              <a:rPr lang="en-US" sz="2000">
                <a:latin typeface="Monaco" charset="0"/>
              </a:rPr>
              <a:t> 1</a:t>
            </a:r>
          </a:p>
          <a:p>
            <a:r>
              <a:rPr lang="en-US" sz="2000">
                <a:latin typeface="Monaco" charset="0"/>
              </a:rPr>
              <a:t> 0</a:t>
            </a:r>
          </a:p>
          <a:p>
            <a:r>
              <a:rPr lang="en-US" sz="2000">
                <a:latin typeface="Monaco" charset="0"/>
              </a:rPr>
              <a:t> 9</a:t>
            </a:r>
          </a:p>
          <a:p>
            <a:r>
              <a:rPr lang="en-US" sz="2000">
                <a:latin typeface="Monaco" charset="0"/>
              </a:rPr>
              <a:t> 8</a:t>
            </a:r>
          </a:p>
          <a:p>
            <a:r>
              <a:rPr lang="en-US" sz="2000">
                <a:latin typeface="Monaco" charset="0"/>
              </a:rPr>
              <a:t> 6</a:t>
            </a:r>
          </a:p>
          <a:p>
            <a:r>
              <a:rPr lang="en-US" sz="2000">
                <a:latin typeface="Monaco" charset="0"/>
              </a:rPr>
              <a:t> 3</a:t>
            </a:r>
          </a:p>
          <a:p>
            <a:r>
              <a:rPr lang="en-US" sz="2000">
                <a:latin typeface="Monaco" charset="0"/>
              </a:rPr>
              <a:t> 5</a:t>
            </a:r>
          </a:p>
          <a:p>
            <a:r>
              <a:rPr lang="en-US" sz="2000">
                <a:latin typeface="Monaco" charset="0"/>
              </a:rPr>
              <a:t> 2</a:t>
            </a:r>
          </a:p>
        </p:txBody>
      </p:sp>
      <p:sp>
        <p:nvSpPr>
          <p:cNvPr id="1045511" name="Text Box 7"/>
          <p:cNvSpPr txBox="1">
            <a:spLocks noChangeArrowheads="1"/>
          </p:cNvSpPr>
          <p:nvPr/>
        </p:nvSpPr>
        <p:spPr bwMode="auto">
          <a:xfrm>
            <a:off x="76200" y="2528888"/>
            <a:ext cx="488950" cy="37496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bg2"/>
                </a:solidFill>
                <a:latin typeface="Monaco" charset="0"/>
              </a:rPr>
              <a:t> 0</a:t>
            </a:r>
          </a:p>
          <a:p>
            <a:r>
              <a:rPr lang="en-US" sz="2000">
                <a:solidFill>
                  <a:schemeClr val="bg2"/>
                </a:solidFill>
                <a:latin typeface="Monaco" charset="0"/>
              </a:rPr>
              <a:t> 1</a:t>
            </a:r>
          </a:p>
          <a:p>
            <a:r>
              <a:rPr lang="en-US" sz="2000">
                <a:solidFill>
                  <a:schemeClr val="bg2"/>
                </a:solidFill>
                <a:latin typeface="Monaco" charset="0"/>
              </a:rPr>
              <a:t> 2</a:t>
            </a:r>
          </a:p>
          <a:p>
            <a:r>
              <a:rPr lang="en-US" sz="2000">
                <a:solidFill>
                  <a:schemeClr val="bg2"/>
                </a:solidFill>
                <a:latin typeface="Monaco" charset="0"/>
              </a:rPr>
              <a:t> 3</a:t>
            </a:r>
          </a:p>
          <a:p>
            <a:r>
              <a:rPr lang="en-US" sz="2000">
                <a:solidFill>
                  <a:schemeClr val="bg2"/>
                </a:solidFill>
                <a:latin typeface="Monaco" charset="0"/>
              </a:rPr>
              <a:t> 4</a:t>
            </a:r>
          </a:p>
          <a:p>
            <a:r>
              <a:rPr lang="en-US" sz="2000">
                <a:solidFill>
                  <a:schemeClr val="bg2"/>
                </a:solidFill>
                <a:latin typeface="Monaco" charset="0"/>
              </a:rPr>
              <a:t> 5</a:t>
            </a:r>
          </a:p>
          <a:p>
            <a:r>
              <a:rPr lang="en-US" sz="2000">
                <a:solidFill>
                  <a:schemeClr val="bg2"/>
                </a:solidFill>
                <a:latin typeface="Monaco" charset="0"/>
              </a:rPr>
              <a:t> 6</a:t>
            </a:r>
          </a:p>
          <a:p>
            <a:r>
              <a:rPr lang="en-US" sz="2000">
                <a:solidFill>
                  <a:schemeClr val="bg2"/>
                </a:solidFill>
                <a:latin typeface="Monaco" charset="0"/>
              </a:rPr>
              <a:t> 7</a:t>
            </a:r>
          </a:p>
          <a:p>
            <a:r>
              <a:rPr lang="en-US" sz="2000">
                <a:solidFill>
                  <a:schemeClr val="bg2"/>
                </a:solidFill>
                <a:latin typeface="Monaco" charset="0"/>
              </a:rPr>
              <a:t> 8</a:t>
            </a:r>
          </a:p>
          <a:p>
            <a:r>
              <a:rPr lang="en-US" sz="2000">
                <a:solidFill>
                  <a:schemeClr val="bg2"/>
                </a:solidFill>
                <a:latin typeface="Monaco" charset="0"/>
              </a:rPr>
              <a:t> 9</a:t>
            </a:r>
          </a:p>
          <a:p>
            <a:r>
              <a:rPr lang="en-US" sz="2000">
                <a:solidFill>
                  <a:schemeClr val="bg2"/>
                </a:solidFill>
                <a:latin typeface="Monaco" charset="0"/>
              </a:rPr>
              <a:t>10</a:t>
            </a:r>
          </a:p>
          <a:p>
            <a:r>
              <a:rPr lang="en-US" sz="2000">
                <a:solidFill>
                  <a:schemeClr val="bg2"/>
                </a:solidFill>
                <a:latin typeface="Monaco" charset="0"/>
              </a:rPr>
              <a:t>11</a:t>
            </a:r>
          </a:p>
        </p:txBody>
      </p:sp>
      <p:sp>
        <p:nvSpPr>
          <p:cNvPr id="1045512" name="Text Box 8"/>
          <p:cNvSpPr txBox="1">
            <a:spLocks noChangeArrowheads="1"/>
          </p:cNvSpPr>
          <p:nvPr/>
        </p:nvSpPr>
        <p:spPr bwMode="auto">
          <a:xfrm>
            <a:off x="120650" y="2133600"/>
            <a:ext cx="18415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1045513" name="Text Box 9"/>
          <p:cNvSpPr txBox="1">
            <a:spLocks noChangeArrowheads="1"/>
          </p:cNvSpPr>
          <p:nvPr/>
        </p:nvSpPr>
        <p:spPr bwMode="auto">
          <a:xfrm>
            <a:off x="212725" y="1935163"/>
            <a:ext cx="336550" cy="3968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bg2"/>
                </a:solidFill>
                <a:latin typeface="Monaco" charset="0"/>
              </a:rPr>
              <a:t>i</a:t>
            </a:r>
            <a:endParaRPr lang="en-US" sz="3200">
              <a:solidFill>
                <a:srgbClr val="408000"/>
              </a:solidFill>
              <a:latin typeface="Monaco" charset="0"/>
            </a:endParaRPr>
          </a:p>
        </p:txBody>
      </p:sp>
      <p:sp>
        <p:nvSpPr>
          <p:cNvPr id="1045514" name="Text Box 10"/>
          <p:cNvSpPr txBox="1">
            <a:spLocks noChangeArrowheads="1"/>
          </p:cNvSpPr>
          <p:nvPr/>
        </p:nvSpPr>
        <p:spPr bwMode="auto">
          <a:xfrm>
            <a:off x="533400" y="1939925"/>
            <a:ext cx="946150" cy="396875"/>
          </a:xfrm>
          <a:prstGeom prst="rect">
            <a:avLst/>
          </a:prstGeom>
          <a:noFill/>
          <a:ln w="9525">
            <a:noFill/>
            <a:miter lim="800000"/>
            <a:headEnd/>
            <a:tailEnd/>
          </a:ln>
          <a:effectLst/>
        </p:spPr>
        <p:txBody>
          <a:bodyPr wrap="none">
            <a:prstTxWarp prst="textNoShape">
              <a:avLst/>
            </a:prstTxWarp>
            <a:spAutoFit/>
          </a:bodyPr>
          <a:lstStyle/>
          <a:p>
            <a:r>
              <a:rPr lang="en-US" sz="2000">
                <a:latin typeface="Monaco" charset="0"/>
              </a:rPr>
              <a:t>SA[i]</a:t>
            </a:r>
            <a:endParaRPr lang="en-US" sz="3200">
              <a:latin typeface="Monaco" charset="0"/>
            </a:endParaRPr>
          </a:p>
        </p:txBody>
      </p:sp>
      <p:sp>
        <p:nvSpPr>
          <p:cNvPr id="1045517" name="Text Box 13"/>
          <p:cNvSpPr txBox="1">
            <a:spLocks noChangeArrowheads="1"/>
          </p:cNvSpPr>
          <p:nvPr/>
        </p:nvSpPr>
        <p:spPr bwMode="auto">
          <a:xfrm>
            <a:off x="1187450" y="2528888"/>
            <a:ext cx="336550" cy="37496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hlink"/>
                </a:solidFill>
                <a:latin typeface="Monaco" charset="0"/>
              </a:rPr>
              <a:t>i</a:t>
            </a:r>
          </a:p>
          <a:p>
            <a:r>
              <a:rPr lang="en-US" sz="2000">
                <a:solidFill>
                  <a:schemeClr val="hlink"/>
                </a:solidFill>
                <a:latin typeface="Monaco" charset="0"/>
              </a:rPr>
              <a:t>p</a:t>
            </a:r>
          </a:p>
          <a:p>
            <a:r>
              <a:rPr lang="en-US" sz="2000">
                <a:solidFill>
                  <a:schemeClr val="hlink"/>
                </a:solidFill>
                <a:latin typeface="Monaco" charset="0"/>
              </a:rPr>
              <a:t>s</a:t>
            </a:r>
          </a:p>
          <a:p>
            <a:r>
              <a:rPr lang="en-US" sz="2000">
                <a:solidFill>
                  <a:schemeClr val="hlink"/>
                </a:solidFill>
                <a:latin typeface="Monaco" charset="0"/>
              </a:rPr>
              <a:t>s</a:t>
            </a:r>
          </a:p>
          <a:p>
            <a:r>
              <a:rPr lang="en-US" sz="2000">
                <a:solidFill>
                  <a:schemeClr val="hlink"/>
                </a:solidFill>
                <a:latin typeface="Monaco" charset="0"/>
              </a:rPr>
              <a:t>m</a:t>
            </a:r>
          </a:p>
          <a:p>
            <a:r>
              <a:rPr lang="en-US" sz="2000">
                <a:solidFill>
                  <a:schemeClr val="hlink"/>
                </a:solidFill>
                <a:latin typeface="Monaco" charset="0"/>
              </a:rPr>
              <a:t>$</a:t>
            </a:r>
          </a:p>
          <a:p>
            <a:r>
              <a:rPr lang="en-US" sz="2000">
                <a:solidFill>
                  <a:schemeClr val="hlink"/>
                </a:solidFill>
                <a:latin typeface="Monaco" charset="0"/>
              </a:rPr>
              <a:t>p</a:t>
            </a:r>
          </a:p>
          <a:p>
            <a:r>
              <a:rPr lang="en-US" sz="2000">
                <a:solidFill>
                  <a:schemeClr val="hlink"/>
                </a:solidFill>
                <a:latin typeface="Monaco" charset="0"/>
              </a:rPr>
              <a:t>i</a:t>
            </a:r>
          </a:p>
          <a:p>
            <a:r>
              <a:rPr lang="en-US" sz="2000">
                <a:solidFill>
                  <a:schemeClr val="hlink"/>
                </a:solidFill>
                <a:latin typeface="Monaco" charset="0"/>
              </a:rPr>
              <a:t>s</a:t>
            </a:r>
          </a:p>
          <a:p>
            <a:r>
              <a:rPr lang="en-US" sz="2000">
                <a:solidFill>
                  <a:schemeClr val="hlink"/>
                </a:solidFill>
                <a:latin typeface="Monaco" charset="0"/>
              </a:rPr>
              <a:t>s</a:t>
            </a:r>
          </a:p>
          <a:p>
            <a:r>
              <a:rPr lang="en-US" sz="2000">
                <a:solidFill>
                  <a:schemeClr val="hlink"/>
                </a:solidFill>
                <a:latin typeface="Monaco" charset="0"/>
              </a:rPr>
              <a:t>i</a:t>
            </a:r>
          </a:p>
          <a:p>
            <a:r>
              <a:rPr lang="en-US" sz="2000">
                <a:solidFill>
                  <a:schemeClr val="hlink"/>
                </a:solidFill>
                <a:latin typeface="Monaco" charset="0"/>
              </a:rPr>
              <a:t>i</a:t>
            </a:r>
            <a:endParaRPr lang="en-US" sz="2000">
              <a:latin typeface="Monaco" charset="0"/>
            </a:endParaRPr>
          </a:p>
        </p:txBody>
      </p:sp>
      <p:sp>
        <p:nvSpPr>
          <p:cNvPr id="1045518" name="Text Box 14"/>
          <p:cNvSpPr txBox="1">
            <a:spLocks noChangeArrowheads="1"/>
          </p:cNvSpPr>
          <p:nvPr/>
        </p:nvSpPr>
        <p:spPr bwMode="auto">
          <a:xfrm>
            <a:off x="882650" y="6308725"/>
            <a:ext cx="946150" cy="3968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hlink"/>
                </a:solidFill>
                <a:latin typeface="Monaco" charset="0"/>
              </a:rPr>
              <a:t>BW[i]</a:t>
            </a:r>
            <a:endParaRPr lang="en-US" sz="3200">
              <a:latin typeface="Monaco" charset="0"/>
            </a:endParaRPr>
          </a:p>
        </p:txBody>
      </p:sp>
    </p:spTree>
    <p:extLst>
      <p:ext uri="{BB962C8B-B14F-4D97-AF65-F5344CB8AC3E}">
        <p14:creationId xmlns:p14="http://schemas.microsoft.com/office/powerpoint/2010/main" val="332717125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a:xfrm>
            <a:off x="685800" y="116632"/>
            <a:ext cx="7772400" cy="1143000"/>
          </a:xfrm>
        </p:spPr>
        <p:txBody>
          <a:bodyPr/>
          <a:lstStyle/>
          <a:p>
            <a:r>
              <a:rPr lang="en-US" dirty="0"/>
              <a:t>FM index searching in practice</a:t>
            </a:r>
          </a:p>
        </p:txBody>
      </p:sp>
      <p:sp>
        <p:nvSpPr>
          <p:cNvPr id="1002499" name="Rectangle 3"/>
          <p:cNvSpPr>
            <a:spLocks noGrp="1" noChangeArrowheads="1"/>
          </p:cNvSpPr>
          <p:nvPr>
            <p:ph type="body" idx="1"/>
          </p:nvPr>
        </p:nvSpPr>
        <p:spPr>
          <a:xfrm>
            <a:off x="327942" y="1412776"/>
            <a:ext cx="8382000" cy="4114800"/>
          </a:xfrm>
        </p:spPr>
        <p:txBody>
          <a:bodyPr/>
          <a:lstStyle/>
          <a:p>
            <a:pPr>
              <a:lnSpc>
                <a:spcPct val="90000"/>
              </a:lnSpc>
            </a:pPr>
            <a:r>
              <a:rPr lang="en-US" sz="2800" dirty="0"/>
              <a:t>Given a query, or set of queries, we can produce a set of SA-intervals (L,U), then treat these as seeds for extension</a:t>
            </a:r>
          </a:p>
          <a:p>
            <a:pPr lvl="1">
              <a:lnSpc>
                <a:spcPct val="90000"/>
              </a:lnSpc>
            </a:pPr>
            <a:r>
              <a:rPr lang="en-US" sz="2400" dirty="0"/>
              <a:t>Seed length can be chosen dynamically for each hit, with backtrack search to allow errors</a:t>
            </a:r>
          </a:p>
          <a:p>
            <a:pPr>
              <a:lnSpc>
                <a:spcPct val="90000"/>
              </a:lnSpc>
            </a:pPr>
            <a:r>
              <a:rPr lang="en-US" sz="2800" dirty="0"/>
              <a:t>A big win is there is no penalty for repetitive sequence</a:t>
            </a:r>
          </a:p>
          <a:p>
            <a:pPr lvl="1">
              <a:lnSpc>
                <a:spcPct val="90000"/>
              </a:lnSpc>
            </a:pPr>
            <a:r>
              <a:rPr lang="en-US" sz="2400" dirty="0"/>
              <a:t>This just forms bigger intervals in the SA </a:t>
            </a:r>
            <a:r>
              <a:rPr lang="en-US" sz="2400" dirty="0" smtClean="0"/>
              <a:t>index</a:t>
            </a:r>
          </a:p>
          <a:p>
            <a:pPr>
              <a:lnSpc>
                <a:spcPct val="90000"/>
              </a:lnSpc>
            </a:pPr>
            <a:r>
              <a:rPr lang="en-US" sz="2800" dirty="0" smtClean="0"/>
              <a:t>BWA </a:t>
            </a:r>
            <a:r>
              <a:rPr lang="en-US" sz="2800" dirty="0"/>
              <a:t>(</a:t>
            </a:r>
            <a:r>
              <a:rPr lang="en-US" sz="2800" dirty="0" err="1"/>
              <a:t>Heng</a:t>
            </a:r>
            <a:r>
              <a:rPr lang="en-US" sz="2800" dirty="0"/>
              <a:t> Li) matches query prefix </a:t>
            </a:r>
            <a:r>
              <a:rPr lang="en-US" sz="2800" dirty="0" err="1"/>
              <a:t>trie</a:t>
            </a:r>
            <a:r>
              <a:rPr lang="en-US" sz="2800" dirty="0"/>
              <a:t> to FM index</a:t>
            </a:r>
          </a:p>
          <a:p>
            <a:pPr lvl="1">
              <a:lnSpc>
                <a:spcPct val="90000"/>
              </a:lnSpc>
            </a:pPr>
            <a:r>
              <a:rPr lang="en-US" sz="2400" dirty="0" smtClean="0"/>
              <a:t>Allows </a:t>
            </a:r>
            <a:r>
              <a:rPr lang="en-US" sz="2400" dirty="0"/>
              <a:t>mismatches and </a:t>
            </a:r>
            <a:r>
              <a:rPr lang="en-US" sz="2400" dirty="0" err="1"/>
              <a:t>indels</a:t>
            </a:r>
            <a:r>
              <a:rPr lang="en-US" sz="2400" dirty="0"/>
              <a:t>, and keeps suboptimal </a:t>
            </a:r>
            <a:r>
              <a:rPr lang="en-US" sz="2400" dirty="0" smtClean="0"/>
              <a:t>stats</a:t>
            </a:r>
          </a:p>
          <a:p>
            <a:pPr lvl="1">
              <a:lnSpc>
                <a:spcPct val="90000"/>
              </a:lnSpc>
            </a:pPr>
            <a:r>
              <a:rPr lang="en-US" sz="2400" dirty="0"/>
              <a:t>BWA-MEM </a:t>
            </a:r>
            <a:r>
              <a:rPr lang="en-US" sz="2400" dirty="0" smtClean="0"/>
              <a:t>allows </a:t>
            </a:r>
            <a:r>
              <a:rPr lang="en-US" sz="2400" dirty="0"/>
              <a:t>subsequence matches on v long </a:t>
            </a:r>
            <a:r>
              <a:rPr lang="en-US" sz="2400" dirty="0" err="1"/>
              <a:t>seqs</a:t>
            </a:r>
            <a:endParaRPr lang="en-US" sz="2400" dirty="0"/>
          </a:p>
          <a:p>
            <a:pPr>
              <a:lnSpc>
                <a:spcPct val="90000"/>
              </a:lnSpc>
            </a:pPr>
            <a:r>
              <a:rPr lang="en-US" sz="2800" dirty="0" smtClean="0"/>
              <a:t>See </a:t>
            </a:r>
            <a:r>
              <a:rPr lang="en-US" sz="2800" dirty="0"/>
              <a:t>also BOWTIE, </a:t>
            </a:r>
            <a:r>
              <a:rPr lang="en-US" sz="2800" dirty="0" smtClean="0"/>
              <a:t>SOAP etc.</a:t>
            </a:r>
            <a:endParaRPr lang="en-US" sz="2800" dirty="0"/>
          </a:p>
        </p:txBody>
      </p:sp>
      <p:sp>
        <p:nvSpPr>
          <p:cNvPr id="1002500" name="Text Box 4"/>
          <p:cNvSpPr txBox="1">
            <a:spLocks noChangeArrowheads="1"/>
          </p:cNvSpPr>
          <p:nvPr/>
        </p:nvSpPr>
        <p:spPr bwMode="auto">
          <a:xfrm>
            <a:off x="2555776" y="6400800"/>
            <a:ext cx="6737842" cy="461665"/>
          </a:xfrm>
          <a:prstGeom prst="rect">
            <a:avLst/>
          </a:prstGeom>
          <a:noFill/>
          <a:ln w="9525">
            <a:noFill/>
            <a:miter lim="800000"/>
            <a:headEnd/>
            <a:tailEnd/>
          </a:ln>
          <a:effectLst/>
        </p:spPr>
        <p:txBody>
          <a:bodyPr wrap="none">
            <a:prstTxWarp prst="textNoShape">
              <a:avLst/>
            </a:prstTxWarp>
            <a:spAutoFit/>
          </a:bodyPr>
          <a:lstStyle/>
          <a:p>
            <a:r>
              <a:rPr lang="en-US" dirty="0">
                <a:solidFill>
                  <a:srgbClr val="0000FF"/>
                </a:solidFill>
                <a:latin typeface="Gill Sans Light" charset="0"/>
              </a:rPr>
              <a:t>Li and Durbin, </a:t>
            </a:r>
            <a:r>
              <a:rPr lang="en-US" dirty="0" smtClean="0">
                <a:solidFill>
                  <a:srgbClr val="0000FF"/>
                </a:solidFill>
                <a:latin typeface="Gill Sans Light" charset="0"/>
              </a:rPr>
              <a:t>2009, 2010; Li 2012 all in </a:t>
            </a:r>
            <a:r>
              <a:rPr lang="en-US" i="1" dirty="0" smtClean="0">
                <a:solidFill>
                  <a:srgbClr val="0000FF"/>
                </a:solidFill>
                <a:latin typeface="Gill Sans Light" charset="0"/>
              </a:rPr>
              <a:t>Bioinformatics </a:t>
            </a:r>
            <a:endParaRPr lang="en-US" i="1" dirty="0">
              <a:solidFill>
                <a:srgbClr val="0000FF"/>
              </a:solidFill>
              <a:latin typeface="Gill Sans Light" charset="0"/>
            </a:endParaRPr>
          </a:p>
        </p:txBody>
      </p:sp>
    </p:spTree>
    <p:extLst>
      <p:ext uri="{BB962C8B-B14F-4D97-AF65-F5344CB8AC3E}">
        <p14:creationId xmlns:p14="http://schemas.microsoft.com/office/powerpoint/2010/main" val="24977392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050"/>
          <p:cNvSpPr>
            <a:spLocks noGrp="1" noChangeArrowheads="1"/>
          </p:cNvSpPr>
          <p:nvPr>
            <p:ph type="title"/>
          </p:nvPr>
        </p:nvSpPr>
        <p:spPr/>
        <p:txBody>
          <a:bodyPr/>
          <a:lstStyle/>
          <a:p>
            <a:r>
              <a:rPr lang="en-GB" dirty="0"/>
              <a:t>The era of sequencing </a:t>
            </a:r>
            <a:r>
              <a:rPr lang="en-GB" dirty="0" smtClean="0"/>
              <a:t>genomes </a:t>
            </a:r>
            <a:endParaRPr lang="en-GB" dirty="0"/>
          </a:p>
        </p:txBody>
      </p:sp>
      <p:sp>
        <p:nvSpPr>
          <p:cNvPr id="303107" name="Rectangle 2051"/>
          <p:cNvSpPr>
            <a:spLocks noChangeArrowheads="1"/>
          </p:cNvSpPr>
          <p:nvPr/>
        </p:nvSpPr>
        <p:spPr bwMode="auto">
          <a:xfrm>
            <a:off x="642938" y="2346325"/>
            <a:ext cx="81962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000" b="1" dirty="0">
                <a:solidFill>
                  <a:schemeClr val="tx2"/>
                </a:solidFill>
                <a:latin typeface="Times New Roman" charset="0"/>
              </a:rPr>
              <a:t>		Size	    Genes               	         Completion</a:t>
            </a:r>
          </a:p>
          <a:p>
            <a:r>
              <a:rPr lang="en-GB" sz="2000" b="1" dirty="0">
                <a:solidFill>
                  <a:schemeClr val="tx2"/>
                </a:solidFill>
                <a:latin typeface="Times New Roman" charset="0"/>
              </a:rPr>
              <a:t>		(Mb)				               date</a:t>
            </a:r>
          </a:p>
          <a:p>
            <a:endParaRPr lang="en-GB" sz="2000" b="1" dirty="0">
              <a:solidFill>
                <a:schemeClr val="tx2"/>
              </a:solidFill>
              <a:latin typeface="Times New Roman" charset="0"/>
            </a:endParaRPr>
          </a:p>
          <a:p>
            <a:r>
              <a:rPr lang="en-GB" sz="2000" b="1" i="1" dirty="0">
                <a:solidFill>
                  <a:schemeClr val="tx2"/>
                </a:solidFill>
                <a:latin typeface="Times New Roman" charset="0"/>
              </a:rPr>
              <a:t>H. </a:t>
            </a:r>
            <a:r>
              <a:rPr lang="en-GB" sz="2000" b="1" i="1" dirty="0" err="1">
                <a:solidFill>
                  <a:schemeClr val="tx2"/>
                </a:solidFill>
                <a:latin typeface="Times New Roman" charset="0"/>
              </a:rPr>
              <a:t>influenzae</a:t>
            </a:r>
            <a:r>
              <a:rPr lang="en-GB" sz="2000" b="1" dirty="0">
                <a:solidFill>
                  <a:schemeClr val="tx2"/>
                </a:solidFill>
                <a:latin typeface="Times New Roman" charset="0"/>
              </a:rPr>
              <a:t>	  2          1,700    1/1kb       Bacterium	1995</a:t>
            </a:r>
          </a:p>
          <a:p>
            <a:endParaRPr lang="en-GB" sz="2000" b="1" dirty="0">
              <a:solidFill>
                <a:schemeClr val="tx2"/>
              </a:solidFill>
              <a:latin typeface="Times New Roman" charset="0"/>
            </a:endParaRPr>
          </a:p>
          <a:p>
            <a:r>
              <a:rPr lang="en-GB" sz="2000" b="1" dirty="0">
                <a:solidFill>
                  <a:schemeClr val="tx2"/>
                </a:solidFill>
                <a:latin typeface="Times New Roman" charset="0"/>
              </a:rPr>
              <a:t>Yeast		13          6,000    1/2kb       Eukaryotic cell	1996</a:t>
            </a:r>
            <a:endParaRPr lang="en-GB" sz="2000" b="1" dirty="0">
              <a:solidFill>
                <a:srgbClr val="FAFD00"/>
              </a:solidFill>
              <a:latin typeface="Times New Roman" charset="0"/>
            </a:endParaRPr>
          </a:p>
          <a:p>
            <a:endParaRPr lang="en-GB" sz="2000" b="1" dirty="0">
              <a:solidFill>
                <a:schemeClr val="tx2"/>
              </a:solidFill>
              <a:latin typeface="Times New Roman" charset="0"/>
            </a:endParaRPr>
          </a:p>
          <a:p>
            <a:r>
              <a:rPr lang="en-GB" sz="2000" b="1" dirty="0">
                <a:solidFill>
                  <a:schemeClr val="tx2"/>
                </a:solidFill>
                <a:latin typeface="Times New Roman" charset="0"/>
              </a:rPr>
              <a:t>Nematode          100        18,000    1/6kb       Animal		1998</a:t>
            </a:r>
          </a:p>
          <a:p>
            <a:endParaRPr lang="en-GB" sz="2000" b="1" dirty="0">
              <a:solidFill>
                <a:schemeClr val="tx2"/>
              </a:solidFill>
              <a:latin typeface="Times New Roman" charset="0"/>
            </a:endParaRPr>
          </a:p>
          <a:p>
            <a:r>
              <a:rPr lang="en-GB" sz="2000" b="1" dirty="0">
                <a:solidFill>
                  <a:schemeClr val="tx2"/>
                </a:solidFill>
                <a:latin typeface="Times New Roman" charset="0"/>
              </a:rPr>
              <a:t>Human	           3000      2</a:t>
            </a:r>
            <a:r>
              <a:rPr lang="en-GB" sz="2000" b="1" dirty="0" smtClean="0">
                <a:solidFill>
                  <a:schemeClr val="tx2"/>
                </a:solidFill>
                <a:latin typeface="Times New Roman" charset="0"/>
              </a:rPr>
              <a:t>0,000   </a:t>
            </a:r>
            <a:r>
              <a:rPr lang="en-GB" sz="2000" b="1" dirty="0">
                <a:solidFill>
                  <a:schemeClr val="tx2"/>
                </a:solidFill>
                <a:latin typeface="Times New Roman" charset="0"/>
              </a:rPr>
              <a:t>1</a:t>
            </a:r>
            <a:r>
              <a:rPr lang="en-GB" sz="2000" b="1" dirty="0" smtClean="0">
                <a:solidFill>
                  <a:schemeClr val="tx2"/>
                </a:solidFill>
                <a:latin typeface="Times New Roman" charset="0"/>
              </a:rPr>
              <a:t>/150kb      </a:t>
            </a:r>
            <a:r>
              <a:rPr lang="en-GB" sz="2000" b="1" dirty="0">
                <a:solidFill>
                  <a:schemeClr val="tx2"/>
                </a:solidFill>
                <a:latin typeface="Times New Roman" charset="0"/>
              </a:rPr>
              <a:t>Mammal	2000/3</a:t>
            </a:r>
          </a:p>
          <a:p>
            <a:endParaRPr lang="en-GB" sz="2000" b="1" dirty="0">
              <a:solidFill>
                <a:schemeClr val="tx2"/>
              </a:solidFill>
              <a:latin typeface="Times New Roman" charset="0"/>
            </a:endParaRPr>
          </a:p>
        </p:txBody>
      </p:sp>
    </p:spTree>
    <p:extLst>
      <p:ext uri="{BB962C8B-B14F-4D97-AF65-F5344CB8AC3E}">
        <p14:creationId xmlns:p14="http://schemas.microsoft.com/office/powerpoint/2010/main" val="94162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106" y="260648"/>
            <a:ext cx="7772400" cy="1143000"/>
          </a:xfrm>
        </p:spPr>
        <p:txBody>
          <a:bodyPr/>
          <a:lstStyle/>
          <a:p>
            <a:r>
              <a:rPr lang="en-US" dirty="0" smtClean="0"/>
              <a:t>BWT compression</a:t>
            </a:r>
            <a:endParaRPr lang="en-US" dirty="0"/>
          </a:p>
        </p:txBody>
      </p:sp>
      <p:sp>
        <p:nvSpPr>
          <p:cNvPr id="3" name="Content Placeholder 2"/>
          <p:cNvSpPr>
            <a:spLocks noGrp="1"/>
          </p:cNvSpPr>
          <p:nvPr>
            <p:ph idx="1"/>
          </p:nvPr>
        </p:nvSpPr>
        <p:spPr>
          <a:xfrm>
            <a:off x="611560" y="1529737"/>
            <a:ext cx="8280920" cy="4114800"/>
          </a:xfrm>
        </p:spPr>
        <p:txBody>
          <a:bodyPr/>
          <a:lstStyle/>
          <a:p>
            <a:r>
              <a:rPr lang="en-US" dirty="0" smtClean="0"/>
              <a:t>BWT naturally supports (lossless) compression by run-length encoding of the BWT, naturally compressing repeats</a:t>
            </a:r>
          </a:p>
          <a:p>
            <a:pPr lvl="1"/>
            <a:r>
              <a:rPr lang="en-US" dirty="0" smtClean="0"/>
              <a:t>Basis of </a:t>
            </a:r>
            <a:r>
              <a:rPr lang="en-US" dirty="0" err="1" smtClean="0"/>
              <a:t>bzip</a:t>
            </a:r>
            <a:r>
              <a:rPr lang="en-US" dirty="0" smtClean="0"/>
              <a:t>, and original motivation for BWT</a:t>
            </a:r>
          </a:p>
          <a:p>
            <a:pPr lvl="1"/>
            <a:r>
              <a:rPr lang="en-US" dirty="0" smtClean="0"/>
              <a:t>Speeds up FM search</a:t>
            </a:r>
          </a:p>
          <a:p>
            <a:r>
              <a:rPr lang="en-US" dirty="0" smtClean="0"/>
              <a:t>Not used by </a:t>
            </a:r>
            <a:r>
              <a:rPr lang="en-US" dirty="0" err="1" smtClean="0"/>
              <a:t>bwa</a:t>
            </a:r>
            <a:r>
              <a:rPr lang="en-US" dirty="0" smtClean="0"/>
              <a:t> etc., because reference genomes are relatively unique</a:t>
            </a:r>
          </a:p>
          <a:p>
            <a:r>
              <a:rPr lang="en-US" dirty="0" smtClean="0"/>
              <a:t>But </a:t>
            </a:r>
            <a:r>
              <a:rPr lang="en-US" dirty="0" err="1" smtClean="0"/>
              <a:t>metagenomic</a:t>
            </a:r>
            <a:r>
              <a:rPr lang="en-US" dirty="0" smtClean="0"/>
              <a:t> data, primary shotgun read data, or population sequence sets are very repetitive….</a:t>
            </a:r>
          </a:p>
          <a:p>
            <a:endParaRPr lang="en-US" dirty="0"/>
          </a:p>
        </p:txBody>
      </p:sp>
    </p:spTree>
    <p:extLst>
      <p:ext uri="{BB962C8B-B14F-4D97-AF65-F5344CB8AC3E}">
        <p14:creationId xmlns:p14="http://schemas.microsoft.com/office/powerpoint/2010/main" val="25886571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read mapping status</a:t>
            </a:r>
            <a:endParaRPr lang="en-US" dirty="0"/>
          </a:p>
        </p:txBody>
      </p:sp>
      <p:sp>
        <p:nvSpPr>
          <p:cNvPr id="3" name="Content Placeholder 2"/>
          <p:cNvSpPr>
            <a:spLocks noGrp="1"/>
          </p:cNvSpPr>
          <p:nvPr>
            <p:ph idx="1"/>
          </p:nvPr>
        </p:nvSpPr>
        <p:spPr/>
        <p:txBody>
          <a:bodyPr/>
          <a:lstStyle/>
          <a:p>
            <a:r>
              <a:rPr lang="en-US" dirty="0" smtClean="0"/>
              <a:t>BWA (BWT based) is the global standard</a:t>
            </a:r>
          </a:p>
          <a:p>
            <a:pPr lvl="1"/>
            <a:r>
              <a:rPr lang="en-US" dirty="0" smtClean="0"/>
              <a:t>But no longer the fastest (and accurate?)</a:t>
            </a:r>
          </a:p>
          <a:p>
            <a:r>
              <a:rPr lang="en-US" dirty="0" smtClean="0"/>
              <a:t>Modern hash-based mappers can be 10x faster, at the cost of more memory</a:t>
            </a:r>
          </a:p>
          <a:p>
            <a:pPr lvl="1"/>
            <a:r>
              <a:rPr lang="en-US" dirty="0"/>
              <a:t>e</a:t>
            </a:r>
            <a:r>
              <a:rPr lang="en-US" dirty="0" smtClean="0"/>
              <a:t>.g. SNAP 60GB index (compare BWA 4GB)</a:t>
            </a:r>
          </a:p>
          <a:p>
            <a:r>
              <a:rPr lang="en-US" i="1" dirty="0" smtClean="0"/>
              <a:t>Potential for preprocessing read set?</a:t>
            </a:r>
          </a:p>
          <a:p>
            <a:pPr lvl="1"/>
            <a:r>
              <a:rPr lang="en-US" i="1" dirty="0" smtClean="0"/>
              <a:t>E.g. build BWT of reads then merge/align?</a:t>
            </a:r>
          </a:p>
        </p:txBody>
      </p:sp>
    </p:spTree>
    <p:extLst>
      <p:ext uri="{BB962C8B-B14F-4D97-AF65-F5344CB8AC3E}">
        <p14:creationId xmlns:p14="http://schemas.microsoft.com/office/powerpoint/2010/main" val="36277581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584200" y="2161460"/>
            <a:ext cx="2959188" cy="3124260"/>
            <a:chOff x="457200" y="1803460"/>
            <a:chExt cx="2959188" cy="3124260"/>
          </a:xfrm>
        </p:grpSpPr>
        <p:pic>
          <p:nvPicPr>
            <p:cNvPr id="5" name="Picture 4" descr="CEU_vs_GBR.eps"/>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1803460"/>
              <a:ext cx="2959188" cy="3124260"/>
            </a:xfrm>
            <a:prstGeom prst="rect">
              <a:avLst/>
            </a:prstGeom>
          </p:spPr>
        </p:pic>
        <p:sp>
          <p:nvSpPr>
            <p:cNvPr id="7" name="Rectangle 6"/>
            <p:cNvSpPr/>
            <p:nvPr/>
          </p:nvSpPr>
          <p:spPr>
            <a:xfrm>
              <a:off x="1181188" y="4483100"/>
              <a:ext cx="2235200" cy="190500"/>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descr="untitled2.eps"/>
          <p:cNvPicPr>
            <a:picLocks noChangeAspect="1"/>
          </p:cNvPicPr>
          <p:nvPr/>
        </p:nvPicPr>
        <p:blipFill rotWithShape="1">
          <a:blip r:embed="rId3" cstate="print">
            <a:extLst>
              <a:ext uri="{28A0092B-C50C-407E-A947-70E740481C1C}">
                <a14:useLocalDpi xmlns:a14="http://schemas.microsoft.com/office/drawing/2010/main"/>
              </a:ext>
            </a:extLst>
          </a:blip>
          <a:srcRect l="3847" r="8036"/>
          <a:stretch/>
        </p:blipFill>
        <p:spPr>
          <a:xfrm>
            <a:off x="4034975" y="1447800"/>
            <a:ext cx="5013526" cy="4279900"/>
          </a:xfrm>
          <a:prstGeom prst="rect">
            <a:avLst/>
          </a:prstGeom>
        </p:spPr>
      </p:pic>
      <p:sp>
        <p:nvSpPr>
          <p:cNvPr id="8" name="Title 1"/>
          <p:cNvSpPr txBox="1">
            <a:spLocks/>
          </p:cNvSpPr>
          <p:nvPr/>
        </p:nvSpPr>
        <p:spPr>
          <a:xfrm>
            <a:off x="5842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Problems with mapping 1: Repeats</a:t>
            </a:r>
            <a:endParaRPr lang="en-US" dirty="0"/>
          </a:p>
        </p:txBody>
      </p:sp>
      <p:sp>
        <p:nvSpPr>
          <p:cNvPr id="4" name="TextBox 3"/>
          <p:cNvSpPr txBox="1"/>
          <p:nvPr/>
        </p:nvSpPr>
        <p:spPr>
          <a:xfrm>
            <a:off x="696673" y="5646003"/>
            <a:ext cx="8210601" cy="830997"/>
          </a:xfrm>
          <a:prstGeom prst="rect">
            <a:avLst/>
          </a:prstGeom>
          <a:noFill/>
        </p:spPr>
        <p:txBody>
          <a:bodyPr wrap="none" rtlCol="0">
            <a:spAutoFit/>
          </a:bodyPr>
          <a:lstStyle/>
          <a:p>
            <a:r>
              <a:rPr lang="en-US" dirty="0" smtClean="0">
                <a:latin typeface="+mn-lt"/>
              </a:rPr>
              <a:t>Rare, population specific “SNPs” are clustered near </a:t>
            </a:r>
            <a:r>
              <a:rPr lang="en-US" dirty="0" err="1" smtClean="0">
                <a:latin typeface="+mn-lt"/>
              </a:rPr>
              <a:t>centromere</a:t>
            </a:r>
            <a:endParaRPr lang="en-US" dirty="0" smtClean="0">
              <a:latin typeface="+mn-lt"/>
            </a:endParaRPr>
          </a:p>
          <a:p>
            <a:pPr algn="ctr"/>
            <a:r>
              <a:rPr lang="en-US" dirty="0" smtClean="0">
                <a:latin typeface="+mn-lt"/>
              </a:rPr>
              <a:t>Many of these are </a:t>
            </a:r>
            <a:r>
              <a:rPr lang="en-US" dirty="0" smtClean="0">
                <a:latin typeface="+mn-lt"/>
              </a:rPr>
              <a:t>artifacts caused by repeats, </a:t>
            </a:r>
            <a:r>
              <a:rPr lang="en-US" dirty="0" smtClean="0">
                <a:latin typeface="+mn-lt"/>
              </a:rPr>
              <a:t>e.g. ~1% of the total</a:t>
            </a:r>
            <a:endParaRPr lang="en-US" dirty="0">
              <a:latin typeface="+mn-lt"/>
            </a:endParaRPr>
          </a:p>
        </p:txBody>
      </p:sp>
      <p:sp>
        <p:nvSpPr>
          <p:cNvPr id="9" name="TextBox 8"/>
          <p:cNvSpPr txBox="1"/>
          <p:nvPr/>
        </p:nvSpPr>
        <p:spPr>
          <a:xfrm>
            <a:off x="1233939" y="5102423"/>
            <a:ext cx="1890261" cy="307777"/>
          </a:xfrm>
          <a:prstGeom prst="rect">
            <a:avLst/>
          </a:prstGeom>
          <a:noFill/>
        </p:spPr>
        <p:txBody>
          <a:bodyPr wrap="none" rtlCol="0">
            <a:spAutoFit/>
          </a:bodyPr>
          <a:lstStyle/>
          <a:p>
            <a:r>
              <a:rPr lang="en-US" sz="1400" dirty="0" smtClean="0"/>
              <a:t>GBR allele frequency</a:t>
            </a:r>
            <a:endParaRPr lang="en-US" sz="1400" dirty="0"/>
          </a:p>
        </p:txBody>
      </p:sp>
      <p:sp>
        <p:nvSpPr>
          <p:cNvPr id="10" name="TextBox 9"/>
          <p:cNvSpPr txBox="1"/>
          <p:nvPr/>
        </p:nvSpPr>
        <p:spPr>
          <a:xfrm rot="16200000">
            <a:off x="-486441" y="3458242"/>
            <a:ext cx="1890261" cy="307777"/>
          </a:xfrm>
          <a:prstGeom prst="rect">
            <a:avLst/>
          </a:prstGeom>
          <a:noFill/>
        </p:spPr>
        <p:txBody>
          <a:bodyPr wrap="none" rtlCol="0">
            <a:spAutoFit/>
          </a:bodyPr>
          <a:lstStyle/>
          <a:p>
            <a:r>
              <a:rPr lang="en-US" sz="1400" dirty="0" smtClean="0"/>
              <a:t>CEU allele frequency</a:t>
            </a:r>
            <a:endParaRPr lang="en-US" sz="1400" dirty="0"/>
          </a:p>
        </p:txBody>
      </p:sp>
      <p:sp>
        <p:nvSpPr>
          <p:cNvPr id="11" name="TextBox 10"/>
          <p:cNvSpPr txBox="1"/>
          <p:nvPr/>
        </p:nvSpPr>
        <p:spPr>
          <a:xfrm>
            <a:off x="1905000" y="6400800"/>
            <a:ext cx="7238999" cy="461665"/>
          </a:xfrm>
          <a:prstGeom prst="rect">
            <a:avLst/>
          </a:prstGeom>
          <a:noFill/>
        </p:spPr>
        <p:txBody>
          <a:bodyPr wrap="square" rtlCol="0">
            <a:spAutoFit/>
          </a:bodyPr>
          <a:lstStyle/>
          <a:p>
            <a:pPr algn="r"/>
            <a:r>
              <a:rPr lang="en-US" dirty="0" smtClean="0">
                <a:solidFill>
                  <a:srgbClr val="0000FF"/>
                </a:solidFill>
                <a:latin typeface="+mn-lt"/>
              </a:rPr>
              <a:t>Adam </a:t>
            </a:r>
            <a:r>
              <a:rPr lang="en-US" dirty="0" err="1" smtClean="0">
                <a:solidFill>
                  <a:srgbClr val="0000FF"/>
                </a:solidFill>
                <a:latin typeface="+mn-lt"/>
              </a:rPr>
              <a:t>Auton</a:t>
            </a:r>
            <a:endParaRPr lang="en-US" dirty="0">
              <a:solidFill>
                <a:srgbClr val="0000FF"/>
              </a:solidFill>
              <a:latin typeface="+mn-lt"/>
            </a:endParaRPr>
          </a:p>
        </p:txBody>
      </p:sp>
    </p:spTree>
    <p:extLst>
      <p:ext uri="{BB962C8B-B14F-4D97-AF65-F5344CB8AC3E}">
        <p14:creationId xmlns:p14="http://schemas.microsoft.com/office/powerpoint/2010/main" val="9871307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4" descr="dbsnpAwareCleaning.png"/>
          <p:cNvPicPr>
            <a:picLocks noChangeAspect="1"/>
          </p:cNvPicPr>
          <p:nvPr/>
        </p:nvPicPr>
        <p:blipFill>
          <a:blip r:embed="rId3"/>
          <a:srcRect/>
          <a:stretch>
            <a:fillRect/>
          </a:stretch>
        </p:blipFill>
        <p:spPr bwMode="auto">
          <a:xfrm>
            <a:off x="990600" y="1305560"/>
            <a:ext cx="7315200" cy="4104640"/>
          </a:xfrm>
          <a:prstGeom prst="rect">
            <a:avLst/>
          </a:prstGeom>
          <a:noFill/>
          <a:ln w="9525">
            <a:noFill/>
            <a:miter lim="800000"/>
            <a:headEnd/>
            <a:tailEnd/>
          </a:ln>
        </p:spPr>
      </p:pic>
      <p:sp>
        <p:nvSpPr>
          <p:cNvPr id="6" name="Title 1"/>
          <p:cNvSpPr>
            <a:spLocks noGrp="1"/>
          </p:cNvSpPr>
          <p:nvPr>
            <p:ph type="title"/>
          </p:nvPr>
        </p:nvSpPr>
        <p:spPr>
          <a:xfrm>
            <a:off x="58738" y="0"/>
            <a:ext cx="9085262" cy="1143000"/>
          </a:xfrm>
        </p:spPr>
        <p:txBody>
          <a:bodyPr>
            <a:noAutofit/>
          </a:bodyPr>
          <a:lstStyle/>
          <a:p>
            <a:r>
              <a:rPr lang="en-US" sz="4000" dirty="0" smtClean="0"/>
              <a:t>Problem 2: Errors </a:t>
            </a:r>
            <a:r>
              <a:rPr lang="en-US" sz="4000" dirty="0" smtClean="0"/>
              <a:t>due to alignment at </a:t>
            </a:r>
            <a:r>
              <a:rPr lang="en-US" sz="4000" dirty="0" err="1" smtClean="0"/>
              <a:t>indels</a:t>
            </a:r>
            <a:endParaRPr lang="en-US" sz="4000" dirty="0"/>
          </a:p>
        </p:txBody>
      </p:sp>
      <p:sp>
        <p:nvSpPr>
          <p:cNvPr id="8" name="Content Placeholder 7"/>
          <p:cNvSpPr>
            <a:spLocks noGrp="1"/>
          </p:cNvSpPr>
          <p:nvPr>
            <p:ph idx="1"/>
          </p:nvPr>
        </p:nvSpPr>
        <p:spPr>
          <a:xfrm>
            <a:off x="685800" y="5638800"/>
            <a:ext cx="7772400" cy="1219200"/>
          </a:xfrm>
        </p:spPr>
        <p:txBody>
          <a:bodyPr/>
          <a:lstStyle/>
          <a:p>
            <a:r>
              <a:rPr lang="en-US" dirty="0" smtClean="0"/>
              <a:t>Control using local alignment uncertainty (BAQ: Li </a:t>
            </a:r>
            <a:r>
              <a:rPr lang="en-US" dirty="0" err="1" smtClean="0"/>
              <a:t>Heng</a:t>
            </a:r>
            <a:r>
              <a:rPr lang="en-US" dirty="0" smtClean="0"/>
              <a:t>), realignment, reassembly …</a:t>
            </a:r>
            <a:endParaRPr lang="en-US" dirty="0"/>
          </a:p>
        </p:txBody>
      </p:sp>
      <p:sp>
        <p:nvSpPr>
          <p:cNvPr id="4" name="Rounded Rectangle 3"/>
          <p:cNvSpPr/>
          <p:nvPr/>
        </p:nvSpPr>
        <p:spPr>
          <a:xfrm>
            <a:off x="688975" y="2667000"/>
            <a:ext cx="1212850" cy="533400"/>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eaLnBrk="1" hangingPunct="1"/>
            <a:r>
              <a:rPr lang="en-US" sz="1400" dirty="0">
                <a:solidFill>
                  <a:srgbClr val="FFFFFF"/>
                </a:solidFill>
                <a:latin typeface="Calibri" pitchFamily="34" charset="0"/>
                <a:ea typeface="ヒラギノ角ゴ Pro W3" charset="-128"/>
                <a:cs typeface="ヒラギノ角ゴ Pro W3" charset="-128"/>
              </a:rPr>
              <a:t>Original BAM</a:t>
            </a:r>
          </a:p>
        </p:txBody>
      </p:sp>
      <p:sp>
        <p:nvSpPr>
          <p:cNvPr id="7" name="Rounded Rectangle 6"/>
          <p:cNvSpPr/>
          <p:nvPr/>
        </p:nvSpPr>
        <p:spPr>
          <a:xfrm>
            <a:off x="690563" y="4276725"/>
            <a:ext cx="1214437" cy="508000"/>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eaLnBrk="1" hangingPunct="1"/>
            <a:r>
              <a:rPr lang="en-US" sz="1400">
                <a:solidFill>
                  <a:srgbClr val="FFFFFF"/>
                </a:solidFill>
                <a:latin typeface="Calibri" pitchFamily="34" charset="0"/>
                <a:ea typeface="ヒラギノ角ゴ Pro W3" charset="-128"/>
                <a:cs typeface="ヒラギノ角ゴ Pro W3" charset="-128"/>
              </a:rPr>
              <a:t>Re-aligned BAM</a:t>
            </a:r>
          </a:p>
        </p:txBody>
      </p:sp>
    </p:spTree>
    <p:extLst>
      <p:ext uri="{BB962C8B-B14F-4D97-AF65-F5344CB8AC3E}">
        <p14:creationId xmlns:p14="http://schemas.microsoft.com/office/powerpoint/2010/main" val="59308167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0" y="381000"/>
            <a:ext cx="9144000" cy="1143000"/>
          </a:xfrm>
        </p:spPr>
        <p:txBody>
          <a:bodyPr/>
          <a:lstStyle/>
          <a:p>
            <a:r>
              <a:rPr lang="en-US" sz="4000" dirty="0" smtClean="0"/>
              <a:t>We are mapping to the wrong reference!</a:t>
            </a:r>
            <a:br>
              <a:rPr lang="en-US" sz="4000" dirty="0" smtClean="0"/>
            </a:br>
            <a:r>
              <a:rPr lang="en-US" sz="4000" dirty="0" smtClean="0"/>
              <a:t>Genetic variation by assembly</a:t>
            </a:r>
            <a:endParaRPr lang="en-US" sz="4000" dirty="0"/>
          </a:p>
        </p:txBody>
      </p:sp>
      <p:sp>
        <p:nvSpPr>
          <p:cNvPr id="37892" name="Rectangle 3"/>
          <p:cNvSpPr>
            <a:spLocks noGrp="1" noChangeArrowheads="1"/>
          </p:cNvSpPr>
          <p:nvPr>
            <p:ph type="body" idx="1"/>
          </p:nvPr>
        </p:nvSpPr>
        <p:spPr>
          <a:xfrm>
            <a:off x="685800" y="1981200"/>
            <a:ext cx="8134672" cy="4688160"/>
          </a:xfrm>
        </p:spPr>
        <p:txBody>
          <a:bodyPr>
            <a:normAutofit/>
          </a:bodyPr>
          <a:lstStyle/>
          <a:p>
            <a:r>
              <a:rPr lang="en-US" dirty="0" smtClean="0"/>
              <a:t>Assembly is the problem of putting the reads together into a genome sequence without knowing the answer, like a jigsaw puzzle</a:t>
            </a:r>
          </a:p>
          <a:p>
            <a:pPr lvl="1"/>
            <a:r>
              <a:rPr lang="en-US" dirty="0" smtClean="0"/>
              <a:t>Not biased by wrong reference</a:t>
            </a:r>
          </a:p>
          <a:p>
            <a:pPr lvl="1"/>
            <a:r>
              <a:rPr lang="en-US" dirty="0" smtClean="0"/>
              <a:t>E.g. minimal superstring formalism</a:t>
            </a:r>
          </a:p>
          <a:p>
            <a:r>
              <a:rPr lang="en-US" dirty="0" smtClean="0"/>
              <a:t>Then align the assembly to the reference to find differences</a:t>
            </a:r>
          </a:p>
          <a:p>
            <a:pPr lvl="1"/>
            <a:r>
              <a:rPr lang="en-US" dirty="0" smtClean="0"/>
              <a:t>Still some problems, but long range alignment is more constrained</a:t>
            </a:r>
          </a:p>
          <a:p>
            <a:pPr lvl="1"/>
            <a:endParaRPr lang="en-US" dirty="0" smtClean="0"/>
          </a:p>
          <a:p>
            <a:pPr lvl="1"/>
            <a:endParaRPr lang="en-US" dirty="0" smtClean="0"/>
          </a:p>
        </p:txBody>
      </p:sp>
    </p:spTree>
    <p:extLst>
      <p:ext uri="{BB962C8B-B14F-4D97-AF65-F5344CB8AC3E}">
        <p14:creationId xmlns:p14="http://schemas.microsoft.com/office/powerpoint/2010/main" val="5771956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Rectangle 2"/>
          <p:cNvSpPr>
            <a:spLocks noGrp="1" noChangeArrowheads="1"/>
          </p:cNvSpPr>
          <p:nvPr>
            <p:ph type="title"/>
          </p:nvPr>
        </p:nvSpPr>
        <p:spPr>
          <a:xfrm>
            <a:off x="76200" y="228600"/>
            <a:ext cx="8915400" cy="1143000"/>
          </a:xfrm>
        </p:spPr>
        <p:txBody>
          <a:bodyPr/>
          <a:lstStyle/>
          <a:p>
            <a:r>
              <a:rPr lang="en-US" dirty="0" smtClean="0"/>
              <a:t>Example of assembly advantages</a:t>
            </a:r>
            <a:endParaRPr lang="en-US" dirty="0"/>
          </a:p>
        </p:txBody>
      </p:sp>
      <p:grpSp>
        <p:nvGrpSpPr>
          <p:cNvPr id="1022979" name="Group 3"/>
          <p:cNvGrpSpPr>
            <a:grpSpLocks/>
          </p:cNvGrpSpPr>
          <p:nvPr/>
        </p:nvGrpSpPr>
        <p:grpSpPr bwMode="auto">
          <a:xfrm>
            <a:off x="2335213" y="1524000"/>
            <a:ext cx="4216400" cy="1630363"/>
            <a:chOff x="799" y="1279"/>
            <a:chExt cx="2656" cy="1027"/>
          </a:xfrm>
        </p:grpSpPr>
        <p:pic>
          <p:nvPicPr>
            <p:cNvPr id="1022980" name="Picture 4"/>
            <p:cNvPicPr>
              <a:picLocks noChangeAspect="1" noChangeArrowheads="1"/>
            </p:cNvPicPr>
            <p:nvPr/>
          </p:nvPicPr>
          <p:blipFill>
            <a:blip r:embed="rId3">
              <a:lum contrast="18000"/>
            </a:blip>
            <a:srcRect t="43120" b="13249"/>
            <a:stretch>
              <a:fillRect/>
            </a:stretch>
          </p:blipFill>
          <p:spPr bwMode="auto">
            <a:xfrm>
              <a:off x="799" y="1610"/>
              <a:ext cx="2652" cy="696"/>
            </a:xfrm>
            <a:prstGeom prst="rect">
              <a:avLst/>
            </a:prstGeom>
            <a:noFill/>
            <a:ln w="9525">
              <a:noFill/>
              <a:miter lim="800000"/>
              <a:headEnd/>
              <a:tailEnd/>
            </a:ln>
            <a:effectLst/>
          </p:spPr>
        </p:pic>
        <p:pic>
          <p:nvPicPr>
            <p:cNvPr id="1022981" name="Picture 5"/>
            <p:cNvPicPr>
              <a:picLocks noChangeAspect="1" noChangeArrowheads="1"/>
            </p:cNvPicPr>
            <p:nvPr/>
          </p:nvPicPr>
          <p:blipFill>
            <a:blip r:embed="rId4">
              <a:lum contrast="18000"/>
            </a:blip>
            <a:srcRect t="-13737" b="92549"/>
            <a:stretch>
              <a:fillRect/>
            </a:stretch>
          </p:blipFill>
          <p:spPr bwMode="auto">
            <a:xfrm>
              <a:off x="803" y="1279"/>
              <a:ext cx="2652" cy="338"/>
            </a:xfrm>
            <a:prstGeom prst="rect">
              <a:avLst/>
            </a:prstGeom>
            <a:noFill/>
            <a:ln w="9525">
              <a:noFill/>
              <a:miter lim="800000"/>
              <a:headEnd/>
              <a:tailEnd/>
            </a:ln>
            <a:effectLst/>
          </p:spPr>
        </p:pic>
      </p:grpSp>
      <p:sp>
        <p:nvSpPr>
          <p:cNvPr id="1022982" name="Text Box 6"/>
          <p:cNvSpPr txBox="1">
            <a:spLocks noChangeArrowheads="1"/>
          </p:cNvSpPr>
          <p:nvPr/>
        </p:nvSpPr>
        <p:spPr bwMode="auto">
          <a:xfrm>
            <a:off x="7108825" y="1828800"/>
            <a:ext cx="1958975" cy="137318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800">
                <a:solidFill>
                  <a:srgbClr val="FF0000"/>
                </a:solidFill>
                <a:latin typeface="Gill Sans" charset="0"/>
              </a:rPr>
              <a:t>Mapping reads to reference</a:t>
            </a:r>
            <a:endParaRPr lang="en-US">
              <a:solidFill>
                <a:srgbClr val="FF0000"/>
              </a:solidFill>
              <a:latin typeface="Gill Sans" charset="0"/>
            </a:endParaRPr>
          </a:p>
        </p:txBody>
      </p:sp>
      <p:grpSp>
        <p:nvGrpSpPr>
          <p:cNvPr id="1022983" name="Group 7"/>
          <p:cNvGrpSpPr>
            <a:grpSpLocks/>
          </p:cNvGrpSpPr>
          <p:nvPr/>
        </p:nvGrpSpPr>
        <p:grpSpPr bwMode="auto">
          <a:xfrm>
            <a:off x="1122363" y="3086100"/>
            <a:ext cx="7945437" cy="3467100"/>
            <a:chOff x="707" y="1944"/>
            <a:chExt cx="5005" cy="2184"/>
          </a:xfrm>
        </p:grpSpPr>
        <p:pic>
          <p:nvPicPr>
            <p:cNvPr id="1022984" name="Picture 8"/>
            <p:cNvPicPr>
              <a:picLocks noChangeAspect="1" noChangeArrowheads="1"/>
            </p:cNvPicPr>
            <p:nvPr/>
          </p:nvPicPr>
          <p:blipFill>
            <a:blip r:embed="rId5"/>
            <a:srcRect l="9367"/>
            <a:stretch>
              <a:fillRect/>
            </a:stretch>
          </p:blipFill>
          <p:spPr bwMode="auto">
            <a:xfrm>
              <a:off x="707" y="2276"/>
              <a:ext cx="4285" cy="1852"/>
            </a:xfrm>
            <a:prstGeom prst="rect">
              <a:avLst/>
            </a:prstGeom>
            <a:noFill/>
            <a:ln w="9525">
              <a:noFill/>
              <a:miter lim="800000"/>
              <a:headEnd/>
              <a:tailEnd/>
            </a:ln>
            <a:effectLst/>
          </p:spPr>
        </p:pic>
        <p:sp>
          <p:nvSpPr>
            <p:cNvPr id="1022985" name="Line 9"/>
            <p:cNvSpPr>
              <a:spLocks noChangeShapeType="1"/>
            </p:cNvSpPr>
            <p:nvPr/>
          </p:nvSpPr>
          <p:spPr bwMode="auto">
            <a:xfrm flipH="1">
              <a:off x="1680" y="1978"/>
              <a:ext cx="1222" cy="316"/>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1022986" name="Group 10"/>
            <p:cNvGrpSpPr>
              <a:grpSpLocks/>
            </p:cNvGrpSpPr>
            <p:nvPr/>
          </p:nvGrpSpPr>
          <p:grpSpPr bwMode="auto">
            <a:xfrm flipH="1">
              <a:off x="2906" y="1944"/>
              <a:ext cx="934" cy="440"/>
              <a:chOff x="36" y="1655"/>
              <a:chExt cx="1217" cy="659"/>
            </a:xfrm>
          </p:grpSpPr>
          <p:sp>
            <p:nvSpPr>
              <p:cNvPr id="1022987" name="Line 11"/>
              <p:cNvSpPr>
                <a:spLocks noChangeShapeType="1"/>
              </p:cNvSpPr>
              <p:nvPr/>
            </p:nvSpPr>
            <p:spPr bwMode="auto">
              <a:xfrm>
                <a:off x="1253" y="1655"/>
                <a:ext cx="0" cy="46"/>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22988" name="Line 12"/>
              <p:cNvSpPr>
                <a:spLocks noChangeShapeType="1"/>
              </p:cNvSpPr>
              <p:nvPr/>
            </p:nvSpPr>
            <p:spPr bwMode="auto">
              <a:xfrm flipH="1">
                <a:off x="40" y="1701"/>
                <a:ext cx="1213" cy="563"/>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22989" name="Line 13"/>
              <p:cNvSpPr>
                <a:spLocks noChangeShapeType="1"/>
              </p:cNvSpPr>
              <p:nvPr/>
            </p:nvSpPr>
            <p:spPr bwMode="auto">
              <a:xfrm>
                <a:off x="36" y="2268"/>
                <a:ext cx="0" cy="46"/>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1022990" name="Text Box 14"/>
            <p:cNvSpPr txBox="1">
              <a:spLocks noChangeArrowheads="1"/>
            </p:cNvSpPr>
            <p:nvPr/>
          </p:nvSpPr>
          <p:spPr bwMode="auto">
            <a:xfrm>
              <a:off x="4478" y="2620"/>
              <a:ext cx="1234" cy="596"/>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800">
                  <a:solidFill>
                    <a:srgbClr val="FF0000"/>
                  </a:solidFill>
                  <a:latin typeface="Gill Sans" charset="0"/>
                </a:rPr>
                <a:t>De novo assembly</a:t>
              </a:r>
              <a:endParaRPr lang="en-US">
                <a:solidFill>
                  <a:srgbClr val="FF0000"/>
                </a:solidFill>
                <a:latin typeface="Gill Sans" charset="0"/>
              </a:endParaRPr>
            </a:p>
          </p:txBody>
        </p:sp>
      </p:grpSp>
    </p:spTree>
    <p:extLst>
      <p:ext uri="{BB962C8B-B14F-4D97-AF65-F5344CB8AC3E}">
        <p14:creationId xmlns:p14="http://schemas.microsoft.com/office/powerpoint/2010/main" val="42123068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0" y="381000"/>
            <a:ext cx="9144000" cy="1143000"/>
          </a:xfrm>
        </p:spPr>
        <p:txBody>
          <a:bodyPr/>
          <a:lstStyle/>
          <a:p>
            <a:r>
              <a:rPr lang="en-US" sz="4000" dirty="0" smtClean="0"/>
              <a:t>Assembly is also confounded </a:t>
            </a:r>
            <a:r>
              <a:rPr lang="en-US" sz="4000" dirty="0"/>
              <a:t>by repeats</a:t>
            </a:r>
            <a:br>
              <a:rPr lang="en-US" sz="4000" dirty="0"/>
            </a:br>
            <a:r>
              <a:rPr lang="en-US" sz="4000" dirty="0"/>
              <a:t>(</a:t>
            </a:r>
            <a:r>
              <a:rPr lang="en-US" sz="4000" dirty="0" err="1"/>
              <a:t>cf</a:t>
            </a:r>
            <a:r>
              <a:rPr lang="en-US" sz="4000" dirty="0"/>
              <a:t> </a:t>
            </a:r>
            <a:r>
              <a:rPr lang="en-US" sz="4000" dirty="0" smtClean="0"/>
              <a:t>regions of same </a:t>
            </a:r>
            <a:r>
              <a:rPr lang="en-US" sz="4000" dirty="0" err="1" smtClean="0"/>
              <a:t>colour</a:t>
            </a:r>
            <a:r>
              <a:rPr lang="en-US" sz="4000" dirty="0" smtClean="0"/>
              <a:t> in jigsaw puzzle</a:t>
            </a:r>
            <a:r>
              <a:rPr lang="en-US" sz="4000" dirty="0"/>
              <a:t>)</a:t>
            </a:r>
            <a:endParaRPr lang="en-US" sz="4000" dirty="0"/>
          </a:p>
        </p:txBody>
      </p:sp>
      <p:sp>
        <p:nvSpPr>
          <p:cNvPr id="37892" name="Rectangle 3"/>
          <p:cNvSpPr>
            <a:spLocks noGrp="1" noChangeArrowheads="1"/>
          </p:cNvSpPr>
          <p:nvPr>
            <p:ph type="body" idx="1"/>
          </p:nvPr>
        </p:nvSpPr>
        <p:spPr>
          <a:xfrm>
            <a:off x="685800" y="1981200"/>
            <a:ext cx="8134672" cy="4688160"/>
          </a:xfrm>
        </p:spPr>
        <p:txBody>
          <a:bodyPr>
            <a:normAutofit/>
          </a:bodyPr>
          <a:lstStyle/>
          <a:p>
            <a:r>
              <a:rPr lang="en-US" dirty="0"/>
              <a:t>General result is </a:t>
            </a:r>
            <a:r>
              <a:rPr lang="en-US" i="1" dirty="0"/>
              <a:t>assembly graph</a:t>
            </a:r>
          </a:p>
          <a:p>
            <a:pPr lvl="1"/>
            <a:endParaRPr lang="en-US" dirty="0" smtClean="0"/>
          </a:p>
          <a:p>
            <a:pPr lvl="1"/>
            <a:endParaRPr lang="en-US" dirty="0" smtClean="0"/>
          </a:p>
        </p:txBody>
      </p:sp>
      <p:pic>
        <p:nvPicPr>
          <p:cNvPr id="4" name="Picture 3" descr="F3.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852936"/>
            <a:ext cx="4784485" cy="3416422"/>
          </a:xfrm>
          <a:prstGeom prst="rect">
            <a:avLst/>
          </a:prstGeom>
        </p:spPr>
      </p:pic>
      <p:pic>
        <p:nvPicPr>
          <p:cNvPr id="5" name="Picture 4" descr="Screen Shot 2015-04-21 at 11.27.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780928"/>
            <a:ext cx="3629682" cy="3026668"/>
          </a:xfrm>
          <a:prstGeom prst="rect">
            <a:avLst/>
          </a:prstGeom>
        </p:spPr>
      </p:pic>
      <p:sp>
        <p:nvSpPr>
          <p:cNvPr id="6" name="TextBox 5"/>
          <p:cNvSpPr txBox="1"/>
          <p:nvPr/>
        </p:nvSpPr>
        <p:spPr>
          <a:xfrm>
            <a:off x="5868144" y="5816118"/>
            <a:ext cx="2836984" cy="830997"/>
          </a:xfrm>
          <a:prstGeom prst="rect">
            <a:avLst/>
          </a:prstGeom>
          <a:noFill/>
        </p:spPr>
        <p:txBody>
          <a:bodyPr wrap="none" rtlCol="0">
            <a:spAutoFit/>
          </a:bodyPr>
          <a:lstStyle/>
          <a:p>
            <a:pPr algn="ctr"/>
            <a:r>
              <a:rPr lang="en-US" i="1" dirty="0" smtClean="0">
                <a:latin typeface="Arial"/>
                <a:cs typeface="Arial"/>
              </a:rPr>
              <a:t>E. coli</a:t>
            </a:r>
            <a:r>
              <a:rPr lang="en-US" dirty="0" smtClean="0">
                <a:latin typeface="Arial"/>
                <a:cs typeface="Arial"/>
              </a:rPr>
              <a:t>: 4Mb </a:t>
            </a:r>
          </a:p>
          <a:p>
            <a:pPr algn="ctr"/>
            <a:r>
              <a:rPr lang="en-US" dirty="0" smtClean="0">
                <a:latin typeface="Arial"/>
                <a:cs typeface="Arial"/>
              </a:rPr>
              <a:t>50bp overlap graph</a:t>
            </a:r>
            <a:endParaRPr lang="en-US" dirty="0">
              <a:latin typeface="Arial"/>
              <a:cs typeface="Arial"/>
            </a:endParaRPr>
          </a:p>
        </p:txBody>
      </p:sp>
    </p:spTree>
    <p:extLst>
      <p:ext uri="{BB962C8B-B14F-4D97-AF65-F5344CB8AC3E}">
        <p14:creationId xmlns:p14="http://schemas.microsoft.com/office/powerpoint/2010/main" val="37937124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p:txBody>
          <a:bodyPr/>
          <a:lstStyle/>
          <a:p>
            <a:r>
              <a:rPr lang="en-US"/>
              <a:t>Using BW/FM index for assembly</a:t>
            </a:r>
          </a:p>
        </p:txBody>
      </p:sp>
      <p:sp>
        <p:nvSpPr>
          <p:cNvPr id="1048579" name="Rectangle 3"/>
          <p:cNvSpPr>
            <a:spLocks noGrp="1" noChangeArrowheads="1"/>
          </p:cNvSpPr>
          <p:nvPr>
            <p:ph type="body" idx="1"/>
          </p:nvPr>
        </p:nvSpPr>
        <p:spPr>
          <a:xfrm>
            <a:off x="152400" y="1600200"/>
            <a:ext cx="8839200" cy="4876800"/>
          </a:xfrm>
        </p:spPr>
        <p:txBody>
          <a:bodyPr/>
          <a:lstStyle/>
          <a:p>
            <a:pPr>
              <a:lnSpc>
                <a:spcPct val="90000"/>
              </a:lnSpc>
            </a:pPr>
            <a:r>
              <a:rPr lang="en-US" dirty="0"/>
              <a:t>Traditional capillary sequence assemblers were based on overlaps between reads</a:t>
            </a:r>
          </a:p>
          <a:p>
            <a:pPr lvl="1">
              <a:lnSpc>
                <a:spcPct val="90000"/>
              </a:lnSpc>
            </a:pPr>
            <a:r>
              <a:rPr lang="en-US" dirty="0"/>
              <a:t>Heuristic greedy, e.g. </a:t>
            </a:r>
            <a:r>
              <a:rPr lang="en-US" dirty="0" err="1"/>
              <a:t>Staden</a:t>
            </a:r>
            <a:r>
              <a:rPr lang="en-US" dirty="0"/>
              <a:t>, PHRAP (Green)</a:t>
            </a:r>
          </a:p>
          <a:p>
            <a:pPr lvl="1">
              <a:lnSpc>
                <a:spcPct val="90000"/>
              </a:lnSpc>
            </a:pPr>
            <a:r>
              <a:rPr lang="en-US" dirty="0"/>
              <a:t>Graph-based, e.g. Myers, </a:t>
            </a:r>
            <a:r>
              <a:rPr lang="en-US" dirty="0" smtClean="0"/>
              <a:t>Pop</a:t>
            </a:r>
          </a:p>
          <a:p>
            <a:pPr lvl="1">
              <a:lnSpc>
                <a:spcPct val="90000"/>
              </a:lnSpc>
            </a:pPr>
            <a:r>
              <a:rPr lang="en-US" dirty="0" smtClean="0"/>
              <a:t>Overlaps are O(N</a:t>
            </a:r>
            <a:r>
              <a:rPr lang="en-US" baseline="30000" dirty="0" smtClean="0"/>
              <a:t>2</a:t>
            </a:r>
            <a:r>
              <a:rPr lang="en-US" dirty="0" smtClean="0"/>
              <a:t>), or at least O(D</a:t>
            </a:r>
            <a:r>
              <a:rPr lang="en-US" baseline="30000" dirty="0" smtClean="0"/>
              <a:t>2</a:t>
            </a:r>
            <a:r>
              <a:rPr lang="en-US" dirty="0" smtClean="0"/>
              <a:t>) where D is the depth in repetitive regions</a:t>
            </a:r>
          </a:p>
          <a:p>
            <a:pPr>
              <a:lnSpc>
                <a:spcPct val="90000"/>
              </a:lnSpc>
            </a:pPr>
            <a:r>
              <a:rPr lang="en-US" dirty="0"/>
              <a:t>Short read assemblers have been (almost) all based on shared </a:t>
            </a:r>
            <a:r>
              <a:rPr lang="en-US" i="1" dirty="0" err="1"/>
              <a:t>k</a:t>
            </a:r>
            <a:r>
              <a:rPr lang="en-US" dirty="0" err="1"/>
              <a:t>-mers</a:t>
            </a:r>
            <a:r>
              <a:rPr lang="en-US" dirty="0"/>
              <a:t>: de </a:t>
            </a:r>
            <a:r>
              <a:rPr lang="en-US" dirty="0" err="1"/>
              <a:t>Bruijn</a:t>
            </a:r>
            <a:r>
              <a:rPr lang="en-US" dirty="0"/>
              <a:t> graphs</a:t>
            </a:r>
          </a:p>
          <a:p>
            <a:pPr lvl="1">
              <a:lnSpc>
                <a:spcPct val="90000"/>
              </a:lnSpc>
            </a:pPr>
            <a:r>
              <a:rPr lang="en-US" dirty="0" smtClean="0"/>
              <a:t>EULER, </a:t>
            </a:r>
            <a:r>
              <a:rPr lang="en-US" dirty="0"/>
              <a:t>VELVET, </a:t>
            </a:r>
            <a:r>
              <a:rPr lang="en-US" dirty="0" err="1" smtClean="0"/>
              <a:t>ABySS</a:t>
            </a:r>
            <a:r>
              <a:rPr lang="en-US" dirty="0" smtClean="0"/>
              <a:t>, ALLPATHS, SOAP, CORTEX</a:t>
            </a:r>
          </a:p>
          <a:p>
            <a:pPr lvl="1">
              <a:lnSpc>
                <a:spcPct val="90000"/>
              </a:lnSpc>
            </a:pPr>
            <a:r>
              <a:rPr lang="en-US" dirty="0" smtClean="0"/>
              <a:t>Repeats </a:t>
            </a:r>
            <a:r>
              <a:rPr lang="en-US" dirty="0"/>
              <a:t>longer than </a:t>
            </a:r>
            <a:r>
              <a:rPr lang="en-US" i="1" dirty="0" err="1"/>
              <a:t>k</a:t>
            </a:r>
            <a:r>
              <a:rPr lang="en-US" dirty="0" smtClean="0"/>
              <a:t> require </a:t>
            </a:r>
            <a:r>
              <a:rPr lang="en-US" dirty="0"/>
              <a:t>post-</a:t>
            </a:r>
            <a:r>
              <a:rPr lang="en-US" dirty="0" smtClean="0"/>
              <a:t>processing to thread reads through the graph	</a:t>
            </a:r>
            <a:endParaRPr lang="en-US" dirty="0"/>
          </a:p>
        </p:txBody>
      </p:sp>
    </p:spTree>
    <p:extLst>
      <p:ext uri="{BB962C8B-B14F-4D97-AF65-F5344CB8AC3E}">
        <p14:creationId xmlns:p14="http://schemas.microsoft.com/office/powerpoint/2010/main" val="1129625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2.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9144000" cy="6765131"/>
          </a:xfrm>
          <a:prstGeom prst="rect">
            <a:avLst/>
          </a:prstGeom>
        </p:spPr>
      </p:pic>
    </p:spTree>
    <p:extLst>
      <p:ext uri="{BB962C8B-B14F-4D97-AF65-F5344CB8AC3E}">
        <p14:creationId xmlns:p14="http://schemas.microsoft.com/office/powerpoint/2010/main" val="4927979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3" name="Rectangle 3"/>
          <p:cNvSpPr>
            <a:spLocks noGrp="1" noChangeArrowheads="1"/>
          </p:cNvSpPr>
          <p:nvPr>
            <p:ph type="body" idx="1"/>
          </p:nvPr>
        </p:nvSpPr>
        <p:spPr>
          <a:xfrm>
            <a:off x="304800" y="1752600"/>
            <a:ext cx="8839200" cy="4876800"/>
          </a:xfrm>
        </p:spPr>
        <p:txBody>
          <a:bodyPr/>
          <a:lstStyle/>
          <a:p>
            <a:pPr>
              <a:lnSpc>
                <a:spcPct val="90000"/>
              </a:lnSpc>
            </a:pPr>
            <a:r>
              <a:rPr lang="en-US" sz="2800"/>
              <a:t>Myers </a:t>
            </a:r>
            <a:r>
              <a:rPr lang="en-US" sz="2800" i="1"/>
              <a:t>string graph</a:t>
            </a:r>
            <a:r>
              <a:rPr lang="en-US" sz="2800"/>
              <a:t> approach performs </a:t>
            </a:r>
            <a:r>
              <a:rPr lang="en-US" sz="2800" b="1"/>
              <a:t>transitive reduction </a:t>
            </a:r>
            <a:r>
              <a:rPr lang="en-US" sz="2800"/>
              <a:t>of the overlap graph: nodes are reads, edges are overlaps</a:t>
            </a:r>
          </a:p>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endParaRPr lang="en-US" sz="2800"/>
          </a:p>
          <a:p>
            <a:pPr>
              <a:lnSpc>
                <a:spcPct val="90000"/>
              </a:lnSpc>
            </a:pPr>
            <a:r>
              <a:rPr lang="en-US" sz="2800"/>
              <a:t>The edge R1-R3 is transitive and removed</a:t>
            </a:r>
          </a:p>
          <a:p>
            <a:pPr lvl="1">
              <a:lnSpc>
                <a:spcPct val="90000"/>
              </a:lnSpc>
            </a:pPr>
            <a:r>
              <a:rPr lang="en-US" sz="2400"/>
              <a:t>Label remaining edges by what they add, so read assembled sequence off edges	</a:t>
            </a:r>
          </a:p>
        </p:txBody>
      </p:sp>
      <p:sp>
        <p:nvSpPr>
          <p:cNvPr id="1049602" name="Rectangle 2"/>
          <p:cNvSpPr>
            <a:spLocks noGrp="1" noChangeArrowheads="1"/>
          </p:cNvSpPr>
          <p:nvPr>
            <p:ph type="title"/>
          </p:nvPr>
        </p:nvSpPr>
        <p:spPr>
          <a:xfrm>
            <a:off x="304800" y="381000"/>
            <a:ext cx="8534400" cy="1143000"/>
          </a:xfrm>
        </p:spPr>
        <p:txBody>
          <a:bodyPr/>
          <a:lstStyle/>
          <a:p>
            <a:r>
              <a:rPr lang="en-US"/>
              <a:t>Transitive reduction of overlap graph</a:t>
            </a:r>
          </a:p>
        </p:txBody>
      </p:sp>
      <p:pic>
        <p:nvPicPr>
          <p:cNvPr id="1049604" name="Picture 4" descr="Picture 4"/>
          <p:cNvPicPr>
            <a:picLocks noChangeAspect="1" noChangeArrowheads="1"/>
          </p:cNvPicPr>
          <p:nvPr/>
        </p:nvPicPr>
        <p:blipFill>
          <a:blip r:embed="rId3"/>
          <a:srcRect/>
          <a:stretch>
            <a:fillRect/>
          </a:stretch>
        </p:blipFill>
        <p:spPr bwMode="auto">
          <a:xfrm>
            <a:off x="2438400" y="2743200"/>
            <a:ext cx="3727450" cy="2714625"/>
          </a:xfrm>
          <a:prstGeom prst="rect">
            <a:avLst/>
          </a:prstGeom>
          <a:noFill/>
        </p:spPr>
      </p:pic>
    </p:spTree>
    <p:extLst>
      <p:ext uri="{BB962C8B-B14F-4D97-AF65-F5344CB8AC3E}">
        <p14:creationId xmlns:p14="http://schemas.microsoft.com/office/powerpoint/2010/main" val="33336896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143000"/>
          </a:xfrm>
        </p:spPr>
        <p:txBody>
          <a:bodyPr/>
          <a:lstStyle/>
          <a:p>
            <a:r>
              <a:rPr lang="en-US" sz="4000" dirty="0" smtClean="0"/>
              <a:t>Between 2000  and 2010 DNA sequencing costs dropped by five orders of magnitude</a:t>
            </a:r>
            <a:endParaRPr lang="en-US" sz="4000" dirty="0"/>
          </a:p>
        </p:txBody>
      </p:sp>
      <p:sp>
        <p:nvSpPr>
          <p:cNvPr id="3" name="Content Placeholder 2"/>
          <p:cNvSpPr>
            <a:spLocks noGrp="1"/>
          </p:cNvSpPr>
          <p:nvPr>
            <p:ph idx="1"/>
          </p:nvPr>
        </p:nvSpPr>
        <p:spPr/>
        <p:txBody>
          <a:bodyPr/>
          <a:lstStyle/>
          <a:p>
            <a:endParaRPr lang="en-US" dirty="0"/>
          </a:p>
        </p:txBody>
      </p:sp>
      <p:pic>
        <p:nvPicPr>
          <p:cNvPr id="4" name="Picture 3" descr="genome sequencing.JPG"/>
          <p:cNvPicPr>
            <a:picLocks noChangeAspect="1"/>
          </p:cNvPicPr>
          <p:nvPr/>
        </p:nvPicPr>
        <p:blipFill>
          <a:blip r:embed="rId2"/>
          <a:stretch>
            <a:fillRect/>
          </a:stretch>
        </p:blipFill>
        <p:spPr>
          <a:xfrm>
            <a:off x="1614584" y="1628800"/>
            <a:ext cx="5678576" cy="4656708"/>
          </a:xfrm>
          <a:prstGeom prst="rect">
            <a:avLst/>
          </a:prstGeom>
        </p:spPr>
      </p:pic>
      <p:sp>
        <p:nvSpPr>
          <p:cNvPr id="5" name="TextBox 4"/>
          <p:cNvSpPr txBox="1"/>
          <p:nvPr/>
        </p:nvSpPr>
        <p:spPr>
          <a:xfrm>
            <a:off x="323528" y="6366519"/>
            <a:ext cx="8455109" cy="461665"/>
          </a:xfrm>
          <a:prstGeom prst="rect">
            <a:avLst/>
          </a:prstGeom>
          <a:noFill/>
        </p:spPr>
        <p:txBody>
          <a:bodyPr wrap="none" rtlCol="0">
            <a:spAutoFit/>
          </a:bodyPr>
          <a:lstStyle/>
          <a:p>
            <a:r>
              <a:rPr lang="en-US" dirty="0" smtClean="0">
                <a:solidFill>
                  <a:srgbClr val="FF0000"/>
                </a:solidFill>
                <a:latin typeface="+mn-lt"/>
              </a:rPr>
              <a:t>This scaling, now generating PB data per year, challenges data analysis</a:t>
            </a:r>
            <a:endParaRPr lang="en-US" dirty="0">
              <a:solidFill>
                <a:srgbClr val="FF0000"/>
              </a:solidFill>
              <a:latin typeface="+mn-lt"/>
            </a:endParaRPr>
          </a:p>
        </p:txBody>
      </p:sp>
    </p:spTree>
    <p:extLst>
      <p:ext uri="{BB962C8B-B14F-4D97-AF65-F5344CB8AC3E}">
        <p14:creationId xmlns:p14="http://schemas.microsoft.com/office/powerpoint/2010/main" val="40415650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Oval 4"/>
          <p:cNvSpPr>
            <a:spLocks noChangeArrowheads="1"/>
          </p:cNvSpPr>
          <p:nvPr/>
        </p:nvSpPr>
        <p:spPr bwMode="auto">
          <a:xfrm>
            <a:off x="1371600" y="3394140"/>
            <a:ext cx="914400" cy="796925"/>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lgn="ctr">
              <a:buFontTx/>
              <a:buNone/>
            </a:pPr>
            <a:r>
              <a:rPr lang="en-US"/>
              <a:t>R</a:t>
            </a:r>
            <a:r>
              <a:rPr lang="en-US" baseline="-25000"/>
              <a:t>1</a:t>
            </a:r>
            <a:endParaRPr lang="en-US"/>
          </a:p>
        </p:txBody>
      </p:sp>
      <p:sp>
        <p:nvSpPr>
          <p:cNvPr id="24581" name="Oval 5"/>
          <p:cNvSpPr>
            <a:spLocks noChangeArrowheads="1"/>
          </p:cNvSpPr>
          <p:nvPr/>
        </p:nvSpPr>
        <p:spPr bwMode="auto">
          <a:xfrm>
            <a:off x="3217863" y="2819465"/>
            <a:ext cx="973137" cy="796925"/>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lgn="ctr">
              <a:buFontTx/>
              <a:buNone/>
            </a:pPr>
            <a:r>
              <a:rPr lang="en-US"/>
              <a:t>R</a:t>
            </a:r>
            <a:r>
              <a:rPr lang="en-US" baseline="-25000"/>
              <a:t>2</a:t>
            </a:r>
            <a:endParaRPr lang="en-US"/>
          </a:p>
        </p:txBody>
      </p:sp>
      <p:sp>
        <p:nvSpPr>
          <p:cNvPr id="24582" name="Oval 6"/>
          <p:cNvSpPr>
            <a:spLocks noChangeArrowheads="1"/>
          </p:cNvSpPr>
          <p:nvPr/>
        </p:nvSpPr>
        <p:spPr bwMode="auto">
          <a:xfrm>
            <a:off x="5164138" y="2819465"/>
            <a:ext cx="931862" cy="762000"/>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lgn="ctr">
              <a:buFontTx/>
              <a:buNone/>
            </a:pPr>
            <a:r>
              <a:rPr lang="en-US"/>
              <a:t>R</a:t>
            </a:r>
            <a:r>
              <a:rPr lang="en-US" baseline="-25000"/>
              <a:t>3</a:t>
            </a:r>
            <a:endParaRPr lang="en-US"/>
          </a:p>
        </p:txBody>
      </p:sp>
      <p:cxnSp>
        <p:nvCxnSpPr>
          <p:cNvPr id="24583" name="Shape 28"/>
          <p:cNvCxnSpPr>
            <a:cxnSpLocks noChangeShapeType="1"/>
            <a:stCxn id="24580" idx="7"/>
            <a:endCxn id="24581" idx="2"/>
          </p:cNvCxnSpPr>
          <p:nvPr/>
        </p:nvCxnSpPr>
        <p:spPr bwMode="auto">
          <a:xfrm rot="5400000" flipH="1" flipV="1">
            <a:off x="2538413" y="2832165"/>
            <a:ext cx="293687" cy="1065213"/>
          </a:xfrm>
          <a:prstGeom prst="curvedConnector2">
            <a:avLst/>
          </a:prstGeom>
          <a:noFill/>
          <a:ln w="34925">
            <a:solidFill>
              <a:srgbClr val="000000"/>
            </a:solidFill>
            <a:round/>
            <a:headEnd type="arrow" w="med" len="med"/>
            <a:tailEnd type="arrow" w="med" len="med"/>
          </a:ln>
        </p:spPr>
      </p:cxnSp>
      <p:cxnSp>
        <p:nvCxnSpPr>
          <p:cNvPr id="24584" name="Shape 18"/>
          <p:cNvCxnSpPr>
            <a:cxnSpLocks noChangeShapeType="1"/>
            <a:stCxn id="24581" idx="6"/>
            <a:endCxn id="24582" idx="2"/>
          </p:cNvCxnSpPr>
          <p:nvPr/>
        </p:nvCxnSpPr>
        <p:spPr bwMode="auto">
          <a:xfrm flipV="1">
            <a:off x="4191000" y="3200465"/>
            <a:ext cx="973138" cy="17463"/>
          </a:xfrm>
          <a:prstGeom prst="curvedConnector3">
            <a:avLst>
              <a:gd name="adj1" fmla="val 50000"/>
            </a:avLst>
          </a:prstGeom>
          <a:noFill/>
          <a:ln w="34925">
            <a:solidFill>
              <a:srgbClr val="000000"/>
            </a:solidFill>
            <a:round/>
            <a:headEnd type="arrow" w="med" len="med"/>
            <a:tailEnd type="arrow" w="med" len="med"/>
          </a:ln>
        </p:spPr>
      </p:cxnSp>
      <p:sp>
        <p:nvSpPr>
          <p:cNvPr id="24585" name="Oval 22"/>
          <p:cNvSpPr>
            <a:spLocks noChangeArrowheads="1"/>
          </p:cNvSpPr>
          <p:nvPr/>
        </p:nvSpPr>
        <p:spPr bwMode="auto">
          <a:xfrm>
            <a:off x="7010400" y="3368740"/>
            <a:ext cx="914400" cy="822325"/>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lgn="ctr">
              <a:buFontTx/>
              <a:buNone/>
            </a:pPr>
            <a:r>
              <a:rPr lang="en-US"/>
              <a:t>R</a:t>
            </a:r>
            <a:r>
              <a:rPr lang="en-US" baseline="-25000"/>
              <a:t>4</a:t>
            </a:r>
            <a:endParaRPr lang="en-US"/>
          </a:p>
        </p:txBody>
      </p:sp>
      <p:cxnSp>
        <p:nvCxnSpPr>
          <p:cNvPr id="24586" name="Shape 18"/>
          <p:cNvCxnSpPr>
            <a:cxnSpLocks noChangeShapeType="1"/>
            <a:stCxn id="24582" idx="6"/>
            <a:endCxn id="24585" idx="1"/>
          </p:cNvCxnSpPr>
          <p:nvPr/>
        </p:nvCxnSpPr>
        <p:spPr bwMode="auto">
          <a:xfrm>
            <a:off x="6096000" y="3200465"/>
            <a:ext cx="1047750" cy="288925"/>
          </a:xfrm>
          <a:prstGeom prst="curvedConnector2">
            <a:avLst/>
          </a:prstGeom>
          <a:noFill/>
          <a:ln w="34925">
            <a:solidFill>
              <a:srgbClr val="000000"/>
            </a:solidFill>
            <a:round/>
            <a:headEnd type="arrow" w="med" len="med"/>
            <a:tailEnd type="arrow" w="med" len="med"/>
          </a:ln>
        </p:spPr>
      </p:cxnSp>
      <p:sp>
        <p:nvSpPr>
          <p:cNvPr id="33" name="AutoShape 3"/>
          <p:cNvSpPr>
            <a:spLocks noChangeArrowheads="1"/>
          </p:cNvSpPr>
          <p:nvPr/>
        </p:nvSpPr>
        <p:spPr bwMode="auto">
          <a:xfrm>
            <a:off x="2057400" y="228600"/>
            <a:ext cx="5105400" cy="2209800"/>
          </a:xfrm>
          <a:prstGeom prst="roundRect">
            <a:avLst>
              <a:gd name="adj" fmla="val 16667"/>
            </a:avLst>
          </a:prstGeom>
          <a:solidFill>
            <a:schemeClr val="bg1">
              <a:lumMod val="85000"/>
            </a:schemeClr>
          </a:solidFill>
          <a:ln w="38100">
            <a:solidFill>
              <a:schemeClr val="tx1">
                <a:lumMod val="50000"/>
                <a:lumOff val="50000"/>
              </a:schemeClr>
            </a:solidFill>
            <a:round/>
            <a:headEnd/>
            <a:tailEnd/>
          </a:ln>
          <a:effectLst/>
        </p:spPr>
        <p:txBody>
          <a:bodyPr wrap="none" anchor="ctr">
            <a:prstTxWarp prst="textNoShape">
              <a:avLst/>
            </a:prstTxWarp>
          </a:bodyPr>
          <a:lstStyle/>
          <a:p>
            <a:pPr algn="l">
              <a:lnSpc>
                <a:spcPct val="70000"/>
              </a:lnSpc>
              <a:buFontTx/>
              <a:buNone/>
              <a:defRPr/>
            </a:pPr>
            <a:r>
              <a:rPr lang="en-US" sz="2800" dirty="0">
                <a:latin typeface="Courier New"/>
                <a:ea typeface="ＭＳ Ｐゴシック" pitchFamily="-110" charset="-128"/>
                <a:cs typeface="Courier New"/>
              </a:rPr>
              <a:t>R</a:t>
            </a:r>
            <a:r>
              <a:rPr lang="en-US" sz="2800" baseline="-25000" dirty="0">
                <a:latin typeface="Courier New"/>
                <a:ea typeface="ＭＳ Ｐゴシック" pitchFamily="-110" charset="-128"/>
                <a:cs typeface="Courier New"/>
              </a:rPr>
              <a:t>1</a:t>
            </a:r>
            <a:r>
              <a:rPr lang="en-US" sz="2800" dirty="0">
                <a:latin typeface="Courier New"/>
                <a:ea typeface="ＭＳ Ｐゴシック" pitchFamily="-110" charset="-128"/>
                <a:cs typeface="Courier New"/>
              </a:rPr>
              <a:t>  GATACCGTAGA</a:t>
            </a:r>
          </a:p>
          <a:p>
            <a:pPr algn="l">
              <a:lnSpc>
                <a:spcPct val="70000"/>
              </a:lnSpc>
              <a:buFontTx/>
              <a:buNone/>
              <a:defRPr/>
            </a:pPr>
            <a:r>
              <a:rPr lang="en-US" sz="2800" dirty="0">
                <a:latin typeface="Courier New"/>
                <a:ea typeface="ＭＳ Ｐゴシック" pitchFamily="-110" charset="-128"/>
                <a:cs typeface="Courier New"/>
              </a:rPr>
              <a:t>R</a:t>
            </a:r>
            <a:r>
              <a:rPr lang="en-US" sz="2800" baseline="-25000" dirty="0">
                <a:latin typeface="Courier New"/>
                <a:ea typeface="ＭＳ Ｐゴシック" pitchFamily="-110" charset="-128"/>
                <a:cs typeface="Courier New"/>
              </a:rPr>
              <a:t>2</a:t>
            </a:r>
            <a:r>
              <a:rPr lang="en-US" sz="2800" dirty="0">
                <a:latin typeface="Courier New"/>
                <a:ea typeface="ＭＳ Ｐゴシック" pitchFamily="-110" charset="-128"/>
                <a:cs typeface="Courier New"/>
              </a:rPr>
              <a:t>    TACCGTAGATGC</a:t>
            </a:r>
          </a:p>
          <a:p>
            <a:pPr algn="l">
              <a:lnSpc>
                <a:spcPct val="70000"/>
              </a:lnSpc>
              <a:buFontTx/>
              <a:buNone/>
              <a:defRPr/>
            </a:pPr>
            <a:r>
              <a:rPr lang="en-US" sz="2800" dirty="0">
                <a:latin typeface="Courier New"/>
                <a:ea typeface="ＭＳ Ｐゴシック" pitchFamily="-110" charset="-128"/>
                <a:cs typeface="Courier New"/>
              </a:rPr>
              <a:t>R</a:t>
            </a:r>
            <a:r>
              <a:rPr lang="en-US" sz="2800" baseline="-25000" dirty="0">
                <a:latin typeface="Courier New"/>
                <a:ea typeface="ＭＳ Ｐゴシック" pitchFamily="-110" charset="-128"/>
                <a:cs typeface="Courier New"/>
              </a:rPr>
              <a:t>3</a:t>
            </a:r>
            <a:r>
              <a:rPr lang="en-US" sz="2800" dirty="0">
                <a:latin typeface="Courier New"/>
                <a:ea typeface="ＭＳ Ｐゴシック" pitchFamily="-110" charset="-128"/>
                <a:cs typeface="Courier New"/>
              </a:rPr>
              <a:t>        GTAGATGCAGT</a:t>
            </a:r>
          </a:p>
          <a:p>
            <a:pPr algn="l">
              <a:lnSpc>
                <a:spcPct val="70000"/>
              </a:lnSpc>
              <a:buFontTx/>
              <a:buNone/>
              <a:defRPr/>
            </a:pPr>
            <a:r>
              <a:rPr lang="en-US" sz="2800" dirty="0">
                <a:solidFill>
                  <a:srgbClr val="000000"/>
                </a:solidFill>
                <a:latin typeface="Courier New"/>
                <a:ea typeface="ＭＳ Ｐゴシック" pitchFamily="-110" charset="-128"/>
                <a:cs typeface="Courier New"/>
              </a:rPr>
              <a:t>R</a:t>
            </a:r>
            <a:r>
              <a:rPr lang="en-US" sz="2800" baseline="-25000" dirty="0">
                <a:solidFill>
                  <a:srgbClr val="000000"/>
                </a:solidFill>
                <a:latin typeface="Courier New"/>
                <a:ea typeface="ＭＳ Ｐゴシック" pitchFamily="-110" charset="-128"/>
                <a:cs typeface="Courier New"/>
              </a:rPr>
              <a:t>4</a:t>
            </a:r>
            <a:r>
              <a:rPr lang="en-US" sz="2800" dirty="0">
                <a:solidFill>
                  <a:srgbClr val="000000"/>
                </a:solidFill>
                <a:latin typeface="Courier New"/>
                <a:ea typeface="ＭＳ Ｐゴシック" pitchFamily="-110" charset="-128"/>
                <a:cs typeface="Courier New"/>
              </a:rPr>
              <a:t>          AGATGCAGTA</a:t>
            </a:r>
            <a:endParaRPr lang="en-US" dirty="0">
              <a:latin typeface="Courier New"/>
              <a:ea typeface="ＭＳ Ｐゴシック" pitchFamily="-110" charset="-128"/>
              <a:cs typeface="Courier New"/>
            </a:endParaRPr>
          </a:p>
        </p:txBody>
      </p:sp>
      <p:sp>
        <p:nvSpPr>
          <p:cNvPr id="24588" name="TextBox 34"/>
          <p:cNvSpPr txBox="1">
            <a:spLocks noChangeArrowheads="1"/>
          </p:cNvSpPr>
          <p:nvPr/>
        </p:nvSpPr>
        <p:spPr bwMode="auto">
          <a:xfrm>
            <a:off x="4191000" y="2765490"/>
            <a:ext cx="1066800" cy="400050"/>
          </a:xfrm>
          <a:prstGeom prst="rect">
            <a:avLst/>
          </a:prstGeom>
          <a:noFill/>
          <a:ln w="9525">
            <a:noFill/>
            <a:miter lim="800000"/>
            <a:headEnd/>
            <a:tailEnd/>
          </a:ln>
        </p:spPr>
        <p:txBody>
          <a:bodyPr>
            <a:prstTxWarp prst="textNoShape">
              <a:avLst/>
            </a:prstTxWarp>
            <a:spAutoFit/>
          </a:bodyPr>
          <a:lstStyle/>
          <a:p>
            <a:pPr algn="ctr">
              <a:buFontTx/>
              <a:buNone/>
            </a:pPr>
            <a:r>
              <a:rPr lang="en-US" sz="2000"/>
              <a:t>AGT</a:t>
            </a:r>
          </a:p>
        </p:txBody>
      </p:sp>
      <p:sp>
        <p:nvSpPr>
          <p:cNvPr id="24589" name="TextBox 46"/>
          <p:cNvSpPr txBox="1">
            <a:spLocks noChangeArrowheads="1"/>
          </p:cNvSpPr>
          <p:nvPr/>
        </p:nvSpPr>
        <p:spPr bwMode="auto">
          <a:xfrm rot="-662078">
            <a:off x="2181225" y="3319528"/>
            <a:ext cx="1066800" cy="400050"/>
          </a:xfrm>
          <a:prstGeom prst="rect">
            <a:avLst/>
          </a:prstGeom>
          <a:noFill/>
          <a:ln w="9525">
            <a:noFill/>
            <a:miter lim="800000"/>
            <a:headEnd/>
            <a:tailEnd/>
          </a:ln>
        </p:spPr>
        <p:txBody>
          <a:bodyPr>
            <a:prstTxWarp prst="textNoShape">
              <a:avLst/>
            </a:prstTxWarp>
            <a:spAutoFit/>
          </a:bodyPr>
          <a:lstStyle/>
          <a:p>
            <a:pPr algn="ctr">
              <a:buFontTx/>
              <a:buNone/>
            </a:pPr>
            <a:r>
              <a:rPr lang="en-US" sz="2000"/>
              <a:t>GA</a:t>
            </a:r>
          </a:p>
        </p:txBody>
      </p:sp>
      <p:sp>
        <p:nvSpPr>
          <p:cNvPr id="24590" name="TextBox 50"/>
          <p:cNvSpPr txBox="1">
            <a:spLocks noChangeArrowheads="1"/>
          </p:cNvSpPr>
          <p:nvPr/>
        </p:nvSpPr>
        <p:spPr bwMode="auto">
          <a:xfrm rot="-651508">
            <a:off x="2092325" y="2840103"/>
            <a:ext cx="1066800" cy="400050"/>
          </a:xfrm>
          <a:prstGeom prst="rect">
            <a:avLst/>
          </a:prstGeom>
          <a:noFill/>
          <a:ln w="9525">
            <a:noFill/>
            <a:miter lim="800000"/>
            <a:headEnd/>
            <a:tailEnd/>
          </a:ln>
        </p:spPr>
        <p:txBody>
          <a:bodyPr>
            <a:prstTxWarp prst="textNoShape">
              <a:avLst/>
            </a:prstTxWarp>
            <a:spAutoFit/>
          </a:bodyPr>
          <a:lstStyle/>
          <a:p>
            <a:pPr algn="ctr">
              <a:buFontTx/>
              <a:buNone/>
            </a:pPr>
            <a:r>
              <a:rPr lang="en-US" sz="2000"/>
              <a:t>TGC</a:t>
            </a:r>
          </a:p>
        </p:txBody>
      </p:sp>
      <p:sp>
        <p:nvSpPr>
          <p:cNvPr id="24591" name="TextBox 53"/>
          <p:cNvSpPr txBox="1">
            <a:spLocks noChangeArrowheads="1"/>
          </p:cNvSpPr>
          <p:nvPr/>
        </p:nvSpPr>
        <p:spPr bwMode="auto">
          <a:xfrm>
            <a:off x="4191000" y="3222690"/>
            <a:ext cx="1066800" cy="400050"/>
          </a:xfrm>
          <a:prstGeom prst="rect">
            <a:avLst/>
          </a:prstGeom>
          <a:noFill/>
          <a:ln w="9525">
            <a:noFill/>
            <a:miter lim="800000"/>
            <a:headEnd/>
            <a:tailEnd/>
          </a:ln>
        </p:spPr>
        <p:txBody>
          <a:bodyPr>
            <a:prstTxWarp prst="textNoShape">
              <a:avLst/>
            </a:prstTxWarp>
            <a:spAutoFit/>
          </a:bodyPr>
          <a:lstStyle/>
          <a:p>
            <a:pPr algn="ctr">
              <a:buFontTx/>
              <a:buNone/>
            </a:pPr>
            <a:r>
              <a:rPr lang="en-US" sz="2000"/>
              <a:t>TACC</a:t>
            </a:r>
          </a:p>
        </p:txBody>
      </p:sp>
      <p:sp>
        <p:nvSpPr>
          <p:cNvPr id="24592" name="TextBox 54"/>
          <p:cNvSpPr txBox="1">
            <a:spLocks noChangeArrowheads="1"/>
          </p:cNvSpPr>
          <p:nvPr/>
        </p:nvSpPr>
        <p:spPr bwMode="auto">
          <a:xfrm rot="472240">
            <a:off x="6129338" y="2836928"/>
            <a:ext cx="1066800" cy="400050"/>
          </a:xfrm>
          <a:prstGeom prst="rect">
            <a:avLst/>
          </a:prstGeom>
          <a:noFill/>
          <a:ln w="9525">
            <a:noFill/>
            <a:miter lim="800000"/>
            <a:headEnd/>
            <a:tailEnd/>
          </a:ln>
        </p:spPr>
        <p:txBody>
          <a:bodyPr>
            <a:prstTxWarp prst="textNoShape">
              <a:avLst/>
            </a:prstTxWarp>
            <a:spAutoFit/>
          </a:bodyPr>
          <a:lstStyle/>
          <a:p>
            <a:pPr algn="ctr">
              <a:buFontTx/>
              <a:buNone/>
            </a:pPr>
            <a:r>
              <a:rPr lang="en-US" sz="2000"/>
              <a:t>A</a:t>
            </a:r>
          </a:p>
        </p:txBody>
      </p:sp>
      <p:sp>
        <p:nvSpPr>
          <p:cNvPr id="24593" name="TextBox 55"/>
          <p:cNvSpPr txBox="1">
            <a:spLocks noChangeArrowheads="1"/>
          </p:cNvSpPr>
          <p:nvPr/>
        </p:nvSpPr>
        <p:spPr bwMode="auto">
          <a:xfrm rot="472240">
            <a:off x="6073775" y="3236978"/>
            <a:ext cx="1066800" cy="400050"/>
          </a:xfrm>
          <a:prstGeom prst="rect">
            <a:avLst/>
          </a:prstGeom>
          <a:noFill/>
          <a:ln w="9525">
            <a:noFill/>
            <a:miter lim="800000"/>
            <a:headEnd/>
            <a:tailEnd/>
          </a:ln>
        </p:spPr>
        <p:txBody>
          <a:bodyPr>
            <a:prstTxWarp prst="textNoShape">
              <a:avLst/>
            </a:prstTxWarp>
            <a:spAutoFit/>
          </a:bodyPr>
          <a:lstStyle/>
          <a:p>
            <a:pPr algn="ctr">
              <a:buFontTx/>
              <a:buNone/>
            </a:pPr>
            <a:r>
              <a:rPr lang="en-US" sz="2000"/>
              <a:t>GT</a:t>
            </a:r>
          </a:p>
        </p:txBody>
      </p:sp>
      <p:sp>
        <p:nvSpPr>
          <p:cNvPr id="57" name="AutoShape 3"/>
          <p:cNvSpPr>
            <a:spLocks noChangeArrowheads="1"/>
          </p:cNvSpPr>
          <p:nvPr/>
        </p:nvSpPr>
        <p:spPr bwMode="auto">
          <a:xfrm>
            <a:off x="2057400" y="4419600"/>
            <a:ext cx="5257800" cy="762000"/>
          </a:xfrm>
          <a:prstGeom prst="roundRect">
            <a:avLst>
              <a:gd name="adj" fmla="val 16667"/>
            </a:avLst>
          </a:prstGeom>
          <a:solidFill>
            <a:schemeClr val="bg1">
              <a:lumMod val="85000"/>
            </a:schemeClr>
          </a:solidFill>
          <a:ln w="38100">
            <a:solidFill>
              <a:schemeClr val="tx1">
                <a:lumMod val="50000"/>
                <a:lumOff val="50000"/>
              </a:schemeClr>
            </a:solidFill>
            <a:round/>
            <a:headEnd/>
            <a:tailEnd/>
          </a:ln>
          <a:effectLst/>
        </p:spPr>
        <p:txBody>
          <a:bodyPr wrap="none" anchor="ctr">
            <a:prstTxWarp prst="textNoShape">
              <a:avLst/>
            </a:prstTxWarp>
          </a:bodyPr>
          <a:lstStyle/>
          <a:p>
            <a:pPr algn="l">
              <a:lnSpc>
                <a:spcPct val="70000"/>
              </a:lnSpc>
              <a:buFontTx/>
              <a:buNone/>
              <a:defRPr/>
            </a:pPr>
            <a:r>
              <a:rPr lang="en-US" sz="2800" dirty="0">
                <a:latin typeface="Consolas" pitchFamily="-110" charset="0"/>
                <a:ea typeface="ＭＳ Ｐゴシック" pitchFamily="-110" charset="-128"/>
                <a:cs typeface="ＭＳ Ｐゴシック" pitchFamily="-110" charset="-128"/>
              </a:rPr>
              <a:t>G = GATACCGTAGATGCAGTA</a:t>
            </a:r>
            <a:endParaRPr lang="en-US" dirty="0">
              <a:latin typeface="Arial" pitchFamily="-110" charset="0"/>
              <a:ea typeface="ＭＳ Ｐゴシック" pitchFamily="-110" charset="-128"/>
              <a:cs typeface="ＭＳ Ｐゴシック" pitchFamily="-110" charset="-128"/>
            </a:endParaRPr>
          </a:p>
        </p:txBody>
      </p:sp>
      <p:sp>
        <p:nvSpPr>
          <p:cNvPr id="20" name="TextBox 19"/>
          <p:cNvSpPr txBox="1"/>
          <p:nvPr/>
        </p:nvSpPr>
        <p:spPr>
          <a:xfrm>
            <a:off x="152400" y="5410200"/>
            <a:ext cx="8879504" cy="830997"/>
          </a:xfrm>
          <a:prstGeom prst="rect">
            <a:avLst/>
          </a:prstGeom>
          <a:noFill/>
        </p:spPr>
        <p:txBody>
          <a:bodyPr wrap="none" rtlCol="0">
            <a:spAutoFit/>
          </a:bodyPr>
          <a:lstStyle/>
          <a:p>
            <a:r>
              <a:rPr lang="en-US" dirty="0" smtClean="0">
                <a:latin typeface="+mn-lt"/>
              </a:rPr>
              <a:t>We can compute the non-transitive predecessor/successor nodes for </a:t>
            </a:r>
          </a:p>
          <a:p>
            <a:r>
              <a:rPr lang="en-US" dirty="0" smtClean="0">
                <a:latin typeface="+mn-lt"/>
              </a:rPr>
              <a:t>a read directly from the FM-index of all reads without finding all overlaps</a:t>
            </a:r>
            <a:endParaRPr lang="en-US" dirty="0">
              <a:latin typeface="+mn-lt"/>
            </a:endParaRPr>
          </a:p>
        </p:txBody>
      </p:sp>
      <p:sp>
        <p:nvSpPr>
          <p:cNvPr id="21" name="AutoShape 4"/>
          <p:cNvSpPr>
            <a:spLocks noChangeArrowheads="1"/>
          </p:cNvSpPr>
          <p:nvPr/>
        </p:nvSpPr>
        <p:spPr bwMode="auto">
          <a:xfrm>
            <a:off x="282649" y="6407150"/>
            <a:ext cx="8632751" cy="337245"/>
          </a:xfrm>
          <a:prstGeom prst="roundRect">
            <a:avLst>
              <a:gd name="adj" fmla="val 16667"/>
            </a:avLst>
          </a:prstGeom>
          <a:noFill/>
          <a:ln w="38100">
            <a:solidFill>
              <a:srgbClr val="0000FF"/>
            </a:solidFill>
            <a:round/>
            <a:headEnd/>
            <a:tailEnd/>
          </a:ln>
        </p:spPr>
        <p:txBody>
          <a:bodyPr wrap="none" anchor="ctr">
            <a:prstTxWarp prst="textNoShape">
              <a:avLst/>
            </a:prstTxWarp>
          </a:bodyPr>
          <a:lstStyle/>
          <a:p>
            <a:endParaRPr lang="en-US"/>
          </a:p>
        </p:txBody>
      </p:sp>
      <p:sp>
        <p:nvSpPr>
          <p:cNvPr id="22" name="Rectangle 5"/>
          <p:cNvSpPr>
            <a:spLocks noChangeArrowheads="1"/>
          </p:cNvSpPr>
          <p:nvPr/>
        </p:nvSpPr>
        <p:spPr bwMode="auto">
          <a:xfrm>
            <a:off x="304800" y="6436618"/>
            <a:ext cx="8404151" cy="307777"/>
          </a:xfrm>
          <a:prstGeom prst="rect">
            <a:avLst/>
          </a:prstGeom>
          <a:noFill/>
          <a:ln w="6350">
            <a:noFill/>
            <a:miter lim="800000"/>
            <a:headEnd/>
            <a:tailEnd/>
          </a:ln>
        </p:spPr>
        <p:txBody>
          <a:bodyPr wrap="none" anchor="ctr">
            <a:prstTxWarp prst="textNoShape">
              <a:avLst/>
            </a:prstTxWarp>
            <a:spAutoFit/>
          </a:bodyPr>
          <a:lstStyle/>
          <a:p>
            <a:pPr>
              <a:buFontTx/>
              <a:buNone/>
            </a:pPr>
            <a:r>
              <a:rPr lang="en-US" sz="1400" dirty="0">
                <a:latin typeface="Arial"/>
                <a:cs typeface="Arial"/>
              </a:rPr>
              <a:t>“Efficient construction of an assembly string graph using the FM-index</a:t>
            </a:r>
            <a:r>
              <a:rPr lang="en-US" sz="1400" dirty="0" smtClean="0">
                <a:latin typeface="Arial"/>
                <a:cs typeface="Arial"/>
              </a:rPr>
              <a:t>” Simpson and Durbin </a:t>
            </a:r>
            <a:r>
              <a:rPr lang="en-US" sz="1400" dirty="0">
                <a:latin typeface="Arial"/>
                <a:cs typeface="Arial"/>
              </a:rPr>
              <a:t>ISMB 2010</a:t>
            </a:r>
          </a:p>
        </p:txBody>
      </p:sp>
    </p:spTree>
    <p:extLst>
      <p:ext uri="{BB962C8B-B14F-4D97-AF65-F5344CB8AC3E}">
        <p14:creationId xmlns:p14="http://schemas.microsoft.com/office/powerpoint/2010/main" val="22298457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a:xfrm>
            <a:off x="467544" y="260648"/>
            <a:ext cx="8134672" cy="1143000"/>
          </a:xfrm>
        </p:spPr>
        <p:txBody>
          <a:bodyPr/>
          <a:lstStyle/>
          <a:p>
            <a:r>
              <a:rPr lang="en-US" dirty="0"/>
              <a:t>Using </a:t>
            </a:r>
            <a:r>
              <a:rPr lang="en-US" dirty="0" smtClean="0"/>
              <a:t>BWT/</a:t>
            </a:r>
            <a:r>
              <a:rPr lang="en-US" dirty="0"/>
              <a:t>FM index for assembly</a:t>
            </a:r>
          </a:p>
        </p:txBody>
      </p:sp>
      <p:sp>
        <p:nvSpPr>
          <p:cNvPr id="1048579" name="Rectangle 3"/>
          <p:cNvSpPr>
            <a:spLocks noGrp="1" noChangeArrowheads="1"/>
          </p:cNvSpPr>
          <p:nvPr>
            <p:ph type="body" idx="1"/>
          </p:nvPr>
        </p:nvSpPr>
        <p:spPr>
          <a:xfrm>
            <a:off x="0" y="1524000"/>
            <a:ext cx="9144000" cy="4876800"/>
          </a:xfrm>
        </p:spPr>
        <p:txBody>
          <a:bodyPr/>
          <a:lstStyle/>
          <a:p>
            <a:pPr>
              <a:lnSpc>
                <a:spcPct val="90000"/>
              </a:lnSpc>
            </a:pPr>
            <a:r>
              <a:rPr lang="en-US" dirty="0" smtClean="0"/>
              <a:t>The FM-Index of the reads is closely related to an assembly graph</a:t>
            </a:r>
          </a:p>
          <a:p>
            <a:pPr lvl="1">
              <a:lnSpc>
                <a:spcPct val="90000"/>
              </a:lnSpc>
            </a:pPr>
            <a:r>
              <a:rPr lang="en-US" dirty="0" smtClean="0"/>
              <a:t>It efficiently encodes </a:t>
            </a:r>
            <a:r>
              <a:rPr lang="en-US" dirty="0" smtClean="0"/>
              <a:t>all one base </a:t>
            </a:r>
            <a:r>
              <a:rPr lang="en-US" dirty="0" smtClean="0"/>
              <a:t>extensions of a </a:t>
            </a:r>
            <a:r>
              <a:rPr lang="en-US" i="1" dirty="0" smtClean="0"/>
              <a:t>k</a:t>
            </a:r>
            <a:r>
              <a:rPr lang="en-US" dirty="0" smtClean="0"/>
              <a:t>-</a:t>
            </a:r>
            <a:r>
              <a:rPr lang="en-US" dirty="0" err="1" smtClean="0"/>
              <a:t>mer</a:t>
            </a:r>
            <a:endParaRPr lang="en-US" dirty="0" smtClean="0"/>
          </a:p>
          <a:p>
            <a:pPr lvl="1">
              <a:lnSpc>
                <a:spcPct val="90000"/>
              </a:lnSpc>
            </a:pPr>
            <a:r>
              <a:rPr lang="en-US" dirty="0" smtClean="0"/>
              <a:t>It can </a:t>
            </a:r>
            <a:r>
              <a:rPr lang="en-US" dirty="0"/>
              <a:t>compute non-transitive overlap structure of the reads and hence string graph </a:t>
            </a:r>
            <a:r>
              <a:rPr lang="en-US" dirty="0" err="1"/>
              <a:t>unitigs</a:t>
            </a:r>
            <a:r>
              <a:rPr lang="en-US" dirty="0"/>
              <a:t> in O(N) time</a:t>
            </a:r>
          </a:p>
          <a:p>
            <a:pPr lvl="1">
              <a:lnSpc>
                <a:spcPct val="90000"/>
              </a:lnSpc>
            </a:pPr>
            <a:r>
              <a:rPr lang="en-US" dirty="0" smtClean="0"/>
              <a:t>Also can derive all de </a:t>
            </a:r>
            <a:r>
              <a:rPr lang="en-US" dirty="0" err="1" smtClean="0"/>
              <a:t>Bruijn</a:t>
            </a:r>
            <a:r>
              <a:rPr lang="en-US" dirty="0" smtClean="0"/>
              <a:t> graphs for </a:t>
            </a:r>
            <a:r>
              <a:rPr lang="en-US" i="1" dirty="0" smtClean="0"/>
              <a:t>k</a:t>
            </a:r>
            <a:r>
              <a:rPr lang="en-US" dirty="0" smtClean="0"/>
              <a:t> up to read length</a:t>
            </a:r>
          </a:p>
          <a:p>
            <a:pPr>
              <a:lnSpc>
                <a:spcPct val="90000"/>
              </a:lnSpc>
            </a:pPr>
            <a:r>
              <a:rPr lang="en-US" dirty="0" smtClean="0"/>
              <a:t>SGA assembler (Jared Simpson)</a:t>
            </a:r>
          </a:p>
          <a:p>
            <a:pPr lvl="1">
              <a:lnSpc>
                <a:spcPct val="90000"/>
              </a:lnSpc>
            </a:pPr>
            <a:r>
              <a:rPr lang="en-US" dirty="0" smtClean="0"/>
              <a:t>Compression of read BWT vastly reduces memory usage</a:t>
            </a:r>
          </a:p>
          <a:p>
            <a:pPr>
              <a:lnSpc>
                <a:spcPct val="90000"/>
              </a:lnSpc>
            </a:pPr>
            <a:endParaRPr lang="en-US" i="1" dirty="0" smtClean="0"/>
          </a:p>
          <a:p>
            <a:pPr>
              <a:lnSpc>
                <a:spcPct val="90000"/>
              </a:lnSpc>
            </a:pPr>
            <a:r>
              <a:rPr lang="en-US" i="1" dirty="0" smtClean="0"/>
              <a:t>Open question: is Myers string graph the same as de </a:t>
            </a:r>
            <a:r>
              <a:rPr lang="en-US" i="1" dirty="0" err="1" smtClean="0"/>
              <a:t>Bruijn</a:t>
            </a:r>
            <a:r>
              <a:rPr lang="en-US" i="1" dirty="0" smtClean="0"/>
              <a:t> graph after perfect read threading?</a:t>
            </a:r>
          </a:p>
        </p:txBody>
      </p:sp>
      <p:sp>
        <p:nvSpPr>
          <p:cNvPr id="5" name="AutoShape 4"/>
          <p:cNvSpPr>
            <a:spLocks noChangeArrowheads="1"/>
          </p:cNvSpPr>
          <p:nvPr/>
        </p:nvSpPr>
        <p:spPr bwMode="auto">
          <a:xfrm>
            <a:off x="116999" y="5489266"/>
            <a:ext cx="8883533" cy="337245"/>
          </a:xfrm>
          <a:prstGeom prst="roundRect">
            <a:avLst>
              <a:gd name="adj" fmla="val 16667"/>
            </a:avLst>
          </a:prstGeom>
          <a:noFill/>
          <a:ln w="38100">
            <a:solidFill>
              <a:srgbClr val="0000FF"/>
            </a:solidFill>
            <a:round/>
            <a:headEnd/>
            <a:tailEnd/>
          </a:ln>
        </p:spPr>
        <p:txBody>
          <a:bodyPr wrap="none" anchor="ctr">
            <a:prstTxWarp prst="textNoShape">
              <a:avLst/>
            </a:prstTxWarp>
          </a:bodyPr>
          <a:lstStyle/>
          <a:p>
            <a:endParaRPr lang="en-US"/>
          </a:p>
        </p:txBody>
      </p:sp>
      <p:sp>
        <p:nvSpPr>
          <p:cNvPr id="6" name="Rectangle 5"/>
          <p:cNvSpPr>
            <a:spLocks noChangeArrowheads="1"/>
          </p:cNvSpPr>
          <p:nvPr/>
        </p:nvSpPr>
        <p:spPr bwMode="auto">
          <a:xfrm>
            <a:off x="116999" y="5482916"/>
            <a:ext cx="8843612" cy="307777"/>
          </a:xfrm>
          <a:prstGeom prst="rect">
            <a:avLst/>
          </a:prstGeom>
          <a:noFill/>
          <a:ln w="6350">
            <a:noFill/>
            <a:miter lim="800000"/>
            <a:headEnd/>
            <a:tailEnd/>
          </a:ln>
        </p:spPr>
        <p:txBody>
          <a:bodyPr wrap="none" anchor="ctr">
            <a:prstTxWarp prst="textNoShape">
              <a:avLst/>
            </a:prstTxWarp>
            <a:spAutoFit/>
          </a:bodyPr>
          <a:lstStyle/>
          <a:p>
            <a:pPr>
              <a:buFontTx/>
              <a:buNone/>
            </a:pPr>
            <a:r>
              <a:rPr lang="en-US" sz="1400" dirty="0" smtClean="0">
                <a:latin typeface="Arial"/>
                <a:cs typeface="Arial"/>
              </a:rPr>
              <a:t>“Efficient de novo assembly of large genomes using compressed data structures”, Simpson and Durbin, 2012</a:t>
            </a:r>
            <a:endParaRPr lang="en-US" sz="1400" dirty="0">
              <a:latin typeface="Arial"/>
              <a:cs typeface="Arial"/>
            </a:endParaRPr>
          </a:p>
        </p:txBody>
      </p:sp>
    </p:spTree>
    <p:extLst>
      <p:ext uri="{BB962C8B-B14F-4D97-AF65-F5344CB8AC3E}">
        <p14:creationId xmlns:p14="http://schemas.microsoft.com/office/powerpoint/2010/main" val="5481472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0"/>
            <a:ext cx="7772400" cy="1143000"/>
          </a:xfrm>
        </p:spPr>
        <p:txBody>
          <a:bodyPr/>
          <a:lstStyle/>
          <a:p>
            <a:r>
              <a:rPr lang="en-US" dirty="0" err="1" smtClean="0"/>
              <a:t>Unipath</a:t>
            </a:r>
            <a:r>
              <a:rPr lang="en-US" dirty="0" smtClean="0"/>
              <a:t> construction in SGA</a:t>
            </a:r>
          </a:p>
        </p:txBody>
      </p:sp>
      <p:grpSp>
        <p:nvGrpSpPr>
          <p:cNvPr id="44" name="Group 43"/>
          <p:cNvGrpSpPr/>
          <p:nvPr/>
        </p:nvGrpSpPr>
        <p:grpSpPr>
          <a:xfrm>
            <a:off x="457200" y="1208087"/>
            <a:ext cx="7696200" cy="1306513"/>
            <a:chOff x="457200" y="990600"/>
            <a:chExt cx="7696200" cy="1306513"/>
          </a:xfrm>
        </p:grpSpPr>
        <p:sp>
          <p:nvSpPr>
            <p:cNvPr id="25604" name="Oval 4"/>
            <p:cNvSpPr>
              <a:spLocks noChangeArrowheads="1"/>
            </p:cNvSpPr>
            <p:nvPr/>
          </p:nvSpPr>
          <p:spPr bwMode="auto">
            <a:xfrm>
              <a:off x="457200" y="10668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sp>
          <p:nvSpPr>
            <p:cNvPr id="25605" name="Oval 11"/>
            <p:cNvSpPr>
              <a:spLocks noChangeArrowheads="1"/>
            </p:cNvSpPr>
            <p:nvPr/>
          </p:nvSpPr>
          <p:spPr bwMode="auto">
            <a:xfrm>
              <a:off x="7696200" y="9906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sp>
          <p:nvSpPr>
            <p:cNvPr id="25606" name="Oval 12"/>
            <p:cNvSpPr>
              <a:spLocks noChangeArrowheads="1"/>
            </p:cNvSpPr>
            <p:nvPr/>
          </p:nvSpPr>
          <p:spPr bwMode="auto">
            <a:xfrm>
              <a:off x="1371600" y="1470025"/>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sp>
          <p:nvSpPr>
            <p:cNvPr id="25607" name="Oval 13"/>
            <p:cNvSpPr>
              <a:spLocks noChangeArrowheads="1"/>
            </p:cNvSpPr>
            <p:nvPr/>
          </p:nvSpPr>
          <p:spPr bwMode="auto">
            <a:xfrm>
              <a:off x="5257800" y="16764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sp>
          <p:nvSpPr>
            <p:cNvPr id="25608" name="Oval 14"/>
            <p:cNvSpPr>
              <a:spLocks noChangeArrowheads="1"/>
            </p:cNvSpPr>
            <p:nvPr/>
          </p:nvSpPr>
          <p:spPr bwMode="auto">
            <a:xfrm>
              <a:off x="2971800" y="1470025"/>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sp>
          <p:nvSpPr>
            <p:cNvPr id="25609" name="Oval 15"/>
            <p:cNvSpPr>
              <a:spLocks noChangeArrowheads="1"/>
            </p:cNvSpPr>
            <p:nvPr/>
          </p:nvSpPr>
          <p:spPr bwMode="auto">
            <a:xfrm>
              <a:off x="6019800" y="16764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sp>
          <p:nvSpPr>
            <p:cNvPr id="25610" name="Oval 16"/>
            <p:cNvSpPr>
              <a:spLocks noChangeArrowheads="1"/>
            </p:cNvSpPr>
            <p:nvPr/>
          </p:nvSpPr>
          <p:spPr bwMode="auto">
            <a:xfrm>
              <a:off x="4419600" y="1470025"/>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sp>
          <p:nvSpPr>
            <p:cNvPr id="25611" name="Oval 17"/>
            <p:cNvSpPr>
              <a:spLocks noChangeArrowheads="1"/>
            </p:cNvSpPr>
            <p:nvPr/>
          </p:nvSpPr>
          <p:spPr bwMode="auto">
            <a:xfrm>
              <a:off x="2209800" y="1470025"/>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sp>
          <p:nvSpPr>
            <p:cNvPr id="25612" name="Oval 18"/>
            <p:cNvSpPr>
              <a:spLocks noChangeArrowheads="1"/>
            </p:cNvSpPr>
            <p:nvPr/>
          </p:nvSpPr>
          <p:spPr bwMode="auto">
            <a:xfrm>
              <a:off x="6781800" y="16764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sp>
          <p:nvSpPr>
            <p:cNvPr id="25613" name="Oval 19"/>
            <p:cNvSpPr>
              <a:spLocks noChangeArrowheads="1"/>
            </p:cNvSpPr>
            <p:nvPr/>
          </p:nvSpPr>
          <p:spPr bwMode="auto">
            <a:xfrm>
              <a:off x="3733800" y="1470025"/>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sp>
          <p:nvSpPr>
            <p:cNvPr id="25614" name="Oval 20"/>
            <p:cNvSpPr>
              <a:spLocks noChangeArrowheads="1"/>
            </p:cNvSpPr>
            <p:nvPr/>
          </p:nvSpPr>
          <p:spPr bwMode="auto">
            <a:xfrm>
              <a:off x="6019800" y="9906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sp>
          <p:nvSpPr>
            <p:cNvPr id="25615" name="Oval 21"/>
            <p:cNvSpPr>
              <a:spLocks noChangeArrowheads="1"/>
            </p:cNvSpPr>
            <p:nvPr/>
          </p:nvSpPr>
          <p:spPr bwMode="auto">
            <a:xfrm>
              <a:off x="5257800" y="9906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cxnSp>
          <p:nvCxnSpPr>
            <p:cNvPr id="25616" name="AutoShape 24"/>
            <p:cNvCxnSpPr>
              <a:cxnSpLocks noChangeShapeType="1"/>
              <a:stCxn id="25604" idx="5"/>
              <a:endCxn id="25606" idx="2"/>
            </p:cNvCxnSpPr>
            <p:nvPr/>
          </p:nvCxnSpPr>
          <p:spPr bwMode="auto">
            <a:xfrm rot="16200000" flipH="1">
              <a:off x="977900" y="1271588"/>
              <a:ext cx="263525" cy="523875"/>
            </a:xfrm>
            <a:prstGeom prst="straightConnector1">
              <a:avLst/>
            </a:prstGeom>
            <a:noFill/>
            <a:ln w="6350">
              <a:solidFill>
                <a:schemeClr val="bg2"/>
              </a:solidFill>
              <a:round/>
              <a:headEnd/>
              <a:tailEnd/>
            </a:ln>
          </p:spPr>
        </p:cxnSp>
        <p:cxnSp>
          <p:nvCxnSpPr>
            <p:cNvPr id="25617" name="AutoShape 25"/>
            <p:cNvCxnSpPr>
              <a:cxnSpLocks noChangeShapeType="1"/>
              <a:stCxn id="25606" idx="6"/>
              <a:endCxn id="25611" idx="2"/>
            </p:cNvCxnSpPr>
            <p:nvPr/>
          </p:nvCxnSpPr>
          <p:spPr bwMode="auto">
            <a:xfrm>
              <a:off x="1846263" y="1666875"/>
              <a:ext cx="346075" cy="0"/>
            </a:xfrm>
            <a:prstGeom prst="straightConnector1">
              <a:avLst/>
            </a:prstGeom>
            <a:noFill/>
            <a:ln w="6350">
              <a:solidFill>
                <a:schemeClr val="bg2"/>
              </a:solidFill>
              <a:round/>
              <a:headEnd/>
              <a:tailEnd/>
            </a:ln>
          </p:spPr>
        </p:cxnSp>
        <p:cxnSp>
          <p:nvCxnSpPr>
            <p:cNvPr id="25618" name="AutoShape 26"/>
            <p:cNvCxnSpPr>
              <a:cxnSpLocks noChangeShapeType="1"/>
              <a:stCxn id="25611" idx="6"/>
              <a:endCxn id="25608" idx="2"/>
            </p:cNvCxnSpPr>
            <p:nvPr/>
          </p:nvCxnSpPr>
          <p:spPr bwMode="auto">
            <a:xfrm>
              <a:off x="2684463" y="1666875"/>
              <a:ext cx="269875" cy="0"/>
            </a:xfrm>
            <a:prstGeom prst="straightConnector1">
              <a:avLst/>
            </a:prstGeom>
            <a:noFill/>
            <a:ln w="6350">
              <a:solidFill>
                <a:schemeClr val="bg2"/>
              </a:solidFill>
              <a:round/>
              <a:headEnd/>
              <a:tailEnd/>
            </a:ln>
          </p:spPr>
        </p:cxnSp>
        <p:cxnSp>
          <p:nvCxnSpPr>
            <p:cNvPr id="25619" name="AutoShape 27"/>
            <p:cNvCxnSpPr>
              <a:cxnSpLocks noChangeShapeType="1"/>
              <a:stCxn id="25608" idx="6"/>
              <a:endCxn id="25613" idx="2"/>
            </p:cNvCxnSpPr>
            <p:nvPr/>
          </p:nvCxnSpPr>
          <p:spPr bwMode="auto">
            <a:xfrm>
              <a:off x="3446463" y="1666875"/>
              <a:ext cx="269875" cy="0"/>
            </a:xfrm>
            <a:prstGeom prst="straightConnector1">
              <a:avLst/>
            </a:prstGeom>
            <a:noFill/>
            <a:ln w="6350">
              <a:solidFill>
                <a:schemeClr val="bg2"/>
              </a:solidFill>
              <a:round/>
              <a:headEnd/>
              <a:tailEnd/>
            </a:ln>
          </p:spPr>
        </p:cxnSp>
        <p:cxnSp>
          <p:nvCxnSpPr>
            <p:cNvPr id="25620" name="AutoShape 28"/>
            <p:cNvCxnSpPr>
              <a:cxnSpLocks noChangeShapeType="1"/>
              <a:stCxn id="25613" idx="6"/>
              <a:endCxn id="25610" idx="2"/>
            </p:cNvCxnSpPr>
            <p:nvPr/>
          </p:nvCxnSpPr>
          <p:spPr bwMode="auto">
            <a:xfrm>
              <a:off x="4208463" y="1666875"/>
              <a:ext cx="193675" cy="0"/>
            </a:xfrm>
            <a:prstGeom prst="straightConnector1">
              <a:avLst/>
            </a:prstGeom>
            <a:noFill/>
            <a:ln w="6350">
              <a:solidFill>
                <a:schemeClr val="bg2"/>
              </a:solidFill>
              <a:round/>
              <a:headEnd/>
              <a:tailEnd/>
            </a:ln>
          </p:spPr>
        </p:cxnSp>
        <p:cxnSp>
          <p:nvCxnSpPr>
            <p:cNvPr id="25621" name="AutoShape 29"/>
            <p:cNvCxnSpPr>
              <a:cxnSpLocks noChangeShapeType="1"/>
              <a:stCxn id="25610" idx="6"/>
              <a:endCxn id="25607" idx="2"/>
            </p:cNvCxnSpPr>
            <p:nvPr/>
          </p:nvCxnSpPr>
          <p:spPr bwMode="auto">
            <a:xfrm>
              <a:off x="4876800" y="1666875"/>
              <a:ext cx="381000" cy="206375"/>
            </a:xfrm>
            <a:prstGeom prst="straightConnector1">
              <a:avLst/>
            </a:prstGeom>
            <a:noFill/>
            <a:ln w="6350">
              <a:solidFill>
                <a:schemeClr val="bg2"/>
              </a:solidFill>
              <a:round/>
              <a:headEnd/>
              <a:tailEnd/>
            </a:ln>
          </p:spPr>
        </p:cxnSp>
        <p:cxnSp>
          <p:nvCxnSpPr>
            <p:cNvPr id="25622" name="AutoShape 30"/>
            <p:cNvCxnSpPr>
              <a:cxnSpLocks noChangeShapeType="1"/>
              <a:stCxn id="25607" idx="6"/>
              <a:endCxn id="25609" idx="2"/>
            </p:cNvCxnSpPr>
            <p:nvPr/>
          </p:nvCxnSpPr>
          <p:spPr bwMode="auto">
            <a:xfrm>
              <a:off x="5715000" y="1873250"/>
              <a:ext cx="304800" cy="1588"/>
            </a:xfrm>
            <a:prstGeom prst="straightConnector1">
              <a:avLst/>
            </a:prstGeom>
            <a:noFill/>
            <a:ln w="6350">
              <a:solidFill>
                <a:schemeClr val="bg2"/>
              </a:solidFill>
              <a:round/>
              <a:headEnd/>
              <a:tailEnd/>
            </a:ln>
          </p:spPr>
        </p:cxnSp>
        <p:cxnSp>
          <p:nvCxnSpPr>
            <p:cNvPr id="25623" name="AutoShape 31"/>
            <p:cNvCxnSpPr>
              <a:cxnSpLocks noChangeShapeType="1"/>
              <a:stCxn id="25609" idx="6"/>
              <a:endCxn id="25612" idx="2"/>
            </p:cNvCxnSpPr>
            <p:nvPr/>
          </p:nvCxnSpPr>
          <p:spPr bwMode="auto">
            <a:xfrm>
              <a:off x="6477000" y="1873250"/>
              <a:ext cx="304800" cy="1588"/>
            </a:xfrm>
            <a:prstGeom prst="straightConnector1">
              <a:avLst/>
            </a:prstGeom>
            <a:noFill/>
            <a:ln w="6350">
              <a:solidFill>
                <a:schemeClr val="bg2"/>
              </a:solidFill>
              <a:round/>
              <a:headEnd/>
              <a:tailEnd/>
            </a:ln>
          </p:spPr>
        </p:cxnSp>
        <p:cxnSp>
          <p:nvCxnSpPr>
            <p:cNvPr id="25624" name="AutoShape 32"/>
            <p:cNvCxnSpPr>
              <a:cxnSpLocks noChangeShapeType="1"/>
              <a:stCxn id="25627" idx="6"/>
              <a:endCxn id="25605" idx="2"/>
            </p:cNvCxnSpPr>
            <p:nvPr/>
          </p:nvCxnSpPr>
          <p:spPr bwMode="auto">
            <a:xfrm>
              <a:off x="7239000" y="1187450"/>
              <a:ext cx="457200" cy="1588"/>
            </a:xfrm>
            <a:prstGeom prst="straightConnector1">
              <a:avLst/>
            </a:prstGeom>
            <a:noFill/>
            <a:ln w="6350">
              <a:solidFill>
                <a:schemeClr val="bg2"/>
              </a:solidFill>
              <a:round/>
              <a:headEnd/>
              <a:tailEnd/>
            </a:ln>
          </p:spPr>
        </p:cxnSp>
        <p:cxnSp>
          <p:nvCxnSpPr>
            <p:cNvPr id="25625" name="AutoShape 33"/>
            <p:cNvCxnSpPr>
              <a:cxnSpLocks noChangeShapeType="1"/>
              <a:stCxn id="25610" idx="7"/>
              <a:endCxn id="25615" idx="2"/>
            </p:cNvCxnSpPr>
            <p:nvPr/>
          </p:nvCxnSpPr>
          <p:spPr bwMode="auto">
            <a:xfrm rot="5400000" flipH="1" flipV="1">
              <a:off x="4864100" y="1133475"/>
              <a:ext cx="339725" cy="447675"/>
            </a:xfrm>
            <a:prstGeom prst="straightConnector1">
              <a:avLst/>
            </a:prstGeom>
            <a:noFill/>
            <a:ln w="6350">
              <a:solidFill>
                <a:schemeClr val="bg2"/>
              </a:solidFill>
              <a:round/>
              <a:headEnd/>
              <a:tailEnd/>
            </a:ln>
          </p:spPr>
        </p:cxnSp>
        <p:cxnSp>
          <p:nvCxnSpPr>
            <p:cNvPr id="25626" name="AutoShape 34"/>
            <p:cNvCxnSpPr>
              <a:cxnSpLocks noChangeShapeType="1"/>
              <a:stCxn id="25615" idx="6"/>
              <a:endCxn id="25614" idx="2"/>
            </p:cNvCxnSpPr>
            <p:nvPr/>
          </p:nvCxnSpPr>
          <p:spPr bwMode="auto">
            <a:xfrm>
              <a:off x="5715000" y="1187450"/>
              <a:ext cx="304800" cy="1588"/>
            </a:xfrm>
            <a:prstGeom prst="straightConnector1">
              <a:avLst/>
            </a:prstGeom>
            <a:noFill/>
            <a:ln w="6350">
              <a:solidFill>
                <a:schemeClr val="bg2"/>
              </a:solidFill>
              <a:round/>
              <a:headEnd/>
              <a:tailEnd/>
            </a:ln>
          </p:spPr>
        </p:cxnSp>
        <p:sp>
          <p:nvSpPr>
            <p:cNvPr id="25627" name="Oval 39"/>
            <p:cNvSpPr>
              <a:spLocks noChangeArrowheads="1"/>
            </p:cNvSpPr>
            <p:nvPr/>
          </p:nvSpPr>
          <p:spPr bwMode="auto">
            <a:xfrm>
              <a:off x="6781800" y="9906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cxnSp>
          <p:nvCxnSpPr>
            <p:cNvPr id="25628" name="AutoShape 40"/>
            <p:cNvCxnSpPr>
              <a:cxnSpLocks noChangeShapeType="1"/>
              <a:stCxn id="25614" idx="6"/>
              <a:endCxn id="25627" idx="2"/>
            </p:cNvCxnSpPr>
            <p:nvPr/>
          </p:nvCxnSpPr>
          <p:spPr bwMode="auto">
            <a:xfrm>
              <a:off x="6477000" y="1187450"/>
              <a:ext cx="304800" cy="1588"/>
            </a:xfrm>
            <a:prstGeom prst="straightConnector1">
              <a:avLst/>
            </a:prstGeom>
            <a:noFill/>
            <a:ln w="6350">
              <a:solidFill>
                <a:schemeClr val="bg2"/>
              </a:solidFill>
              <a:round/>
              <a:headEnd/>
              <a:tailEnd/>
            </a:ln>
          </p:spPr>
        </p:cxnSp>
        <p:sp>
          <p:nvSpPr>
            <p:cNvPr id="25629" name="Oval 42"/>
            <p:cNvSpPr>
              <a:spLocks noChangeArrowheads="1"/>
            </p:cNvSpPr>
            <p:nvPr/>
          </p:nvSpPr>
          <p:spPr bwMode="auto">
            <a:xfrm>
              <a:off x="7696200" y="16764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cxnSp>
          <p:nvCxnSpPr>
            <p:cNvPr id="25630" name="AutoShape 43"/>
            <p:cNvCxnSpPr>
              <a:cxnSpLocks noChangeShapeType="1"/>
              <a:stCxn id="25612" idx="6"/>
              <a:endCxn id="25629" idx="2"/>
            </p:cNvCxnSpPr>
            <p:nvPr/>
          </p:nvCxnSpPr>
          <p:spPr bwMode="auto">
            <a:xfrm>
              <a:off x="7239000" y="1873250"/>
              <a:ext cx="457200" cy="1588"/>
            </a:xfrm>
            <a:prstGeom prst="straightConnector1">
              <a:avLst/>
            </a:prstGeom>
            <a:noFill/>
            <a:ln w="6350">
              <a:solidFill>
                <a:schemeClr val="bg2"/>
              </a:solidFill>
              <a:round/>
              <a:headEnd/>
              <a:tailEnd/>
            </a:ln>
          </p:spPr>
        </p:cxnSp>
        <p:sp>
          <p:nvSpPr>
            <p:cNvPr id="25631" name="Oval 4"/>
            <p:cNvSpPr>
              <a:spLocks noChangeArrowheads="1"/>
            </p:cNvSpPr>
            <p:nvPr/>
          </p:nvSpPr>
          <p:spPr bwMode="auto">
            <a:xfrm>
              <a:off x="457200" y="19050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cxnSp>
          <p:nvCxnSpPr>
            <p:cNvPr id="25632" name="AutoShape 24"/>
            <p:cNvCxnSpPr>
              <a:cxnSpLocks noChangeShapeType="1"/>
              <a:stCxn id="25631" idx="7"/>
              <a:endCxn id="25606" idx="2"/>
            </p:cNvCxnSpPr>
            <p:nvPr/>
          </p:nvCxnSpPr>
          <p:spPr bwMode="auto">
            <a:xfrm rot="5400000" flipH="1" flipV="1">
              <a:off x="962025" y="1552575"/>
              <a:ext cx="295275" cy="523875"/>
            </a:xfrm>
            <a:prstGeom prst="straightConnector1">
              <a:avLst/>
            </a:prstGeom>
            <a:noFill/>
            <a:ln w="6350">
              <a:solidFill>
                <a:schemeClr val="bg2"/>
              </a:solidFill>
              <a:round/>
              <a:headEnd/>
              <a:tailEnd/>
            </a:ln>
          </p:spPr>
        </p:cxnSp>
      </p:grpSp>
      <p:grpSp>
        <p:nvGrpSpPr>
          <p:cNvPr id="45" name="Group 44"/>
          <p:cNvGrpSpPr/>
          <p:nvPr/>
        </p:nvGrpSpPr>
        <p:grpSpPr>
          <a:xfrm>
            <a:off x="457200" y="3048000"/>
            <a:ext cx="7924800" cy="1306513"/>
            <a:chOff x="457200" y="3276600"/>
            <a:chExt cx="7924800" cy="1306513"/>
          </a:xfrm>
        </p:grpSpPr>
        <p:sp>
          <p:nvSpPr>
            <p:cNvPr id="25633" name="Oval 4"/>
            <p:cNvSpPr>
              <a:spLocks noChangeArrowheads="1"/>
            </p:cNvSpPr>
            <p:nvPr/>
          </p:nvSpPr>
          <p:spPr bwMode="auto">
            <a:xfrm>
              <a:off x="457200" y="32766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cxnSp>
          <p:nvCxnSpPr>
            <p:cNvPr id="25634" name="AutoShape 24"/>
            <p:cNvCxnSpPr>
              <a:cxnSpLocks noChangeShapeType="1"/>
              <a:stCxn id="25633" idx="5"/>
              <a:endCxn id="25641" idx="1"/>
            </p:cNvCxnSpPr>
            <p:nvPr/>
          </p:nvCxnSpPr>
          <p:spPr bwMode="auto">
            <a:xfrm rot="16200000" flipH="1">
              <a:off x="1010444" y="3448844"/>
              <a:ext cx="350837" cy="676275"/>
            </a:xfrm>
            <a:prstGeom prst="straightConnector1">
              <a:avLst/>
            </a:prstGeom>
            <a:noFill/>
            <a:ln w="6350">
              <a:solidFill>
                <a:schemeClr val="bg2"/>
              </a:solidFill>
              <a:round/>
              <a:headEnd/>
              <a:tailEnd/>
            </a:ln>
          </p:spPr>
        </p:cxnSp>
        <p:cxnSp>
          <p:nvCxnSpPr>
            <p:cNvPr id="25635" name="AutoShape 29"/>
            <p:cNvCxnSpPr>
              <a:cxnSpLocks noChangeShapeType="1"/>
              <a:stCxn id="25641" idx="3"/>
              <a:endCxn id="25640" idx="1"/>
            </p:cNvCxnSpPr>
            <p:nvPr/>
          </p:nvCxnSpPr>
          <p:spPr bwMode="auto">
            <a:xfrm>
              <a:off x="4953000" y="3962400"/>
              <a:ext cx="533400" cy="228600"/>
            </a:xfrm>
            <a:prstGeom prst="straightConnector1">
              <a:avLst/>
            </a:prstGeom>
            <a:noFill/>
            <a:ln w="6350">
              <a:solidFill>
                <a:schemeClr val="bg2"/>
              </a:solidFill>
              <a:round/>
              <a:headEnd/>
              <a:tailEnd/>
            </a:ln>
          </p:spPr>
        </p:cxnSp>
        <p:cxnSp>
          <p:nvCxnSpPr>
            <p:cNvPr id="25636" name="AutoShape 33"/>
            <p:cNvCxnSpPr>
              <a:cxnSpLocks noChangeShapeType="1"/>
              <a:stCxn id="25641" idx="3"/>
              <a:endCxn id="25639" idx="1"/>
            </p:cNvCxnSpPr>
            <p:nvPr/>
          </p:nvCxnSpPr>
          <p:spPr bwMode="auto">
            <a:xfrm flipV="1">
              <a:off x="4953000" y="3581400"/>
              <a:ext cx="533400" cy="381000"/>
            </a:xfrm>
            <a:prstGeom prst="straightConnector1">
              <a:avLst/>
            </a:prstGeom>
            <a:noFill/>
            <a:ln w="6350">
              <a:solidFill>
                <a:schemeClr val="bg2"/>
              </a:solidFill>
              <a:round/>
              <a:headEnd/>
              <a:tailEnd/>
            </a:ln>
          </p:spPr>
        </p:cxnSp>
        <p:sp>
          <p:nvSpPr>
            <p:cNvPr id="25637" name="Oval 4"/>
            <p:cNvSpPr>
              <a:spLocks noChangeArrowheads="1"/>
            </p:cNvSpPr>
            <p:nvPr/>
          </p:nvSpPr>
          <p:spPr bwMode="auto">
            <a:xfrm>
              <a:off x="457200" y="4191000"/>
              <a:ext cx="457200" cy="392113"/>
            </a:xfrm>
            <a:prstGeom prst="ellipse">
              <a:avLst/>
            </a:prstGeom>
            <a:solidFill>
              <a:schemeClr val="accent1"/>
            </a:solidFill>
            <a:ln w="34925">
              <a:solidFill>
                <a:srgbClr val="074987"/>
              </a:solidFill>
              <a:round/>
              <a:headEnd/>
              <a:tailEnd/>
            </a:ln>
          </p:spPr>
          <p:txBody>
            <a:bodyPr wrap="none" anchor="ctr">
              <a:prstTxWarp prst="textNoShape">
                <a:avLst/>
              </a:prstTxWarp>
            </a:bodyPr>
            <a:lstStyle/>
            <a:p>
              <a:pPr>
                <a:buFontTx/>
                <a:buNone/>
              </a:pPr>
              <a:endParaRPr lang="en-US" sz="1800"/>
            </a:p>
          </p:txBody>
        </p:sp>
        <p:cxnSp>
          <p:nvCxnSpPr>
            <p:cNvPr id="25638" name="AutoShape 24"/>
            <p:cNvCxnSpPr>
              <a:cxnSpLocks noChangeShapeType="1"/>
              <a:stCxn id="25637" idx="7"/>
              <a:endCxn id="25641" idx="1"/>
            </p:cNvCxnSpPr>
            <p:nvPr/>
          </p:nvCxnSpPr>
          <p:spPr bwMode="auto">
            <a:xfrm rot="5400000" flipH="1" flipV="1">
              <a:off x="1042988" y="3767137"/>
              <a:ext cx="285750" cy="676275"/>
            </a:xfrm>
            <a:prstGeom prst="straightConnector1">
              <a:avLst/>
            </a:prstGeom>
            <a:noFill/>
            <a:ln w="6350">
              <a:solidFill>
                <a:schemeClr val="bg2"/>
              </a:solidFill>
              <a:round/>
              <a:headEnd/>
              <a:tailEnd/>
            </a:ln>
          </p:spPr>
        </p:cxnSp>
        <p:sp>
          <p:nvSpPr>
            <p:cNvPr id="25639" name="Rounded Rectangle 95"/>
            <p:cNvSpPr>
              <a:spLocks noChangeArrowheads="1"/>
            </p:cNvSpPr>
            <p:nvPr/>
          </p:nvSpPr>
          <p:spPr bwMode="auto">
            <a:xfrm>
              <a:off x="5486400" y="3429000"/>
              <a:ext cx="2895600" cy="304800"/>
            </a:xfrm>
            <a:prstGeom prst="roundRect">
              <a:avLst>
                <a:gd name="adj" fmla="val 16667"/>
              </a:avLst>
            </a:prstGeom>
            <a:solidFill>
              <a:schemeClr val="accent1"/>
            </a:solidFill>
            <a:ln w="31750">
              <a:solidFill>
                <a:srgbClr val="074987"/>
              </a:solidFill>
              <a:round/>
              <a:headEnd/>
              <a:tailEnd/>
            </a:ln>
          </p:spPr>
          <p:txBody>
            <a:bodyPr wrap="none" anchor="ctr">
              <a:prstTxWarp prst="textNoShape">
                <a:avLst/>
              </a:prstTxWarp>
            </a:bodyPr>
            <a:lstStyle/>
            <a:p>
              <a:endParaRPr lang="en-US"/>
            </a:p>
          </p:txBody>
        </p:sp>
        <p:sp>
          <p:nvSpPr>
            <p:cNvPr id="25640" name="Rounded Rectangle 97"/>
            <p:cNvSpPr>
              <a:spLocks noChangeArrowheads="1"/>
            </p:cNvSpPr>
            <p:nvPr/>
          </p:nvSpPr>
          <p:spPr bwMode="auto">
            <a:xfrm>
              <a:off x="5486400" y="4038600"/>
              <a:ext cx="2895600" cy="304800"/>
            </a:xfrm>
            <a:prstGeom prst="roundRect">
              <a:avLst>
                <a:gd name="adj" fmla="val 16667"/>
              </a:avLst>
            </a:prstGeom>
            <a:solidFill>
              <a:schemeClr val="accent1"/>
            </a:solidFill>
            <a:ln w="31750">
              <a:solidFill>
                <a:srgbClr val="074987"/>
              </a:solidFill>
              <a:round/>
              <a:headEnd/>
              <a:tailEnd/>
            </a:ln>
          </p:spPr>
          <p:txBody>
            <a:bodyPr wrap="none" anchor="ctr">
              <a:prstTxWarp prst="textNoShape">
                <a:avLst/>
              </a:prstTxWarp>
            </a:bodyPr>
            <a:lstStyle/>
            <a:p>
              <a:endParaRPr lang="en-US"/>
            </a:p>
          </p:txBody>
        </p:sp>
        <p:sp>
          <p:nvSpPr>
            <p:cNvPr id="25641" name="Rounded Rectangle 100"/>
            <p:cNvSpPr>
              <a:spLocks noChangeArrowheads="1"/>
            </p:cNvSpPr>
            <p:nvPr/>
          </p:nvSpPr>
          <p:spPr bwMode="auto">
            <a:xfrm>
              <a:off x="1524000" y="3810000"/>
              <a:ext cx="3429000" cy="304800"/>
            </a:xfrm>
            <a:prstGeom prst="roundRect">
              <a:avLst>
                <a:gd name="adj" fmla="val 16667"/>
              </a:avLst>
            </a:prstGeom>
            <a:solidFill>
              <a:schemeClr val="accent1"/>
            </a:solidFill>
            <a:ln w="31750">
              <a:solidFill>
                <a:srgbClr val="074987"/>
              </a:solidFill>
              <a:round/>
              <a:headEnd/>
              <a:tailEnd/>
            </a:ln>
          </p:spPr>
          <p:txBody>
            <a:bodyPr wrap="none" anchor="ctr">
              <a:prstTxWarp prst="textNoShape">
                <a:avLst/>
              </a:prstTxWarp>
            </a:bodyPr>
            <a:lstStyle/>
            <a:p>
              <a:endParaRPr lang="en-US"/>
            </a:p>
          </p:txBody>
        </p:sp>
      </p:grpSp>
      <p:sp>
        <p:nvSpPr>
          <p:cNvPr id="25642" name="Down Arrow 114"/>
          <p:cNvSpPr>
            <a:spLocks noChangeArrowheads="1"/>
          </p:cNvSpPr>
          <p:nvPr/>
        </p:nvSpPr>
        <p:spPr bwMode="auto">
          <a:xfrm>
            <a:off x="4114800" y="2514600"/>
            <a:ext cx="609600" cy="762000"/>
          </a:xfrm>
          <a:prstGeom prst="downArrow">
            <a:avLst>
              <a:gd name="adj1" fmla="val 50000"/>
              <a:gd name="adj2" fmla="val 50000"/>
            </a:avLst>
          </a:prstGeom>
          <a:solidFill>
            <a:schemeClr val="bg2"/>
          </a:solidFill>
          <a:ln w="25400">
            <a:solidFill>
              <a:schemeClr val="tx1"/>
            </a:solidFill>
            <a:round/>
            <a:headEnd/>
            <a:tailEnd/>
          </a:ln>
        </p:spPr>
        <p:txBody>
          <a:bodyPr wrap="none" anchor="ctr">
            <a:prstTxWarp prst="textNoShape">
              <a:avLst/>
            </a:prstTxWarp>
          </a:bodyPr>
          <a:lstStyle/>
          <a:p>
            <a:endParaRPr lang="en-US"/>
          </a:p>
        </p:txBody>
      </p:sp>
      <p:sp>
        <p:nvSpPr>
          <p:cNvPr id="25643" name="TextBox 42"/>
          <p:cNvSpPr txBox="1">
            <a:spLocks noChangeArrowheads="1"/>
          </p:cNvSpPr>
          <p:nvPr/>
        </p:nvSpPr>
        <p:spPr bwMode="auto">
          <a:xfrm>
            <a:off x="457200" y="4800600"/>
            <a:ext cx="8229600" cy="1569660"/>
          </a:xfrm>
          <a:prstGeom prst="rect">
            <a:avLst/>
          </a:prstGeom>
          <a:noFill/>
          <a:ln w="9525">
            <a:noFill/>
            <a:miter lim="800000"/>
            <a:headEnd/>
            <a:tailEnd/>
          </a:ln>
        </p:spPr>
        <p:txBody>
          <a:bodyPr wrap="square">
            <a:prstTxWarp prst="textNoShape">
              <a:avLst/>
            </a:prstTxWarp>
            <a:spAutoFit/>
          </a:bodyPr>
          <a:lstStyle/>
          <a:p>
            <a:pPr algn="l"/>
            <a:r>
              <a:rPr lang="en-US" dirty="0" smtClean="0">
                <a:latin typeface="+mn-lt"/>
              </a:rPr>
              <a:t>In fact, SGA goes direct from the FM-index of reads to </a:t>
            </a:r>
            <a:r>
              <a:rPr lang="en-US" dirty="0" err="1" smtClean="0">
                <a:latin typeface="+mn-lt"/>
              </a:rPr>
              <a:t>unipaths</a:t>
            </a:r>
            <a:r>
              <a:rPr lang="en-US" dirty="0" smtClean="0">
                <a:latin typeface="+mn-lt"/>
              </a:rPr>
              <a:t> in the string graph, without </a:t>
            </a:r>
            <a:r>
              <a:rPr lang="en-US" dirty="0">
                <a:latin typeface="+mn-lt"/>
              </a:rPr>
              <a:t>explicitly building the</a:t>
            </a:r>
            <a:r>
              <a:rPr lang="en-US" dirty="0" smtClean="0">
                <a:latin typeface="+mn-lt"/>
              </a:rPr>
              <a:t> read string graph.  </a:t>
            </a:r>
          </a:p>
          <a:p>
            <a:pPr algn="l"/>
            <a:r>
              <a:rPr lang="en-US" dirty="0" smtClean="0">
                <a:latin typeface="+mn-lt"/>
              </a:rPr>
              <a:t>After merging, memory reduces by 20-30x and the resulting </a:t>
            </a:r>
            <a:r>
              <a:rPr lang="en-US" dirty="0" err="1" smtClean="0">
                <a:latin typeface="+mn-lt"/>
              </a:rPr>
              <a:t>unipath</a:t>
            </a:r>
            <a:r>
              <a:rPr lang="en-US" dirty="0" smtClean="0">
                <a:latin typeface="+mn-lt"/>
              </a:rPr>
              <a:t> graph easily fits in memory.  No loss of information.</a:t>
            </a:r>
            <a:endParaRPr lang="en-US" dirty="0">
              <a:latin typeface="+mn-lt"/>
            </a:endParaRPr>
          </a:p>
        </p:txBody>
      </p:sp>
      <p:sp>
        <p:nvSpPr>
          <p:cNvPr id="46" name="AutoShape 4"/>
          <p:cNvSpPr>
            <a:spLocks noChangeArrowheads="1"/>
          </p:cNvSpPr>
          <p:nvPr/>
        </p:nvSpPr>
        <p:spPr bwMode="auto">
          <a:xfrm>
            <a:off x="108067" y="6407150"/>
            <a:ext cx="8883533" cy="337245"/>
          </a:xfrm>
          <a:prstGeom prst="roundRect">
            <a:avLst>
              <a:gd name="adj" fmla="val 16667"/>
            </a:avLst>
          </a:prstGeom>
          <a:noFill/>
          <a:ln w="38100">
            <a:solidFill>
              <a:srgbClr val="0000FF"/>
            </a:solidFill>
            <a:round/>
            <a:headEnd/>
            <a:tailEnd/>
          </a:ln>
        </p:spPr>
        <p:txBody>
          <a:bodyPr wrap="none" anchor="ctr">
            <a:prstTxWarp prst="textNoShape">
              <a:avLst/>
            </a:prstTxWarp>
          </a:bodyPr>
          <a:lstStyle/>
          <a:p>
            <a:endParaRPr lang="en-US"/>
          </a:p>
        </p:txBody>
      </p:sp>
      <p:sp>
        <p:nvSpPr>
          <p:cNvPr id="48" name="Rectangle 5"/>
          <p:cNvSpPr>
            <a:spLocks noChangeArrowheads="1"/>
          </p:cNvSpPr>
          <p:nvPr/>
        </p:nvSpPr>
        <p:spPr bwMode="auto">
          <a:xfrm>
            <a:off x="108067" y="6400800"/>
            <a:ext cx="8843612" cy="307777"/>
          </a:xfrm>
          <a:prstGeom prst="rect">
            <a:avLst/>
          </a:prstGeom>
          <a:noFill/>
          <a:ln w="6350">
            <a:noFill/>
            <a:miter lim="800000"/>
            <a:headEnd/>
            <a:tailEnd/>
          </a:ln>
        </p:spPr>
        <p:txBody>
          <a:bodyPr wrap="none" anchor="ctr">
            <a:prstTxWarp prst="textNoShape">
              <a:avLst/>
            </a:prstTxWarp>
            <a:spAutoFit/>
          </a:bodyPr>
          <a:lstStyle/>
          <a:p>
            <a:pPr>
              <a:buFontTx/>
              <a:buNone/>
            </a:pPr>
            <a:r>
              <a:rPr lang="en-US" sz="1400" dirty="0" smtClean="0">
                <a:latin typeface="Arial"/>
                <a:cs typeface="Arial"/>
              </a:rPr>
              <a:t>“Efficient de novo assembly of large genomes using compressed data structures”, Simpson and Durbin, 2012</a:t>
            </a:r>
            <a:endParaRPr lang="en-US" sz="1400" dirty="0">
              <a:latin typeface="Arial"/>
              <a:cs typeface="Arial"/>
            </a:endParaRPr>
          </a:p>
        </p:txBody>
      </p:sp>
    </p:spTree>
    <p:extLst>
      <p:ext uri="{BB962C8B-B14F-4D97-AF65-F5344CB8AC3E}">
        <p14:creationId xmlns:p14="http://schemas.microsoft.com/office/powerpoint/2010/main" val="291948655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Additional steps</a:t>
            </a:r>
            <a:endParaRPr lang="en-US" dirty="0"/>
          </a:p>
        </p:txBody>
      </p:sp>
      <p:sp>
        <p:nvSpPr>
          <p:cNvPr id="3" name="Content Placeholder 2"/>
          <p:cNvSpPr>
            <a:spLocks noGrp="1"/>
          </p:cNvSpPr>
          <p:nvPr>
            <p:ph idx="1"/>
          </p:nvPr>
        </p:nvSpPr>
        <p:spPr>
          <a:xfrm>
            <a:off x="685800" y="1219200"/>
            <a:ext cx="7772400" cy="4419600"/>
          </a:xfrm>
        </p:spPr>
        <p:txBody>
          <a:bodyPr/>
          <a:lstStyle/>
          <a:p>
            <a:r>
              <a:rPr lang="en-US" dirty="0" smtClean="0"/>
              <a:t>Error correction in reads prior to assembly</a:t>
            </a:r>
          </a:p>
          <a:p>
            <a:endParaRPr lang="en-US" dirty="0" smtClean="0"/>
          </a:p>
          <a:p>
            <a:endParaRPr lang="en-US" dirty="0" smtClean="0"/>
          </a:p>
          <a:p>
            <a:endParaRPr lang="en-US" dirty="0" smtClean="0"/>
          </a:p>
          <a:p>
            <a:endParaRPr lang="en-US" dirty="0" smtClean="0"/>
          </a:p>
          <a:p>
            <a:r>
              <a:rPr lang="en-US" dirty="0" smtClean="0"/>
              <a:t>Scaffolding using read pairs</a:t>
            </a:r>
          </a:p>
          <a:p>
            <a:endParaRPr lang="en-US" dirty="0"/>
          </a:p>
        </p:txBody>
      </p:sp>
      <p:pic>
        <p:nvPicPr>
          <p:cNvPr id="4" name="Picture 3" descr="correction-before.pdf"/>
          <p:cNvPicPr>
            <a:picLocks noChangeAspect="1"/>
          </p:cNvPicPr>
          <p:nvPr/>
        </p:nvPicPr>
        <p:blipFill>
          <a:blip r:embed="rId2"/>
          <a:srcRect/>
          <a:stretch>
            <a:fillRect/>
          </a:stretch>
        </p:blipFill>
        <p:spPr bwMode="auto">
          <a:xfrm>
            <a:off x="1600200" y="1828800"/>
            <a:ext cx="2438400" cy="2438400"/>
          </a:xfrm>
          <a:prstGeom prst="rect">
            <a:avLst/>
          </a:prstGeom>
          <a:noFill/>
          <a:ln w="9525">
            <a:noFill/>
            <a:miter lim="800000"/>
            <a:headEnd/>
            <a:tailEnd/>
          </a:ln>
        </p:spPr>
      </p:pic>
      <p:pic>
        <p:nvPicPr>
          <p:cNvPr id="5" name="Picture 3" descr="correction-both.pdf"/>
          <p:cNvPicPr>
            <a:picLocks noChangeAspect="1"/>
          </p:cNvPicPr>
          <p:nvPr/>
        </p:nvPicPr>
        <p:blipFill>
          <a:blip r:embed="rId3"/>
          <a:srcRect/>
          <a:stretch>
            <a:fillRect/>
          </a:stretch>
        </p:blipFill>
        <p:spPr bwMode="auto">
          <a:xfrm>
            <a:off x="5105400" y="1828800"/>
            <a:ext cx="2514600" cy="2514600"/>
          </a:xfrm>
          <a:prstGeom prst="rect">
            <a:avLst/>
          </a:prstGeom>
          <a:noFill/>
          <a:ln w="9525">
            <a:noFill/>
            <a:miter lim="800000"/>
            <a:headEnd/>
            <a:tailEnd/>
          </a:ln>
        </p:spPr>
      </p:pic>
      <p:sp>
        <p:nvSpPr>
          <p:cNvPr id="6" name="Right Arrow 5"/>
          <p:cNvSpPr/>
          <p:nvPr/>
        </p:nvSpPr>
        <p:spPr bwMode="auto">
          <a:xfrm>
            <a:off x="4191000" y="2743200"/>
            <a:ext cx="8382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Rectangle 6"/>
          <p:cNvSpPr/>
          <p:nvPr/>
        </p:nvSpPr>
        <p:spPr>
          <a:xfrm>
            <a:off x="7741052" y="2512367"/>
            <a:ext cx="1402948" cy="1200328"/>
          </a:xfrm>
          <a:prstGeom prst="rect">
            <a:avLst/>
          </a:prstGeom>
        </p:spPr>
        <p:txBody>
          <a:bodyPr wrap="none">
            <a:spAutoFit/>
          </a:bodyPr>
          <a:lstStyle/>
          <a:p>
            <a:pPr algn="ctr"/>
            <a:r>
              <a:rPr lang="en-US" dirty="0" smtClean="0">
                <a:latin typeface="+mn-lt"/>
              </a:rPr>
              <a:t>Again, use</a:t>
            </a:r>
          </a:p>
          <a:p>
            <a:pPr algn="ctr"/>
            <a:r>
              <a:rPr lang="en-US" dirty="0" smtClean="0">
                <a:latin typeface="+mn-lt"/>
              </a:rPr>
              <a:t>read</a:t>
            </a:r>
          </a:p>
          <a:p>
            <a:pPr algn="ctr"/>
            <a:r>
              <a:rPr lang="en-US" dirty="0" smtClean="0">
                <a:latin typeface="+mn-lt"/>
              </a:rPr>
              <a:t> FM-index</a:t>
            </a:r>
            <a:endParaRPr lang="en-US" dirty="0">
              <a:latin typeface="+mn-lt"/>
            </a:endParaRPr>
          </a:p>
        </p:txBody>
      </p:sp>
      <p:sp>
        <p:nvSpPr>
          <p:cNvPr id="8" name="Rounded Rectangle 4"/>
          <p:cNvSpPr>
            <a:spLocks noChangeArrowheads="1"/>
          </p:cNvSpPr>
          <p:nvPr/>
        </p:nvSpPr>
        <p:spPr bwMode="auto">
          <a:xfrm>
            <a:off x="381000" y="5181600"/>
            <a:ext cx="2590800" cy="533400"/>
          </a:xfrm>
          <a:prstGeom prst="roundRect">
            <a:avLst>
              <a:gd name="adj" fmla="val 16667"/>
            </a:avLst>
          </a:prstGeom>
          <a:solidFill>
            <a:schemeClr val="accent1"/>
          </a:solidFill>
          <a:ln w="6350">
            <a:solidFill>
              <a:schemeClr val="bg2"/>
            </a:solidFill>
            <a:round/>
            <a:headEnd/>
            <a:tailEnd/>
          </a:ln>
        </p:spPr>
        <p:txBody>
          <a:bodyPr wrap="none" anchor="ctr">
            <a:prstTxWarp prst="textNoShape">
              <a:avLst/>
            </a:prstTxWarp>
          </a:bodyPr>
          <a:lstStyle/>
          <a:p>
            <a:pPr algn="ctr">
              <a:buFontTx/>
              <a:buNone/>
            </a:pPr>
            <a:r>
              <a:rPr lang="en-US" dirty="0">
                <a:latin typeface="Arial"/>
                <a:cs typeface="Arial"/>
              </a:rPr>
              <a:t>contig-1948</a:t>
            </a:r>
          </a:p>
        </p:txBody>
      </p:sp>
      <p:sp>
        <p:nvSpPr>
          <p:cNvPr id="9" name="Rounded Rectangle 5"/>
          <p:cNvSpPr>
            <a:spLocks noChangeArrowheads="1"/>
          </p:cNvSpPr>
          <p:nvPr/>
        </p:nvSpPr>
        <p:spPr bwMode="auto">
          <a:xfrm>
            <a:off x="3352800" y="6096000"/>
            <a:ext cx="2590800" cy="533400"/>
          </a:xfrm>
          <a:prstGeom prst="roundRect">
            <a:avLst>
              <a:gd name="adj" fmla="val 16667"/>
            </a:avLst>
          </a:prstGeom>
          <a:solidFill>
            <a:schemeClr val="accent1"/>
          </a:solidFill>
          <a:ln w="6350">
            <a:solidFill>
              <a:schemeClr val="bg2"/>
            </a:solidFill>
            <a:round/>
            <a:headEnd/>
            <a:tailEnd/>
          </a:ln>
        </p:spPr>
        <p:txBody>
          <a:bodyPr wrap="none" anchor="ctr">
            <a:prstTxWarp prst="textNoShape">
              <a:avLst/>
            </a:prstTxWarp>
          </a:bodyPr>
          <a:lstStyle/>
          <a:p>
            <a:pPr algn="ctr"/>
            <a:r>
              <a:rPr lang="en-US" dirty="0">
                <a:latin typeface="Arial"/>
                <a:cs typeface="Arial"/>
              </a:rPr>
              <a:t>contig-346</a:t>
            </a:r>
          </a:p>
        </p:txBody>
      </p:sp>
      <p:cxnSp>
        <p:nvCxnSpPr>
          <p:cNvPr id="10" name="Shape 7"/>
          <p:cNvCxnSpPr>
            <a:cxnSpLocks noChangeShapeType="1"/>
            <a:stCxn id="8" idx="2"/>
            <a:endCxn id="9" idx="1"/>
          </p:cNvCxnSpPr>
          <p:nvPr/>
        </p:nvCxnSpPr>
        <p:spPr bwMode="auto">
          <a:xfrm rot="16200000" flipH="1">
            <a:off x="2190750" y="5200650"/>
            <a:ext cx="647700" cy="1676400"/>
          </a:xfrm>
          <a:prstGeom prst="curvedConnector2">
            <a:avLst/>
          </a:prstGeom>
          <a:noFill/>
          <a:ln w="38100">
            <a:solidFill>
              <a:schemeClr val="bg2"/>
            </a:solidFill>
            <a:round/>
            <a:headEnd type="arrow" w="med" len="med"/>
            <a:tailEnd type="arrow" w="med" len="med"/>
          </a:ln>
        </p:spPr>
      </p:cxnSp>
      <p:sp>
        <p:nvSpPr>
          <p:cNvPr id="11" name="TextBox 8"/>
          <p:cNvSpPr txBox="1">
            <a:spLocks noChangeArrowheads="1"/>
          </p:cNvSpPr>
          <p:nvPr/>
        </p:nvSpPr>
        <p:spPr bwMode="auto">
          <a:xfrm>
            <a:off x="1447800" y="6172200"/>
            <a:ext cx="1447800" cy="369332"/>
          </a:xfrm>
          <a:prstGeom prst="rect">
            <a:avLst/>
          </a:prstGeom>
          <a:noFill/>
          <a:ln w="9525">
            <a:noFill/>
            <a:miter lim="800000"/>
            <a:headEnd/>
            <a:tailEnd/>
          </a:ln>
        </p:spPr>
        <p:txBody>
          <a:bodyPr>
            <a:prstTxWarp prst="textNoShape">
              <a:avLst/>
            </a:prstTxWarp>
            <a:spAutoFit/>
          </a:bodyPr>
          <a:lstStyle/>
          <a:p>
            <a:pPr>
              <a:buFontTx/>
              <a:buNone/>
            </a:pPr>
            <a:r>
              <a:rPr lang="en-US" sz="1800" dirty="0">
                <a:latin typeface="Arial"/>
                <a:cs typeface="Arial"/>
              </a:rPr>
              <a:t>250</a:t>
            </a:r>
          </a:p>
        </p:txBody>
      </p:sp>
      <p:sp>
        <p:nvSpPr>
          <p:cNvPr id="12" name="Rounded Rectangle 9"/>
          <p:cNvSpPr>
            <a:spLocks noChangeArrowheads="1"/>
          </p:cNvSpPr>
          <p:nvPr/>
        </p:nvSpPr>
        <p:spPr bwMode="auto">
          <a:xfrm>
            <a:off x="5029200" y="4800600"/>
            <a:ext cx="2590800" cy="533400"/>
          </a:xfrm>
          <a:prstGeom prst="roundRect">
            <a:avLst>
              <a:gd name="adj" fmla="val 16667"/>
            </a:avLst>
          </a:prstGeom>
          <a:solidFill>
            <a:schemeClr val="accent1"/>
          </a:solidFill>
          <a:ln w="6350">
            <a:solidFill>
              <a:schemeClr val="bg2"/>
            </a:solidFill>
            <a:round/>
            <a:headEnd/>
            <a:tailEnd/>
          </a:ln>
        </p:spPr>
        <p:txBody>
          <a:bodyPr wrap="none" anchor="ctr">
            <a:prstTxWarp prst="textNoShape">
              <a:avLst/>
            </a:prstTxWarp>
          </a:bodyPr>
          <a:lstStyle/>
          <a:p>
            <a:pPr algn="ctr"/>
            <a:r>
              <a:rPr lang="en-US" dirty="0">
                <a:latin typeface="Arial"/>
                <a:cs typeface="Arial"/>
              </a:rPr>
              <a:t>contig-221</a:t>
            </a:r>
          </a:p>
        </p:txBody>
      </p:sp>
      <p:cxnSp>
        <p:nvCxnSpPr>
          <p:cNvPr id="13" name="Shape 11"/>
          <p:cNvCxnSpPr>
            <a:cxnSpLocks noChangeShapeType="1"/>
            <a:stCxn id="9" idx="3"/>
            <a:endCxn id="12" idx="2"/>
          </p:cNvCxnSpPr>
          <p:nvPr/>
        </p:nvCxnSpPr>
        <p:spPr bwMode="auto">
          <a:xfrm flipV="1">
            <a:off x="5943600" y="5334000"/>
            <a:ext cx="381000" cy="1028700"/>
          </a:xfrm>
          <a:prstGeom prst="curvedConnector2">
            <a:avLst/>
          </a:prstGeom>
          <a:noFill/>
          <a:ln w="38100">
            <a:solidFill>
              <a:schemeClr val="bg2"/>
            </a:solidFill>
            <a:round/>
            <a:headEnd type="arrow" w="med" len="med"/>
            <a:tailEnd type="arrow" w="med" len="med"/>
          </a:ln>
        </p:spPr>
      </p:cxnSp>
      <p:cxnSp>
        <p:nvCxnSpPr>
          <p:cNvPr id="14" name="Curved Connector 13"/>
          <p:cNvCxnSpPr>
            <a:cxnSpLocks noChangeShapeType="1"/>
            <a:stCxn id="8" idx="3"/>
            <a:endCxn id="12" idx="1"/>
          </p:cNvCxnSpPr>
          <p:nvPr/>
        </p:nvCxnSpPr>
        <p:spPr bwMode="auto">
          <a:xfrm flipV="1">
            <a:off x="2971800" y="5067300"/>
            <a:ext cx="2057400" cy="381000"/>
          </a:xfrm>
          <a:prstGeom prst="curvedConnector3">
            <a:avLst>
              <a:gd name="adj1" fmla="val 50000"/>
            </a:avLst>
          </a:prstGeom>
          <a:noFill/>
          <a:ln w="38100">
            <a:solidFill>
              <a:schemeClr val="bg2"/>
            </a:solidFill>
            <a:round/>
            <a:headEnd type="arrow" w="med" len="med"/>
            <a:tailEnd type="arrow" w="med" len="med"/>
          </a:ln>
        </p:spPr>
      </p:cxnSp>
      <p:sp>
        <p:nvSpPr>
          <p:cNvPr id="15" name="TextBox 14"/>
          <p:cNvSpPr txBox="1">
            <a:spLocks noChangeArrowheads="1"/>
          </p:cNvSpPr>
          <p:nvPr/>
        </p:nvSpPr>
        <p:spPr bwMode="auto">
          <a:xfrm>
            <a:off x="5791200" y="5638800"/>
            <a:ext cx="1447800" cy="369332"/>
          </a:xfrm>
          <a:prstGeom prst="rect">
            <a:avLst/>
          </a:prstGeom>
          <a:noFill/>
          <a:ln w="9525">
            <a:noFill/>
            <a:miter lim="800000"/>
            <a:headEnd/>
            <a:tailEnd/>
          </a:ln>
        </p:spPr>
        <p:txBody>
          <a:bodyPr>
            <a:prstTxWarp prst="textNoShape">
              <a:avLst/>
            </a:prstTxWarp>
            <a:spAutoFit/>
          </a:bodyPr>
          <a:lstStyle/>
          <a:p>
            <a:pPr>
              <a:buFontTx/>
              <a:buNone/>
            </a:pPr>
            <a:r>
              <a:rPr lang="en-US" sz="1800" dirty="0">
                <a:latin typeface="Arial"/>
                <a:cs typeface="Arial"/>
              </a:rPr>
              <a:t>75</a:t>
            </a:r>
          </a:p>
        </p:txBody>
      </p:sp>
      <p:sp>
        <p:nvSpPr>
          <p:cNvPr id="16" name="TextBox 15"/>
          <p:cNvSpPr txBox="1">
            <a:spLocks noChangeArrowheads="1"/>
          </p:cNvSpPr>
          <p:nvPr/>
        </p:nvSpPr>
        <p:spPr bwMode="auto">
          <a:xfrm>
            <a:off x="3048000" y="4800600"/>
            <a:ext cx="1447800" cy="369332"/>
          </a:xfrm>
          <a:prstGeom prst="rect">
            <a:avLst/>
          </a:prstGeom>
          <a:noFill/>
          <a:ln w="9525">
            <a:noFill/>
            <a:miter lim="800000"/>
            <a:headEnd/>
            <a:tailEnd/>
          </a:ln>
        </p:spPr>
        <p:txBody>
          <a:bodyPr>
            <a:prstTxWarp prst="textNoShape">
              <a:avLst/>
            </a:prstTxWarp>
            <a:spAutoFit/>
          </a:bodyPr>
          <a:lstStyle/>
          <a:p>
            <a:pPr algn="ctr">
              <a:buFontTx/>
              <a:buNone/>
            </a:pPr>
            <a:r>
              <a:rPr lang="en-US" sz="1800" dirty="0">
                <a:latin typeface="Arial"/>
                <a:cs typeface="Arial"/>
              </a:rPr>
              <a:t>2000</a:t>
            </a:r>
          </a:p>
        </p:txBody>
      </p:sp>
      <p:sp>
        <p:nvSpPr>
          <p:cNvPr id="17" name="Rectangle 16"/>
          <p:cNvSpPr/>
          <p:nvPr/>
        </p:nvSpPr>
        <p:spPr>
          <a:xfrm>
            <a:off x="6639070" y="5448300"/>
            <a:ext cx="2508770" cy="1200328"/>
          </a:xfrm>
          <a:prstGeom prst="rect">
            <a:avLst/>
          </a:prstGeom>
        </p:spPr>
        <p:txBody>
          <a:bodyPr wrap="none">
            <a:spAutoFit/>
          </a:bodyPr>
          <a:lstStyle/>
          <a:p>
            <a:pPr algn="ctr"/>
            <a:r>
              <a:rPr lang="en-US" dirty="0" smtClean="0">
                <a:latin typeface="+mn-lt"/>
              </a:rPr>
              <a:t>Place read pairs</a:t>
            </a:r>
          </a:p>
          <a:p>
            <a:pPr algn="ctr"/>
            <a:r>
              <a:rPr lang="en-US" dirty="0">
                <a:latin typeface="+mn-lt"/>
              </a:rPr>
              <a:t>w</a:t>
            </a:r>
            <a:r>
              <a:rPr lang="en-US" dirty="0" smtClean="0">
                <a:latin typeface="+mn-lt"/>
              </a:rPr>
              <a:t>ith BWA, and</a:t>
            </a:r>
          </a:p>
          <a:p>
            <a:pPr algn="ctr"/>
            <a:r>
              <a:rPr lang="en-US" dirty="0" smtClean="0">
                <a:latin typeface="+mn-lt"/>
              </a:rPr>
              <a:t>build scaffold graph </a:t>
            </a:r>
            <a:endParaRPr lang="en-US" dirty="0">
              <a:latin typeface="+mn-lt"/>
            </a:endParaRPr>
          </a:p>
        </p:txBody>
      </p:sp>
    </p:spTree>
    <p:extLst>
      <p:ext uri="{BB962C8B-B14F-4D97-AF65-F5344CB8AC3E}">
        <p14:creationId xmlns:p14="http://schemas.microsoft.com/office/powerpoint/2010/main" val="30876050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SGA performance</a:t>
            </a:r>
            <a:endParaRPr lang="en-US" dirty="0"/>
          </a:p>
        </p:txBody>
      </p:sp>
      <p:sp>
        <p:nvSpPr>
          <p:cNvPr id="14" name="TextBox 13"/>
          <p:cNvSpPr txBox="1"/>
          <p:nvPr/>
        </p:nvSpPr>
        <p:spPr>
          <a:xfrm>
            <a:off x="685801" y="1066800"/>
            <a:ext cx="8220246" cy="461665"/>
          </a:xfrm>
          <a:prstGeom prst="rect">
            <a:avLst/>
          </a:prstGeom>
          <a:noFill/>
        </p:spPr>
        <p:txBody>
          <a:bodyPr wrap="square" rtlCol="0">
            <a:spAutoFit/>
          </a:bodyPr>
          <a:lstStyle/>
          <a:p>
            <a:r>
              <a:rPr lang="en-US" dirty="0" smtClean="0">
                <a:latin typeface="+mn-lt"/>
              </a:rPr>
              <a:t>Human genome NA12878: 1.2 billion reads (120Gb DNA: 40x)</a:t>
            </a:r>
            <a:endParaRPr lang="en-US" dirty="0">
              <a:latin typeface="+mn-lt"/>
            </a:endParaRPr>
          </a:p>
        </p:txBody>
      </p:sp>
      <p:graphicFrame>
        <p:nvGraphicFramePr>
          <p:cNvPr id="6" name="Group 156"/>
          <p:cNvGraphicFramePr>
            <a:graphicFrameLocks noGrp="1"/>
          </p:cNvGraphicFramePr>
          <p:nvPr/>
        </p:nvGraphicFramePr>
        <p:xfrm>
          <a:off x="762000" y="1684234"/>
          <a:ext cx="7620000" cy="4945166"/>
        </p:xfrm>
        <a:graphic>
          <a:graphicData uri="http://schemas.openxmlformats.org/drawingml/2006/table">
            <a:tbl>
              <a:tblPr/>
              <a:tblGrid>
                <a:gridCol w="1942353"/>
                <a:gridCol w="1904231"/>
                <a:gridCol w="1676168"/>
                <a:gridCol w="2097248"/>
              </a:tblGrid>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Stage</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Wall Time (Jobs)</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Cumulative Time</a:t>
                      </a:r>
                      <a:endParaRPr kumimoji="0" lang="en-US" sz="1600" b="0" i="0" u="none" strike="noStrike" cap="none" normalizeH="0" baseline="0" dirty="0">
                        <a:ln>
                          <a:noFill/>
                        </a:ln>
                        <a:solidFill>
                          <a:schemeClr val="bg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Max Memory</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Index raw reads</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23 hr (123)</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187 CPU-hr</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45 GB</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424185">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Correct reads</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1 hr (63)</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355 CPU-hr</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28 GB</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defRPr/>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Index corrected</a:t>
                      </a: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32 hr (123)</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355 CPU-hr</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44 GB</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Filter reads</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33 hr (1)</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167 CPU-hr</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1"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54 GB</a:t>
                      </a:r>
                      <a:endParaRPr kumimoji="0" lang="en-US" sz="1600" b="1"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Merge reads</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15 hr (1)</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105 CPU-hr</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48 GB</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Assemble reads</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23 hr (3)</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41 CPU-hr</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16 GB</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Align to </a:t>
                      </a:r>
                      <a:r>
                        <a:rPr kumimoji="0" lang="en-US" sz="1600" b="0" i="0" u="none" strike="noStrike" cap="none" normalizeH="0" baseline="0" dirty="0" err="1" smtClean="0">
                          <a:ln>
                            <a:noFill/>
                          </a:ln>
                          <a:solidFill>
                            <a:schemeClr val="tx1"/>
                          </a:solidFill>
                          <a:effectLst/>
                          <a:latin typeface="Arial Bold" pitchFamily="1" charset="0"/>
                          <a:ea typeface="ＭＳ Ｐゴシック" pitchFamily="-110" charset="-128"/>
                          <a:cs typeface="ＭＳ Ｐゴシック" pitchFamily="-110" charset="-128"/>
                        </a:rPr>
                        <a:t>contigs</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6 hr (62)</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210 CPU-hr</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10 GB</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Build scaffolds</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7 hr (4)</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7 CPU-hr</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0"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13 GB</a:t>
                      </a: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endParaRPr kumimoji="0" lang="en-US" sz="1600" b="0"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8351">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1"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All stages</a:t>
                      </a:r>
                      <a:endParaRPr kumimoji="0" lang="en-US" sz="1600" b="1"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1"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140 hr </a:t>
                      </a:r>
                      <a:endParaRPr kumimoji="0" lang="en-US" sz="1600" b="1"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1"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1427 CPU-hr</a:t>
                      </a:r>
                      <a:endParaRPr kumimoji="0" lang="en-US" sz="1600" b="1"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110" charset="2"/>
                        <a:buNone/>
                        <a:tabLst/>
                      </a:pPr>
                      <a:r>
                        <a:rPr kumimoji="0" lang="en-US" sz="1600" b="1" i="0" u="none" strike="noStrike" cap="none" normalizeH="0" baseline="0" dirty="0" smtClean="0">
                          <a:ln>
                            <a:noFill/>
                          </a:ln>
                          <a:solidFill>
                            <a:schemeClr val="tx1"/>
                          </a:solidFill>
                          <a:effectLst/>
                          <a:latin typeface="Arial Bold" pitchFamily="1" charset="0"/>
                          <a:ea typeface="ＭＳ Ｐゴシック" pitchFamily="-110" charset="-128"/>
                          <a:cs typeface="ＭＳ Ｐゴシック" pitchFamily="-110" charset="-128"/>
                        </a:rPr>
                        <a:t>54 GB</a:t>
                      </a:r>
                      <a:endParaRPr kumimoji="0" lang="en-US" sz="1600" b="1" i="0" u="none" strike="noStrike" cap="none" normalizeH="0" baseline="0" dirty="0">
                        <a:ln>
                          <a:noFill/>
                        </a:ln>
                        <a:solidFill>
                          <a:schemeClr val="tx1"/>
                        </a:solidFill>
                        <a:effectLst/>
                        <a:latin typeface="Arial Bold" pitchFamily="1" charset="0"/>
                        <a:ea typeface="ＭＳ Ｐゴシック" pitchFamily="-110" charset="-128"/>
                        <a:cs typeface="ＭＳ Ｐゴシック" pitchFamily="-110" charset="-128"/>
                      </a:endParaRPr>
                    </a:p>
                  </a:txBody>
                  <a:tcPr anchor="ct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5" name="Rounded Rectangle 4"/>
          <p:cNvSpPr/>
          <p:nvPr/>
        </p:nvSpPr>
        <p:spPr bwMode="auto">
          <a:xfrm>
            <a:off x="76200" y="4114800"/>
            <a:ext cx="8991600" cy="7620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3412250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SGA performance </a:t>
            </a:r>
            <a:br>
              <a:rPr lang="en-US" dirty="0" smtClean="0"/>
            </a:br>
            <a:r>
              <a:rPr lang="en-US" dirty="0" err="1" smtClean="0"/>
              <a:t>Assemblathon</a:t>
            </a:r>
            <a:r>
              <a:rPr lang="en-US" dirty="0" smtClean="0"/>
              <a:t> March 2011 UCSC</a:t>
            </a:r>
            <a:endParaRPr lang="en-US" dirty="0"/>
          </a:p>
        </p:txBody>
      </p:sp>
      <p:pic>
        <p:nvPicPr>
          <p:cNvPr id="7" name="Picture 6"/>
          <p:cNvPicPr>
            <a:picLocks noChangeAspect="1"/>
          </p:cNvPicPr>
          <p:nvPr/>
        </p:nvPicPr>
        <p:blipFill>
          <a:blip r:embed="rId2"/>
          <a:stretch>
            <a:fillRect/>
          </a:stretch>
        </p:blipFill>
        <p:spPr>
          <a:xfrm>
            <a:off x="0" y="1899320"/>
            <a:ext cx="9144000" cy="3663280"/>
          </a:xfrm>
          <a:prstGeom prst="rect">
            <a:avLst/>
          </a:prstGeom>
        </p:spPr>
      </p:pic>
      <p:sp>
        <p:nvSpPr>
          <p:cNvPr id="5" name="Rounded Rectangle 4"/>
          <p:cNvSpPr/>
          <p:nvPr/>
        </p:nvSpPr>
        <p:spPr bwMode="auto">
          <a:xfrm>
            <a:off x="76200" y="2661320"/>
            <a:ext cx="8991600" cy="2286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 name="Content Placeholder 2"/>
          <p:cNvSpPr>
            <a:spLocks noGrp="1"/>
          </p:cNvSpPr>
          <p:nvPr>
            <p:ph idx="1"/>
          </p:nvPr>
        </p:nvSpPr>
        <p:spPr>
          <a:xfrm>
            <a:off x="395288" y="5802312"/>
            <a:ext cx="8353425" cy="750888"/>
          </a:xfrm>
        </p:spPr>
        <p:txBody>
          <a:bodyPr/>
          <a:lstStyle/>
          <a:p>
            <a:r>
              <a:rPr lang="en-US" sz="2400" dirty="0" smtClean="0">
                <a:solidFill>
                  <a:srgbClr val="FF0000"/>
                </a:solidFill>
                <a:ea typeface="ＭＳ Ｐゴシック" charset="0"/>
                <a:cs typeface="ＭＳ Ｐゴシック" charset="0"/>
              </a:rPr>
              <a:t>Not longest </a:t>
            </a:r>
            <a:r>
              <a:rPr lang="en-US" sz="2400" dirty="0" err="1" smtClean="0">
                <a:solidFill>
                  <a:srgbClr val="FF0000"/>
                </a:solidFill>
                <a:ea typeface="ＭＳ Ｐゴシック" charset="0"/>
                <a:cs typeface="ＭＳ Ｐゴシック" charset="0"/>
              </a:rPr>
              <a:t>contig</a:t>
            </a:r>
            <a:r>
              <a:rPr lang="en-US" sz="2400" dirty="0" smtClean="0">
                <a:solidFill>
                  <a:srgbClr val="FF0000"/>
                </a:solidFill>
                <a:ea typeface="ＭＳ Ｐゴシック" charset="0"/>
                <a:cs typeface="ＭＳ Ｐゴシック" charset="0"/>
              </a:rPr>
              <a:t> N50, but fewest substitutions and second fewest </a:t>
            </a:r>
            <a:r>
              <a:rPr lang="en-US" sz="2400" dirty="0" err="1" smtClean="0">
                <a:solidFill>
                  <a:srgbClr val="FF0000"/>
                </a:solidFill>
                <a:ea typeface="ＭＳ Ｐゴシック" charset="0"/>
                <a:cs typeface="ＭＳ Ｐゴシック" charset="0"/>
              </a:rPr>
              <a:t>mis</a:t>
            </a:r>
            <a:r>
              <a:rPr lang="en-US" sz="2400" dirty="0" smtClean="0">
                <a:solidFill>
                  <a:srgbClr val="FF0000"/>
                </a:solidFill>
                <a:ea typeface="ＭＳ Ｐゴシック" charset="0"/>
                <a:cs typeface="ＭＳ Ｐゴシック" charset="0"/>
              </a:rPr>
              <a:t>-assembly errors (longest correct scaffolds)</a:t>
            </a:r>
          </a:p>
        </p:txBody>
      </p:sp>
    </p:spTree>
    <p:extLst>
      <p:ext uri="{BB962C8B-B14F-4D97-AF65-F5344CB8AC3E}">
        <p14:creationId xmlns:p14="http://schemas.microsoft.com/office/powerpoint/2010/main" val="200830863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0" y="381000"/>
            <a:ext cx="9144000" cy="1143000"/>
          </a:xfrm>
        </p:spPr>
        <p:txBody>
          <a:bodyPr/>
          <a:lstStyle/>
          <a:p>
            <a:r>
              <a:rPr lang="en-US" sz="4000" dirty="0" smtClean="0"/>
              <a:t>We are mapping to the wrong reference!</a:t>
            </a:r>
            <a:br>
              <a:rPr lang="en-US" sz="4000" dirty="0" smtClean="0"/>
            </a:br>
            <a:r>
              <a:rPr lang="en-US" sz="4000" dirty="0" smtClean="0"/>
              <a:t>Genetic variation by assembly</a:t>
            </a:r>
            <a:endParaRPr lang="en-US" sz="4000" dirty="0"/>
          </a:p>
        </p:txBody>
      </p:sp>
      <p:sp>
        <p:nvSpPr>
          <p:cNvPr id="37892" name="Rectangle 3"/>
          <p:cNvSpPr>
            <a:spLocks noGrp="1" noChangeArrowheads="1"/>
          </p:cNvSpPr>
          <p:nvPr>
            <p:ph type="body" idx="1"/>
          </p:nvPr>
        </p:nvSpPr>
        <p:spPr>
          <a:xfrm>
            <a:off x="685800" y="1981200"/>
            <a:ext cx="8134672" cy="4688160"/>
          </a:xfrm>
        </p:spPr>
        <p:txBody>
          <a:bodyPr>
            <a:normAutofit fontScale="92500" lnSpcReduction="10000"/>
          </a:bodyPr>
          <a:lstStyle/>
          <a:p>
            <a:r>
              <a:rPr lang="en-US" dirty="0" smtClean="0"/>
              <a:t>Reference free variation detection</a:t>
            </a:r>
          </a:p>
          <a:p>
            <a:pPr lvl="1"/>
            <a:r>
              <a:rPr lang="en-US" dirty="0"/>
              <a:t>De novo mutations by comparing child to parents</a:t>
            </a:r>
          </a:p>
          <a:p>
            <a:pPr lvl="1"/>
            <a:r>
              <a:rPr lang="en-US" dirty="0"/>
              <a:t>Somatic cancer mutations by comparing </a:t>
            </a:r>
            <a:r>
              <a:rPr lang="en-US" dirty="0" err="1"/>
              <a:t>tumour</a:t>
            </a:r>
            <a:r>
              <a:rPr lang="en-US" dirty="0"/>
              <a:t> to normal</a:t>
            </a:r>
          </a:p>
          <a:p>
            <a:pPr lvl="1"/>
            <a:r>
              <a:rPr lang="en-US" dirty="0"/>
              <a:t>Population variation by identifying segregating sequence</a:t>
            </a:r>
          </a:p>
          <a:p>
            <a:pPr lvl="1"/>
            <a:r>
              <a:rPr lang="en-US" dirty="0" smtClean="0"/>
              <a:t>Individual variation by comparing to reference</a:t>
            </a:r>
          </a:p>
          <a:p>
            <a:r>
              <a:rPr lang="en-US" dirty="0" smtClean="0"/>
              <a:t>Could assemble first then compare </a:t>
            </a:r>
            <a:r>
              <a:rPr lang="en-US" dirty="0" err="1" smtClean="0"/>
              <a:t>contig</a:t>
            </a:r>
            <a:r>
              <a:rPr lang="en-US" dirty="0" smtClean="0"/>
              <a:t> sets</a:t>
            </a:r>
          </a:p>
          <a:p>
            <a:pPr lvl="1"/>
            <a:r>
              <a:rPr lang="en-US" dirty="0" smtClean="0"/>
              <a:t>Time consuming</a:t>
            </a:r>
          </a:p>
          <a:p>
            <a:r>
              <a:rPr lang="en-US" dirty="0" smtClean="0"/>
              <a:t>We only want to assemble the </a:t>
            </a:r>
            <a:r>
              <a:rPr lang="en-US" i="1" dirty="0" smtClean="0"/>
              <a:t>differences </a:t>
            </a:r>
            <a:r>
              <a:rPr lang="en-US" dirty="0" smtClean="0"/>
              <a:t>between the samples</a:t>
            </a:r>
            <a:endParaRPr lang="en-US" i="1" dirty="0" smtClean="0"/>
          </a:p>
        </p:txBody>
      </p:sp>
    </p:spTree>
    <p:extLst>
      <p:ext uri="{BB962C8B-B14F-4D97-AF65-F5344CB8AC3E}">
        <p14:creationId xmlns:p14="http://schemas.microsoft.com/office/powerpoint/2010/main" val="13697529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 name="Straight Connector 55"/>
          <p:cNvCxnSpPr>
            <a:cxnSpLocks noChangeShapeType="1"/>
          </p:cNvCxnSpPr>
          <p:nvPr/>
        </p:nvCxnSpPr>
        <p:spPr bwMode="auto">
          <a:xfrm rot="16200000" flipV="1">
            <a:off x="3561953" y="4706541"/>
            <a:ext cx="648494" cy="609600"/>
          </a:xfrm>
          <a:prstGeom prst="line">
            <a:avLst/>
          </a:prstGeom>
          <a:noFill/>
          <a:ln w="34925">
            <a:solidFill>
              <a:srgbClr val="D9D9D9"/>
            </a:solidFill>
            <a:round/>
            <a:headEnd/>
            <a:tailEnd/>
          </a:ln>
        </p:spPr>
      </p:cxnSp>
      <p:cxnSp>
        <p:nvCxnSpPr>
          <p:cNvPr id="103" name="Straight Connector 55"/>
          <p:cNvCxnSpPr>
            <a:cxnSpLocks noChangeShapeType="1"/>
          </p:cNvCxnSpPr>
          <p:nvPr/>
        </p:nvCxnSpPr>
        <p:spPr bwMode="auto">
          <a:xfrm flipV="1">
            <a:off x="5791200" y="5105400"/>
            <a:ext cx="457200" cy="228600"/>
          </a:xfrm>
          <a:prstGeom prst="line">
            <a:avLst/>
          </a:prstGeom>
          <a:noFill/>
          <a:ln w="34925">
            <a:solidFill>
              <a:srgbClr val="D9D9D9"/>
            </a:solidFill>
            <a:round/>
            <a:headEnd/>
            <a:tailEnd/>
          </a:ln>
        </p:spPr>
      </p:cxnSp>
      <p:cxnSp>
        <p:nvCxnSpPr>
          <p:cNvPr id="110" name="Straight Connector 55"/>
          <p:cNvCxnSpPr>
            <a:cxnSpLocks noChangeShapeType="1"/>
          </p:cNvCxnSpPr>
          <p:nvPr/>
        </p:nvCxnSpPr>
        <p:spPr bwMode="auto">
          <a:xfrm flipV="1">
            <a:off x="6400800" y="4800600"/>
            <a:ext cx="457200" cy="228600"/>
          </a:xfrm>
          <a:prstGeom prst="line">
            <a:avLst/>
          </a:prstGeom>
          <a:noFill/>
          <a:ln w="34925">
            <a:solidFill>
              <a:srgbClr val="D9D9D9"/>
            </a:solidFill>
            <a:round/>
            <a:headEnd/>
            <a:tailEnd/>
          </a:ln>
        </p:spPr>
      </p:cxnSp>
      <p:cxnSp>
        <p:nvCxnSpPr>
          <p:cNvPr id="111" name="Straight Connector 55"/>
          <p:cNvCxnSpPr>
            <a:cxnSpLocks noChangeShapeType="1"/>
          </p:cNvCxnSpPr>
          <p:nvPr/>
        </p:nvCxnSpPr>
        <p:spPr bwMode="auto">
          <a:xfrm rot="5400000" flipH="1" flipV="1">
            <a:off x="6973094" y="4077494"/>
            <a:ext cx="684212" cy="609600"/>
          </a:xfrm>
          <a:prstGeom prst="line">
            <a:avLst/>
          </a:prstGeom>
          <a:noFill/>
          <a:ln w="34925">
            <a:solidFill>
              <a:srgbClr val="D9D9D9"/>
            </a:solidFill>
            <a:round/>
            <a:headEnd/>
            <a:tailEnd/>
          </a:ln>
        </p:spPr>
      </p:cxnSp>
      <p:sp>
        <p:nvSpPr>
          <p:cNvPr id="37891" name="Rectangle 2"/>
          <p:cNvSpPr>
            <a:spLocks noGrp="1" noChangeArrowheads="1"/>
          </p:cNvSpPr>
          <p:nvPr>
            <p:ph type="title"/>
          </p:nvPr>
        </p:nvSpPr>
        <p:spPr/>
        <p:txBody>
          <a:bodyPr/>
          <a:lstStyle/>
          <a:p>
            <a:r>
              <a:rPr lang="en-US" dirty="0" smtClean="0"/>
              <a:t>Genetic variation by assembly</a:t>
            </a:r>
            <a:endParaRPr lang="en-US" dirty="0"/>
          </a:p>
        </p:txBody>
      </p:sp>
      <p:sp>
        <p:nvSpPr>
          <p:cNvPr id="52" name="Oval 42"/>
          <p:cNvSpPr>
            <a:spLocks noChangeArrowheads="1"/>
          </p:cNvSpPr>
          <p:nvPr/>
        </p:nvSpPr>
        <p:spPr bwMode="auto">
          <a:xfrm>
            <a:off x="533400" y="38100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53" name="Oval 43"/>
          <p:cNvSpPr>
            <a:spLocks noChangeArrowheads="1"/>
          </p:cNvSpPr>
          <p:nvPr/>
        </p:nvSpPr>
        <p:spPr bwMode="auto">
          <a:xfrm>
            <a:off x="1219200" y="38100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54" name="Oval 47"/>
          <p:cNvSpPr>
            <a:spLocks noChangeArrowheads="1"/>
          </p:cNvSpPr>
          <p:nvPr/>
        </p:nvSpPr>
        <p:spPr bwMode="auto">
          <a:xfrm>
            <a:off x="3962400" y="32004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55" name="Oval 48"/>
          <p:cNvSpPr>
            <a:spLocks noChangeArrowheads="1"/>
          </p:cNvSpPr>
          <p:nvPr/>
        </p:nvSpPr>
        <p:spPr bwMode="auto">
          <a:xfrm>
            <a:off x="4648200" y="32004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56" name="Oval 53"/>
          <p:cNvSpPr>
            <a:spLocks noChangeArrowheads="1"/>
          </p:cNvSpPr>
          <p:nvPr/>
        </p:nvSpPr>
        <p:spPr bwMode="auto">
          <a:xfrm>
            <a:off x="8153400" y="38100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57" name="Curved Connector 55"/>
          <p:cNvCxnSpPr>
            <a:cxnSpLocks noChangeShapeType="1"/>
            <a:stCxn id="52" idx="6"/>
            <a:endCxn id="53" idx="2"/>
          </p:cNvCxnSpPr>
          <p:nvPr/>
        </p:nvCxnSpPr>
        <p:spPr bwMode="auto">
          <a:xfrm>
            <a:off x="1066800" y="4038600"/>
            <a:ext cx="152400" cy="1588"/>
          </a:xfrm>
          <a:prstGeom prst="curvedConnector3">
            <a:avLst>
              <a:gd name="adj1" fmla="val 50000"/>
            </a:avLst>
          </a:prstGeom>
          <a:noFill/>
          <a:ln w="34925">
            <a:solidFill>
              <a:schemeClr val="bg1">
                <a:lumMod val="85000"/>
              </a:schemeClr>
            </a:solidFill>
            <a:round/>
            <a:headEnd/>
            <a:tailEnd/>
          </a:ln>
        </p:spPr>
      </p:cxnSp>
      <p:cxnSp>
        <p:nvCxnSpPr>
          <p:cNvPr id="58" name="Curved Connector 56"/>
          <p:cNvCxnSpPr>
            <a:cxnSpLocks noChangeShapeType="1"/>
            <a:stCxn id="53" idx="6"/>
            <a:endCxn id="75" idx="2"/>
          </p:cNvCxnSpPr>
          <p:nvPr/>
        </p:nvCxnSpPr>
        <p:spPr bwMode="auto">
          <a:xfrm>
            <a:off x="1752600" y="4038600"/>
            <a:ext cx="152400" cy="1588"/>
          </a:xfrm>
          <a:prstGeom prst="curvedConnector3">
            <a:avLst>
              <a:gd name="adj1" fmla="val 50000"/>
            </a:avLst>
          </a:prstGeom>
          <a:noFill/>
          <a:ln w="34925">
            <a:solidFill>
              <a:schemeClr val="bg1">
                <a:lumMod val="85000"/>
              </a:schemeClr>
            </a:solidFill>
            <a:round/>
            <a:headEnd/>
            <a:tailEnd/>
          </a:ln>
        </p:spPr>
      </p:cxnSp>
      <p:cxnSp>
        <p:nvCxnSpPr>
          <p:cNvPr id="59" name="Curved Connector 59"/>
          <p:cNvCxnSpPr>
            <a:cxnSpLocks noChangeShapeType="1"/>
            <a:stCxn id="68" idx="6"/>
            <a:endCxn id="54" idx="2"/>
          </p:cNvCxnSpPr>
          <p:nvPr/>
        </p:nvCxnSpPr>
        <p:spPr bwMode="auto">
          <a:xfrm>
            <a:off x="3810000" y="3429000"/>
            <a:ext cx="152400" cy="1588"/>
          </a:xfrm>
          <a:prstGeom prst="curvedConnector3">
            <a:avLst>
              <a:gd name="adj1" fmla="val 50000"/>
            </a:avLst>
          </a:prstGeom>
          <a:noFill/>
          <a:ln w="34925">
            <a:solidFill>
              <a:schemeClr val="bg1">
                <a:lumMod val="85000"/>
              </a:schemeClr>
            </a:solidFill>
            <a:round/>
            <a:headEnd/>
            <a:tailEnd/>
          </a:ln>
        </p:spPr>
      </p:cxnSp>
      <p:cxnSp>
        <p:nvCxnSpPr>
          <p:cNvPr id="60" name="Curved Connector 60"/>
          <p:cNvCxnSpPr>
            <a:cxnSpLocks noChangeShapeType="1"/>
            <a:stCxn id="54" idx="6"/>
            <a:endCxn id="55" idx="2"/>
          </p:cNvCxnSpPr>
          <p:nvPr/>
        </p:nvCxnSpPr>
        <p:spPr bwMode="auto">
          <a:xfrm>
            <a:off x="4495800" y="3429000"/>
            <a:ext cx="152400" cy="1588"/>
          </a:xfrm>
          <a:prstGeom prst="curvedConnector3">
            <a:avLst>
              <a:gd name="adj1" fmla="val 50000"/>
            </a:avLst>
          </a:prstGeom>
          <a:noFill/>
          <a:ln w="34925">
            <a:solidFill>
              <a:schemeClr val="bg1">
                <a:lumMod val="85000"/>
              </a:schemeClr>
            </a:solidFill>
            <a:round/>
            <a:headEnd/>
            <a:tailEnd/>
          </a:ln>
        </p:spPr>
      </p:cxnSp>
      <p:cxnSp>
        <p:nvCxnSpPr>
          <p:cNvPr id="61" name="Curved Connector 61"/>
          <p:cNvCxnSpPr>
            <a:cxnSpLocks noChangeShapeType="1"/>
            <a:stCxn id="55" idx="6"/>
            <a:endCxn id="71" idx="2"/>
          </p:cNvCxnSpPr>
          <p:nvPr/>
        </p:nvCxnSpPr>
        <p:spPr bwMode="auto">
          <a:xfrm>
            <a:off x="5181600" y="3429000"/>
            <a:ext cx="152400" cy="1588"/>
          </a:xfrm>
          <a:prstGeom prst="curvedConnector3">
            <a:avLst>
              <a:gd name="adj1" fmla="val 50000"/>
            </a:avLst>
          </a:prstGeom>
          <a:noFill/>
          <a:ln w="34925">
            <a:solidFill>
              <a:schemeClr val="bg1">
                <a:lumMod val="85000"/>
              </a:schemeClr>
            </a:solidFill>
            <a:round/>
            <a:headEnd/>
            <a:tailEnd/>
          </a:ln>
        </p:spPr>
      </p:cxnSp>
      <p:cxnSp>
        <p:nvCxnSpPr>
          <p:cNvPr id="62" name="Curved Connector 64"/>
          <p:cNvCxnSpPr>
            <a:cxnSpLocks noChangeShapeType="1"/>
            <a:stCxn id="79" idx="6"/>
            <a:endCxn id="93" idx="2"/>
          </p:cNvCxnSpPr>
          <p:nvPr/>
        </p:nvCxnSpPr>
        <p:spPr bwMode="auto">
          <a:xfrm>
            <a:off x="7239000" y="4038600"/>
            <a:ext cx="152400" cy="1588"/>
          </a:xfrm>
          <a:prstGeom prst="curvedConnector3">
            <a:avLst>
              <a:gd name="adj1" fmla="val 50000"/>
            </a:avLst>
          </a:prstGeom>
          <a:noFill/>
          <a:ln w="34925">
            <a:solidFill>
              <a:schemeClr val="bg1">
                <a:lumMod val="85000"/>
              </a:schemeClr>
            </a:solidFill>
            <a:round/>
            <a:headEnd/>
            <a:tailEnd/>
          </a:ln>
        </p:spPr>
      </p:cxnSp>
      <p:cxnSp>
        <p:nvCxnSpPr>
          <p:cNvPr id="63" name="Curved Connector 65"/>
          <p:cNvCxnSpPr>
            <a:cxnSpLocks noChangeShapeType="1"/>
            <a:stCxn id="93" idx="6"/>
            <a:endCxn id="56" idx="2"/>
          </p:cNvCxnSpPr>
          <p:nvPr/>
        </p:nvCxnSpPr>
        <p:spPr bwMode="auto">
          <a:xfrm>
            <a:off x="7924800" y="4038600"/>
            <a:ext cx="228600" cy="1588"/>
          </a:xfrm>
          <a:prstGeom prst="curvedConnector3">
            <a:avLst>
              <a:gd name="adj1" fmla="val 50000"/>
            </a:avLst>
          </a:prstGeom>
          <a:noFill/>
          <a:ln w="34925">
            <a:solidFill>
              <a:schemeClr val="bg1">
                <a:lumMod val="85000"/>
              </a:schemeClr>
            </a:solidFill>
            <a:round/>
            <a:headEnd/>
            <a:tailEnd/>
          </a:ln>
        </p:spPr>
      </p:cxnSp>
      <p:sp>
        <p:nvSpPr>
          <p:cNvPr id="64" name="Oval 45"/>
          <p:cNvSpPr>
            <a:spLocks noChangeArrowheads="1"/>
          </p:cNvSpPr>
          <p:nvPr/>
        </p:nvSpPr>
        <p:spPr bwMode="auto">
          <a:xfrm>
            <a:off x="3962400" y="44196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sp>
        <p:nvSpPr>
          <p:cNvPr id="65" name="Oval 45"/>
          <p:cNvSpPr>
            <a:spLocks noChangeArrowheads="1"/>
          </p:cNvSpPr>
          <p:nvPr/>
        </p:nvSpPr>
        <p:spPr bwMode="auto">
          <a:xfrm>
            <a:off x="4648200" y="44196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cxnSp>
        <p:nvCxnSpPr>
          <p:cNvPr id="66" name="Straight Connector 39"/>
          <p:cNvCxnSpPr>
            <a:cxnSpLocks noChangeShapeType="1"/>
            <a:stCxn id="75" idx="3"/>
            <a:endCxn id="69" idx="7"/>
          </p:cNvCxnSpPr>
          <p:nvPr/>
        </p:nvCxnSpPr>
        <p:spPr bwMode="auto">
          <a:xfrm rot="5400000" flipH="1" flipV="1">
            <a:off x="2200276" y="3354387"/>
            <a:ext cx="628650" cy="1063625"/>
          </a:xfrm>
          <a:prstGeom prst="line">
            <a:avLst/>
          </a:prstGeom>
          <a:noFill/>
          <a:ln w="34925">
            <a:solidFill>
              <a:schemeClr val="bg1">
                <a:lumMod val="85000"/>
              </a:schemeClr>
            </a:solidFill>
            <a:round/>
            <a:headEnd/>
            <a:tailEnd/>
          </a:ln>
        </p:spPr>
      </p:cxnSp>
      <p:cxnSp>
        <p:nvCxnSpPr>
          <p:cNvPr id="67" name="Straight Connector 44"/>
          <p:cNvCxnSpPr>
            <a:cxnSpLocks noChangeShapeType="1"/>
            <a:stCxn id="69" idx="3"/>
            <a:endCxn id="68" idx="7"/>
          </p:cNvCxnSpPr>
          <p:nvPr/>
        </p:nvCxnSpPr>
        <p:spPr bwMode="auto">
          <a:xfrm rot="5400000" flipH="1" flipV="1">
            <a:off x="2886076" y="3049587"/>
            <a:ext cx="628650" cy="1063625"/>
          </a:xfrm>
          <a:prstGeom prst="line">
            <a:avLst/>
          </a:prstGeom>
          <a:noFill/>
          <a:ln w="34925">
            <a:solidFill>
              <a:schemeClr val="bg1">
                <a:lumMod val="85000"/>
              </a:schemeClr>
            </a:solidFill>
            <a:round/>
            <a:headEnd/>
            <a:tailEnd/>
          </a:ln>
        </p:spPr>
      </p:cxnSp>
      <p:sp>
        <p:nvSpPr>
          <p:cNvPr id="68" name="Oval 46"/>
          <p:cNvSpPr>
            <a:spLocks noChangeArrowheads="1"/>
          </p:cNvSpPr>
          <p:nvPr/>
        </p:nvSpPr>
        <p:spPr bwMode="auto">
          <a:xfrm>
            <a:off x="3276600" y="32004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69" name="Oval 45"/>
          <p:cNvSpPr>
            <a:spLocks noChangeArrowheads="1"/>
          </p:cNvSpPr>
          <p:nvPr/>
        </p:nvSpPr>
        <p:spPr bwMode="auto">
          <a:xfrm>
            <a:off x="2590800" y="35052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70" name="Straight Connector 54"/>
          <p:cNvCxnSpPr>
            <a:cxnSpLocks noChangeShapeType="1"/>
            <a:stCxn id="71" idx="1"/>
            <a:endCxn id="73" idx="5"/>
          </p:cNvCxnSpPr>
          <p:nvPr/>
        </p:nvCxnSpPr>
        <p:spPr bwMode="auto">
          <a:xfrm rot="16200000" flipH="1">
            <a:off x="5629276" y="3049587"/>
            <a:ext cx="628650" cy="1063625"/>
          </a:xfrm>
          <a:prstGeom prst="line">
            <a:avLst/>
          </a:prstGeom>
          <a:noFill/>
          <a:ln w="34925">
            <a:solidFill>
              <a:schemeClr val="bg1">
                <a:lumMod val="85000"/>
              </a:schemeClr>
            </a:solidFill>
            <a:round/>
            <a:headEnd/>
            <a:tailEnd/>
          </a:ln>
        </p:spPr>
      </p:cxnSp>
      <p:sp>
        <p:nvSpPr>
          <p:cNvPr id="71" name="Oval 49"/>
          <p:cNvSpPr>
            <a:spLocks noChangeArrowheads="1"/>
          </p:cNvSpPr>
          <p:nvPr/>
        </p:nvSpPr>
        <p:spPr bwMode="auto">
          <a:xfrm>
            <a:off x="5334000" y="32004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72" name="Straight Connector 57"/>
          <p:cNvCxnSpPr>
            <a:cxnSpLocks noChangeShapeType="1"/>
            <a:stCxn id="73" idx="1"/>
            <a:endCxn id="79" idx="5"/>
          </p:cNvCxnSpPr>
          <p:nvPr/>
        </p:nvCxnSpPr>
        <p:spPr bwMode="auto">
          <a:xfrm rot="16200000" flipH="1">
            <a:off x="6315076" y="3354387"/>
            <a:ext cx="628650" cy="1063625"/>
          </a:xfrm>
          <a:prstGeom prst="line">
            <a:avLst/>
          </a:prstGeom>
          <a:noFill/>
          <a:ln w="34925">
            <a:solidFill>
              <a:schemeClr val="bg1">
                <a:lumMod val="85000"/>
              </a:schemeClr>
            </a:solidFill>
            <a:round/>
            <a:headEnd/>
            <a:tailEnd/>
          </a:ln>
        </p:spPr>
      </p:cxnSp>
      <p:sp>
        <p:nvSpPr>
          <p:cNvPr id="73" name="Oval 50"/>
          <p:cNvSpPr>
            <a:spLocks noChangeArrowheads="1"/>
          </p:cNvSpPr>
          <p:nvPr/>
        </p:nvSpPr>
        <p:spPr bwMode="auto">
          <a:xfrm>
            <a:off x="6019800" y="35052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74" name="Straight Connector 61"/>
          <p:cNvCxnSpPr>
            <a:cxnSpLocks noChangeShapeType="1"/>
            <a:stCxn id="75" idx="1"/>
            <a:endCxn id="77" idx="5"/>
          </p:cNvCxnSpPr>
          <p:nvPr/>
        </p:nvCxnSpPr>
        <p:spPr bwMode="auto">
          <a:xfrm rot="16200000" flipH="1">
            <a:off x="2200276" y="3659187"/>
            <a:ext cx="628650" cy="1063625"/>
          </a:xfrm>
          <a:prstGeom prst="line">
            <a:avLst/>
          </a:prstGeom>
          <a:noFill/>
          <a:ln w="34925">
            <a:solidFill>
              <a:schemeClr val="bg1">
                <a:lumMod val="85000"/>
              </a:schemeClr>
            </a:solidFill>
            <a:round/>
            <a:headEnd/>
            <a:tailEnd/>
          </a:ln>
        </p:spPr>
      </p:cxnSp>
      <p:sp>
        <p:nvSpPr>
          <p:cNvPr id="75" name="Oval 44"/>
          <p:cNvSpPr>
            <a:spLocks noChangeArrowheads="1"/>
          </p:cNvSpPr>
          <p:nvPr/>
        </p:nvSpPr>
        <p:spPr bwMode="auto">
          <a:xfrm>
            <a:off x="1905000" y="38100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76" name="Straight Connector 64"/>
          <p:cNvCxnSpPr>
            <a:cxnSpLocks noChangeShapeType="1"/>
            <a:stCxn id="77" idx="1"/>
            <a:endCxn id="94" idx="5"/>
          </p:cNvCxnSpPr>
          <p:nvPr/>
        </p:nvCxnSpPr>
        <p:spPr bwMode="auto">
          <a:xfrm rot="16200000" flipH="1">
            <a:off x="2886076" y="3963987"/>
            <a:ext cx="628650" cy="1063625"/>
          </a:xfrm>
          <a:prstGeom prst="line">
            <a:avLst/>
          </a:prstGeom>
          <a:noFill/>
          <a:ln w="34925">
            <a:solidFill>
              <a:schemeClr val="bg1">
                <a:lumMod val="85000"/>
              </a:schemeClr>
            </a:solidFill>
            <a:round/>
            <a:headEnd/>
            <a:tailEnd/>
          </a:ln>
        </p:spPr>
      </p:cxnSp>
      <p:sp>
        <p:nvSpPr>
          <p:cNvPr id="77" name="Oval 45"/>
          <p:cNvSpPr>
            <a:spLocks noChangeArrowheads="1"/>
          </p:cNvSpPr>
          <p:nvPr/>
        </p:nvSpPr>
        <p:spPr bwMode="auto">
          <a:xfrm>
            <a:off x="2590800" y="41148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78" name="Straight Connector 67"/>
          <p:cNvCxnSpPr>
            <a:cxnSpLocks noChangeShapeType="1"/>
            <a:stCxn id="82" idx="3"/>
            <a:endCxn id="79" idx="7"/>
          </p:cNvCxnSpPr>
          <p:nvPr/>
        </p:nvCxnSpPr>
        <p:spPr bwMode="auto">
          <a:xfrm rot="5400000" flipH="1" flipV="1">
            <a:off x="6315076" y="3659187"/>
            <a:ext cx="628650" cy="1063625"/>
          </a:xfrm>
          <a:prstGeom prst="line">
            <a:avLst/>
          </a:prstGeom>
          <a:noFill/>
          <a:ln w="34925">
            <a:solidFill>
              <a:schemeClr val="bg1">
                <a:lumMod val="85000"/>
              </a:schemeClr>
            </a:solidFill>
            <a:round/>
            <a:headEnd/>
            <a:tailEnd/>
          </a:ln>
        </p:spPr>
      </p:cxnSp>
      <p:sp>
        <p:nvSpPr>
          <p:cNvPr id="79" name="Oval 51"/>
          <p:cNvSpPr>
            <a:spLocks noChangeArrowheads="1"/>
          </p:cNvSpPr>
          <p:nvPr/>
        </p:nvSpPr>
        <p:spPr bwMode="auto">
          <a:xfrm>
            <a:off x="6705600" y="38100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80" name="Straight Connector 70"/>
          <p:cNvCxnSpPr>
            <a:cxnSpLocks noChangeShapeType="1"/>
            <a:stCxn id="81" idx="3"/>
            <a:endCxn id="82" idx="7"/>
          </p:cNvCxnSpPr>
          <p:nvPr/>
        </p:nvCxnSpPr>
        <p:spPr bwMode="auto">
          <a:xfrm rot="5400000" flipH="1" flipV="1">
            <a:off x="5629276" y="3963987"/>
            <a:ext cx="628650" cy="1063625"/>
          </a:xfrm>
          <a:prstGeom prst="line">
            <a:avLst/>
          </a:prstGeom>
          <a:noFill/>
          <a:ln w="34925">
            <a:solidFill>
              <a:schemeClr val="bg1">
                <a:lumMod val="85000"/>
              </a:schemeClr>
            </a:solidFill>
            <a:round/>
            <a:headEnd/>
            <a:tailEnd/>
          </a:ln>
        </p:spPr>
      </p:cxnSp>
      <p:sp>
        <p:nvSpPr>
          <p:cNvPr id="81" name="Oval 45"/>
          <p:cNvSpPr>
            <a:spLocks noChangeArrowheads="1"/>
          </p:cNvSpPr>
          <p:nvPr/>
        </p:nvSpPr>
        <p:spPr bwMode="auto">
          <a:xfrm>
            <a:off x="5334000" y="44196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sp>
        <p:nvSpPr>
          <p:cNvPr id="82" name="Oval 45"/>
          <p:cNvSpPr>
            <a:spLocks noChangeArrowheads="1"/>
          </p:cNvSpPr>
          <p:nvPr/>
        </p:nvSpPr>
        <p:spPr bwMode="auto">
          <a:xfrm>
            <a:off x="6019800" y="41148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cxnSp>
        <p:nvCxnSpPr>
          <p:cNvPr id="83" name="Straight Connector 73"/>
          <p:cNvCxnSpPr>
            <a:cxnSpLocks noChangeShapeType="1"/>
            <a:stCxn id="94" idx="6"/>
            <a:endCxn id="64" idx="2"/>
          </p:cNvCxnSpPr>
          <p:nvPr/>
        </p:nvCxnSpPr>
        <p:spPr bwMode="auto">
          <a:xfrm>
            <a:off x="3810000" y="4648200"/>
            <a:ext cx="152400" cy="1588"/>
          </a:xfrm>
          <a:prstGeom prst="line">
            <a:avLst/>
          </a:prstGeom>
          <a:noFill/>
          <a:ln w="34925">
            <a:solidFill>
              <a:schemeClr val="bg1">
                <a:lumMod val="85000"/>
              </a:schemeClr>
            </a:solidFill>
            <a:round/>
            <a:headEnd/>
            <a:tailEnd/>
          </a:ln>
        </p:spPr>
      </p:cxnSp>
      <p:cxnSp>
        <p:nvCxnSpPr>
          <p:cNvPr id="84" name="Straight Connector 76"/>
          <p:cNvCxnSpPr>
            <a:cxnSpLocks noChangeShapeType="1"/>
            <a:stCxn id="64" idx="6"/>
            <a:endCxn id="65" idx="2"/>
          </p:cNvCxnSpPr>
          <p:nvPr/>
        </p:nvCxnSpPr>
        <p:spPr bwMode="auto">
          <a:xfrm>
            <a:off x="4495800" y="4648200"/>
            <a:ext cx="152400" cy="1588"/>
          </a:xfrm>
          <a:prstGeom prst="line">
            <a:avLst/>
          </a:prstGeom>
          <a:noFill/>
          <a:ln w="34925">
            <a:solidFill>
              <a:schemeClr val="bg1">
                <a:lumMod val="85000"/>
              </a:schemeClr>
            </a:solidFill>
            <a:round/>
            <a:headEnd/>
            <a:tailEnd/>
          </a:ln>
        </p:spPr>
      </p:cxnSp>
      <p:cxnSp>
        <p:nvCxnSpPr>
          <p:cNvPr id="85" name="Straight Connector 79"/>
          <p:cNvCxnSpPr>
            <a:cxnSpLocks noChangeShapeType="1"/>
            <a:stCxn id="65" idx="6"/>
            <a:endCxn id="81" idx="2"/>
          </p:cNvCxnSpPr>
          <p:nvPr/>
        </p:nvCxnSpPr>
        <p:spPr bwMode="auto">
          <a:xfrm>
            <a:off x="5181600" y="4648200"/>
            <a:ext cx="152400" cy="1588"/>
          </a:xfrm>
          <a:prstGeom prst="line">
            <a:avLst/>
          </a:prstGeom>
          <a:noFill/>
          <a:ln w="34925">
            <a:solidFill>
              <a:schemeClr val="bg1">
                <a:lumMod val="85000"/>
              </a:schemeClr>
            </a:solidFill>
            <a:round/>
            <a:headEnd/>
            <a:tailEnd/>
          </a:ln>
        </p:spPr>
      </p:cxnSp>
      <p:cxnSp>
        <p:nvCxnSpPr>
          <p:cNvPr id="88" name="Straight Connector 51"/>
          <p:cNvCxnSpPr>
            <a:cxnSpLocks noChangeShapeType="1"/>
          </p:cNvCxnSpPr>
          <p:nvPr/>
        </p:nvCxnSpPr>
        <p:spPr bwMode="auto">
          <a:xfrm>
            <a:off x="4495800" y="5334000"/>
            <a:ext cx="152400" cy="1588"/>
          </a:xfrm>
          <a:prstGeom prst="line">
            <a:avLst/>
          </a:prstGeom>
          <a:noFill/>
          <a:ln w="34925">
            <a:solidFill>
              <a:srgbClr val="D9D9D9"/>
            </a:solidFill>
            <a:round/>
            <a:headEnd/>
            <a:tailEnd/>
          </a:ln>
        </p:spPr>
      </p:cxnSp>
      <p:cxnSp>
        <p:nvCxnSpPr>
          <p:cNvPr id="89" name="Straight Connector 55"/>
          <p:cNvCxnSpPr>
            <a:cxnSpLocks noChangeShapeType="1"/>
            <a:endCxn id="96" idx="2"/>
          </p:cNvCxnSpPr>
          <p:nvPr/>
        </p:nvCxnSpPr>
        <p:spPr bwMode="auto">
          <a:xfrm>
            <a:off x="5181600" y="5334000"/>
            <a:ext cx="152400" cy="1588"/>
          </a:xfrm>
          <a:prstGeom prst="line">
            <a:avLst/>
          </a:prstGeom>
          <a:noFill/>
          <a:ln w="34925">
            <a:solidFill>
              <a:srgbClr val="D9D9D9"/>
            </a:solidFill>
            <a:round/>
            <a:headEnd/>
            <a:tailEnd/>
          </a:ln>
        </p:spPr>
      </p:cxnSp>
      <p:sp>
        <p:nvSpPr>
          <p:cNvPr id="93" name="Oval 52"/>
          <p:cNvSpPr>
            <a:spLocks noChangeArrowheads="1"/>
          </p:cNvSpPr>
          <p:nvPr/>
        </p:nvSpPr>
        <p:spPr bwMode="auto">
          <a:xfrm>
            <a:off x="7391400" y="38100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94" name="Oval 45"/>
          <p:cNvSpPr>
            <a:spLocks noChangeArrowheads="1"/>
          </p:cNvSpPr>
          <p:nvPr/>
        </p:nvSpPr>
        <p:spPr bwMode="auto">
          <a:xfrm>
            <a:off x="3276600" y="44196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sp>
        <p:nvSpPr>
          <p:cNvPr id="96" name="Oval 95"/>
          <p:cNvSpPr>
            <a:spLocks noChangeArrowheads="1"/>
          </p:cNvSpPr>
          <p:nvPr/>
        </p:nvSpPr>
        <p:spPr bwMode="auto">
          <a:xfrm>
            <a:off x="5334000" y="5105400"/>
            <a:ext cx="533400" cy="457200"/>
          </a:xfrm>
          <a:prstGeom prst="ellipse">
            <a:avLst/>
          </a:prstGeom>
          <a:solidFill>
            <a:srgbClr val="FF0000"/>
          </a:solidFill>
          <a:ln w="34925">
            <a:solidFill>
              <a:schemeClr val="tx1">
                <a:lumMod val="75000"/>
                <a:lumOff val="2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sp>
        <p:nvSpPr>
          <p:cNvPr id="99" name="Oval 45"/>
          <p:cNvSpPr>
            <a:spLocks noChangeArrowheads="1"/>
          </p:cNvSpPr>
          <p:nvPr/>
        </p:nvSpPr>
        <p:spPr bwMode="auto">
          <a:xfrm>
            <a:off x="6705600" y="44958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sp>
        <p:nvSpPr>
          <p:cNvPr id="100" name="Oval 45"/>
          <p:cNvSpPr>
            <a:spLocks noChangeArrowheads="1"/>
          </p:cNvSpPr>
          <p:nvPr/>
        </p:nvSpPr>
        <p:spPr bwMode="auto">
          <a:xfrm>
            <a:off x="6019800" y="48768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sp>
        <p:nvSpPr>
          <p:cNvPr id="101" name="Oval 45"/>
          <p:cNvSpPr>
            <a:spLocks noChangeArrowheads="1"/>
          </p:cNvSpPr>
          <p:nvPr/>
        </p:nvSpPr>
        <p:spPr bwMode="auto">
          <a:xfrm>
            <a:off x="4648200" y="51054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sp>
        <p:nvSpPr>
          <p:cNvPr id="102" name="Oval 45"/>
          <p:cNvSpPr>
            <a:spLocks noChangeArrowheads="1"/>
          </p:cNvSpPr>
          <p:nvPr/>
        </p:nvSpPr>
        <p:spPr bwMode="auto">
          <a:xfrm>
            <a:off x="3962400" y="51054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grpSp>
        <p:nvGrpSpPr>
          <p:cNvPr id="117" name="Group 116"/>
          <p:cNvGrpSpPr/>
          <p:nvPr/>
        </p:nvGrpSpPr>
        <p:grpSpPr>
          <a:xfrm>
            <a:off x="4648200" y="4876800"/>
            <a:ext cx="1905000" cy="685800"/>
            <a:chOff x="4648200" y="4876800"/>
            <a:chExt cx="1905000" cy="685800"/>
          </a:xfrm>
        </p:grpSpPr>
        <p:sp>
          <p:nvSpPr>
            <p:cNvPr id="115" name="Oval 114"/>
            <p:cNvSpPr>
              <a:spLocks noChangeArrowheads="1"/>
            </p:cNvSpPr>
            <p:nvPr/>
          </p:nvSpPr>
          <p:spPr bwMode="auto">
            <a:xfrm>
              <a:off x="6019800" y="4876800"/>
              <a:ext cx="533400" cy="457200"/>
            </a:xfrm>
            <a:prstGeom prst="ellipse">
              <a:avLst/>
            </a:prstGeom>
            <a:solidFill>
              <a:srgbClr val="FF0000"/>
            </a:solidFill>
            <a:ln w="34925">
              <a:solidFill>
                <a:schemeClr val="tx1">
                  <a:lumMod val="75000"/>
                  <a:lumOff val="2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sp>
          <p:nvSpPr>
            <p:cNvPr id="116" name="Oval 115"/>
            <p:cNvSpPr>
              <a:spLocks noChangeArrowheads="1"/>
            </p:cNvSpPr>
            <p:nvPr/>
          </p:nvSpPr>
          <p:spPr bwMode="auto">
            <a:xfrm>
              <a:off x="4648200" y="5105400"/>
              <a:ext cx="533400" cy="457200"/>
            </a:xfrm>
            <a:prstGeom prst="ellipse">
              <a:avLst/>
            </a:prstGeom>
            <a:solidFill>
              <a:srgbClr val="FF0000"/>
            </a:solidFill>
            <a:ln w="34925">
              <a:solidFill>
                <a:schemeClr val="tx1">
                  <a:lumMod val="75000"/>
                  <a:lumOff val="2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grpSp>
      <p:grpSp>
        <p:nvGrpSpPr>
          <p:cNvPr id="120" name="Group 119"/>
          <p:cNvGrpSpPr/>
          <p:nvPr/>
        </p:nvGrpSpPr>
        <p:grpSpPr>
          <a:xfrm>
            <a:off x="3962400" y="4495800"/>
            <a:ext cx="3276600" cy="1066800"/>
            <a:chOff x="3962400" y="4495800"/>
            <a:chExt cx="3276600" cy="1066800"/>
          </a:xfrm>
        </p:grpSpPr>
        <p:sp>
          <p:nvSpPr>
            <p:cNvPr id="118" name="Oval 117"/>
            <p:cNvSpPr>
              <a:spLocks noChangeArrowheads="1"/>
            </p:cNvSpPr>
            <p:nvPr/>
          </p:nvSpPr>
          <p:spPr bwMode="auto">
            <a:xfrm>
              <a:off x="3962400" y="5105400"/>
              <a:ext cx="533400" cy="457200"/>
            </a:xfrm>
            <a:prstGeom prst="ellipse">
              <a:avLst/>
            </a:prstGeom>
            <a:solidFill>
              <a:srgbClr val="FF0000"/>
            </a:solidFill>
            <a:ln w="34925">
              <a:solidFill>
                <a:schemeClr val="tx1">
                  <a:lumMod val="75000"/>
                  <a:lumOff val="2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sp>
          <p:nvSpPr>
            <p:cNvPr id="119" name="Oval 118"/>
            <p:cNvSpPr>
              <a:spLocks noChangeArrowheads="1"/>
            </p:cNvSpPr>
            <p:nvPr/>
          </p:nvSpPr>
          <p:spPr bwMode="auto">
            <a:xfrm>
              <a:off x="6705600" y="4495800"/>
              <a:ext cx="533400" cy="457200"/>
            </a:xfrm>
            <a:prstGeom prst="ellipse">
              <a:avLst/>
            </a:prstGeom>
            <a:solidFill>
              <a:srgbClr val="FF0000"/>
            </a:solidFill>
            <a:ln w="34925">
              <a:solidFill>
                <a:schemeClr val="tx1">
                  <a:lumMod val="75000"/>
                  <a:lumOff val="2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grpSp>
      <p:grpSp>
        <p:nvGrpSpPr>
          <p:cNvPr id="125" name="Group 124"/>
          <p:cNvGrpSpPr/>
          <p:nvPr/>
        </p:nvGrpSpPr>
        <p:grpSpPr>
          <a:xfrm>
            <a:off x="3276600" y="3810000"/>
            <a:ext cx="4648200" cy="1066800"/>
            <a:chOff x="3276600" y="3810000"/>
            <a:chExt cx="4648200" cy="1066800"/>
          </a:xfrm>
        </p:grpSpPr>
        <p:sp>
          <p:nvSpPr>
            <p:cNvPr id="122" name="Oval 52"/>
            <p:cNvSpPr>
              <a:spLocks noChangeArrowheads="1"/>
            </p:cNvSpPr>
            <p:nvPr/>
          </p:nvSpPr>
          <p:spPr bwMode="auto">
            <a:xfrm>
              <a:off x="7391400" y="3810000"/>
              <a:ext cx="533400" cy="457200"/>
            </a:xfrm>
            <a:prstGeom prst="ellipse">
              <a:avLst/>
            </a:prstGeom>
            <a:solidFill>
              <a:schemeClr val="bg1">
                <a:lumMod val="75000"/>
              </a:schemeClr>
            </a:solidFill>
            <a:ln w="34925">
              <a:solidFill>
                <a:srgbClr val="000000"/>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123" name="Oval 52"/>
            <p:cNvSpPr>
              <a:spLocks noChangeArrowheads="1"/>
            </p:cNvSpPr>
            <p:nvPr/>
          </p:nvSpPr>
          <p:spPr bwMode="auto">
            <a:xfrm>
              <a:off x="3276600" y="4419600"/>
              <a:ext cx="533400" cy="457200"/>
            </a:xfrm>
            <a:prstGeom prst="ellipse">
              <a:avLst/>
            </a:prstGeom>
            <a:solidFill>
              <a:schemeClr val="bg1">
                <a:lumMod val="75000"/>
              </a:schemeClr>
            </a:solidFill>
            <a:ln w="34925">
              <a:solidFill>
                <a:srgbClr val="000000"/>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grpSp>
      <p:sp>
        <p:nvSpPr>
          <p:cNvPr id="126" name="Oval 52"/>
          <p:cNvSpPr>
            <a:spLocks noChangeArrowheads="1"/>
          </p:cNvSpPr>
          <p:nvPr/>
        </p:nvSpPr>
        <p:spPr bwMode="auto">
          <a:xfrm>
            <a:off x="5334000" y="4419600"/>
            <a:ext cx="533400" cy="457200"/>
          </a:xfrm>
          <a:prstGeom prst="ellipse">
            <a:avLst/>
          </a:prstGeom>
          <a:solidFill>
            <a:schemeClr val="bg1">
              <a:lumMod val="75000"/>
            </a:schemeClr>
          </a:solidFill>
          <a:ln w="34925">
            <a:solidFill>
              <a:srgbClr val="000000"/>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grpSp>
        <p:nvGrpSpPr>
          <p:cNvPr id="128" name="Group 127"/>
          <p:cNvGrpSpPr/>
          <p:nvPr/>
        </p:nvGrpSpPr>
        <p:grpSpPr>
          <a:xfrm>
            <a:off x="3962400" y="3810000"/>
            <a:ext cx="3276600" cy="1066800"/>
            <a:chOff x="3962400" y="3810000"/>
            <a:chExt cx="3276600" cy="1066800"/>
          </a:xfrm>
        </p:grpSpPr>
        <p:sp>
          <p:nvSpPr>
            <p:cNvPr id="124" name="Oval 52"/>
            <p:cNvSpPr>
              <a:spLocks noChangeArrowheads="1"/>
            </p:cNvSpPr>
            <p:nvPr/>
          </p:nvSpPr>
          <p:spPr bwMode="auto">
            <a:xfrm>
              <a:off x="6705600" y="3810000"/>
              <a:ext cx="533400" cy="457200"/>
            </a:xfrm>
            <a:prstGeom prst="ellipse">
              <a:avLst/>
            </a:prstGeom>
            <a:solidFill>
              <a:schemeClr val="bg1">
                <a:lumMod val="75000"/>
              </a:schemeClr>
            </a:solidFill>
            <a:ln w="34925">
              <a:solidFill>
                <a:srgbClr val="000000"/>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127" name="Oval 52"/>
            <p:cNvSpPr>
              <a:spLocks noChangeArrowheads="1"/>
            </p:cNvSpPr>
            <p:nvPr/>
          </p:nvSpPr>
          <p:spPr bwMode="auto">
            <a:xfrm>
              <a:off x="3962400" y="4419600"/>
              <a:ext cx="533400" cy="457200"/>
            </a:xfrm>
            <a:prstGeom prst="ellipse">
              <a:avLst/>
            </a:prstGeom>
            <a:solidFill>
              <a:schemeClr val="bg1">
                <a:lumMod val="75000"/>
              </a:schemeClr>
            </a:solidFill>
            <a:ln w="34925">
              <a:solidFill>
                <a:srgbClr val="000000"/>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grpSp>
      <p:sp>
        <p:nvSpPr>
          <p:cNvPr id="129" name="Oval 52"/>
          <p:cNvSpPr>
            <a:spLocks noChangeArrowheads="1"/>
          </p:cNvSpPr>
          <p:nvPr/>
        </p:nvSpPr>
        <p:spPr bwMode="auto">
          <a:xfrm>
            <a:off x="4648200" y="4421188"/>
            <a:ext cx="533400" cy="457200"/>
          </a:xfrm>
          <a:prstGeom prst="ellipse">
            <a:avLst/>
          </a:prstGeom>
          <a:solidFill>
            <a:schemeClr val="bg1">
              <a:lumMod val="75000"/>
            </a:schemeClr>
          </a:solidFill>
          <a:ln w="34925">
            <a:solidFill>
              <a:srgbClr val="000000"/>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130" name="Oval 52"/>
          <p:cNvSpPr>
            <a:spLocks noChangeArrowheads="1"/>
          </p:cNvSpPr>
          <p:nvPr/>
        </p:nvSpPr>
        <p:spPr bwMode="auto">
          <a:xfrm>
            <a:off x="6019800" y="4114800"/>
            <a:ext cx="533400" cy="457200"/>
          </a:xfrm>
          <a:prstGeom prst="ellipse">
            <a:avLst/>
          </a:prstGeom>
          <a:solidFill>
            <a:schemeClr val="bg1">
              <a:lumMod val="75000"/>
            </a:schemeClr>
          </a:solidFill>
          <a:ln w="34925">
            <a:solidFill>
              <a:srgbClr val="000000"/>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2" name="TextBox 1"/>
          <p:cNvSpPr txBox="1"/>
          <p:nvPr/>
        </p:nvSpPr>
        <p:spPr>
          <a:xfrm>
            <a:off x="603448" y="1772816"/>
            <a:ext cx="8001000" cy="1292662"/>
          </a:xfrm>
          <a:prstGeom prst="rect">
            <a:avLst/>
          </a:prstGeom>
          <a:noFill/>
        </p:spPr>
        <p:txBody>
          <a:bodyPr wrap="square" rtlCol="0">
            <a:spAutoFit/>
          </a:bodyPr>
          <a:lstStyle/>
          <a:p>
            <a:pPr lvl="0" algn="ctr" eaLnBrk="1" hangingPunct="1">
              <a:spcBef>
                <a:spcPct val="20000"/>
              </a:spcBef>
            </a:pPr>
            <a:r>
              <a:rPr lang="en-US" sz="2700" kern="0" dirty="0" smtClean="0">
                <a:solidFill>
                  <a:srgbClr val="000000"/>
                </a:solidFill>
                <a:latin typeface="Gill Sans Light"/>
              </a:rPr>
              <a:t>Find </a:t>
            </a:r>
            <a:r>
              <a:rPr lang="en-US" sz="2700" kern="0" dirty="0">
                <a:solidFill>
                  <a:srgbClr val="000000"/>
                </a:solidFill>
                <a:latin typeface="Gill Sans Light"/>
              </a:rPr>
              <a:t>unique </a:t>
            </a:r>
            <a:r>
              <a:rPr lang="en-US" sz="2700" kern="0" dirty="0" smtClean="0">
                <a:solidFill>
                  <a:srgbClr val="000000"/>
                </a:solidFill>
                <a:latin typeface="Gill Sans Light"/>
              </a:rPr>
              <a:t>reads/k</a:t>
            </a:r>
            <a:r>
              <a:rPr lang="en-US" sz="2700" kern="0" dirty="0">
                <a:solidFill>
                  <a:srgbClr val="000000"/>
                </a:solidFill>
                <a:latin typeface="Gill Sans Light"/>
              </a:rPr>
              <a:t>-</a:t>
            </a:r>
            <a:r>
              <a:rPr lang="en-US" sz="2700" kern="0" dirty="0" err="1">
                <a:solidFill>
                  <a:srgbClr val="000000"/>
                </a:solidFill>
                <a:latin typeface="Gill Sans Light"/>
              </a:rPr>
              <a:t>mers</a:t>
            </a:r>
            <a:r>
              <a:rPr lang="en-US" sz="2700" kern="0" dirty="0">
                <a:solidFill>
                  <a:srgbClr val="000000"/>
                </a:solidFill>
                <a:latin typeface="Gill Sans Light"/>
              </a:rPr>
              <a:t>, then </a:t>
            </a:r>
            <a:r>
              <a:rPr lang="en-US" sz="2700" b="1" i="1" kern="0" dirty="0">
                <a:solidFill>
                  <a:srgbClr val="000000"/>
                </a:solidFill>
                <a:latin typeface="Gill Sans Light"/>
              </a:rPr>
              <a:t>locally</a:t>
            </a:r>
            <a:r>
              <a:rPr lang="en-US" sz="2700" kern="0" dirty="0">
                <a:solidFill>
                  <a:srgbClr val="000000"/>
                </a:solidFill>
                <a:latin typeface="Gill Sans Light"/>
              </a:rPr>
              <a:t> construct the string graph around reads containing these k-</a:t>
            </a:r>
            <a:r>
              <a:rPr lang="en-US" sz="2700" kern="0" dirty="0" err="1">
                <a:solidFill>
                  <a:srgbClr val="000000"/>
                </a:solidFill>
                <a:latin typeface="Gill Sans Light"/>
              </a:rPr>
              <a:t>mers</a:t>
            </a:r>
            <a:endParaRPr lang="en-US" sz="2700" kern="0" dirty="0">
              <a:solidFill>
                <a:srgbClr val="000000"/>
              </a:solidFill>
              <a:latin typeface="Gill Sans Light"/>
            </a:endParaRPr>
          </a:p>
          <a:p>
            <a:pPr algn="ctr"/>
            <a:endParaRPr lang="en-US" dirty="0"/>
          </a:p>
        </p:txBody>
      </p:sp>
      <p:sp>
        <p:nvSpPr>
          <p:cNvPr id="86" name="TextBox 85"/>
          <p:cNvSpPr txBox="1"/>
          <p:nvPr/>
        </p:nvSpPr>
        <p:spPr>
          <a:xfrm>
            <a:off x="819472" y="6093296"/>
            <a:ext cx="8001000" cy="877163"/>
          </a:xfrm>
          <a:prstGeom prst="rect">
            <a:avLst/>
          </a:prstGeom>
          <a:noFill/>
        </p:spPr>
        <p:txBody>
          <a:bodyPr wrap="square" rtlCol="0">
            <a:spAutoFit/>
          </a:bodyPr>
          <a:lstStyle/>
          <a:p>
            <a:pPr lvl="0" algn="ctr" eaLnBrk="1" hangingPunct="1">
              <a:spcBef>
                <a:spcPct val="20000"/>
              </a:spcBef>
            </a:pPr>
            <a:r>
              <a:rPr lang="en-US" sz="2700" kern="0" dirty="0" smtClean="0">
                <a:solidFill>
                  <a:srgbClr val="000000"/>
                </a:solidFill>
                <a:latin typeface="Gill Sans Light"/>
              </a:rPr>
              <a:t>Complexity depends on </a:t>
            </a:r>
            <a:r>
              <a:rPr lang="en-US" sz="2700" kern="0" dirty="0">
                <a:solidFill>
                  <a:srgbClr val="000000"/>
                </a:solidFill>
                <a:latin typeface="Gill Sans Light"/>
              </a:rPr>
              <a:t>the number of variants</a:t>
            </a:r>
          </a:p>
          <a:p>
            <a:pPr algn="ctr"/>
            <a:endParaRPr lang="en-US" dirty="0"/>
          </a:p>
        </p:txBody>
      </p:sp>
    </p:spTree>
    <p:extLst>
      <p:ext uri="{BB962C8B-B14F-4D97-AF65-F5344CB8AC3E}">
        <p14:creationId xmlns:p14="http://schemas.microsoft.com/office/powerpoint/2010/main" val="2251185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9" grpId="0" animBg="1"/>
      <p:bldP spid="130" grpId="0" animBg="1"/>
      <p:bldP spid="8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 name="Straight Connector 51"/>
          <p:cNvCxnSpPr>
            <a:cxnSpLocks noChangeShapeType="1"/>
            <a:stCxn id="140" idx="6"/>
            <a:endCxn id="131" idx="2"/>
          </p:cNvCxnSpPr>
          <p:nvPr/>
        </p:nvCxnSpPr>
        <p:spPr bwMode="auto">
          <a:xfrm>
            <a:off x="4495800" y="5334000"/>
            <a:ext cx="152400" cy="1588"/>
          </a:xfrm>
          <a:prstGeom prst="line">
            <a:avLst/>
          </a:prstGeom>
          <a:noFill/>
          <a:ln w="34925">
            <a:solidFill>
              <a:srgbClr val="D9D9D9"/>
            </a:solidFill>
            <a:round/>
            <a:headEnd/>
            <a:tailEnd/>
          </a:ln>
        </p:spPr>
      </p:cxnSp>
      <p:cxnSp>
        <p:nvCxnSpPr>
          <p:cNvPr id="134" name="Straight Connector 55"/>
          <p:cNvCxnSpPr>
            <a:cxnSpLocks noChangeShapeType="1"/>
            <a:stCxn id="131" idx="6"/>
            <a:endCxn id="141" idx="2"/>
          </p:cNvCxnSpPr>
          <p:nvPr/>
        </p:nvCxnSpPr>
        <p:spPr bwMode="auto">
          <a:xfrm>
            <a:off x="5181600" y="5334000"/>
            <a:ext cx="152400" cy="1588"/>
          </a:xfrm>
          <a:prstGeom prst="line">
            <a:avLst/>
          </a:prstGeom>
          <a:noFill/>
          <a:ln w="34925">
            <a:solidFill>
              <a:srgbClr val="D9D9D9"/>
            </a:solidFill>
            <a:round/>
            <a:headEnd/>
            <a:tailEnd/>
          </a:ln>
        </p:spPr>
      </p:cxnSp>
      <p:cxnSp>
        <p:nvCxnSpPr>
          <p:cNvPr id="128" name="Straight Connector 73"/>
          <p:cNvCxnSpPr>
            <a:cxnSpLocks noChangeShapeType="1"/>
            <a:stCxn id="139" idx="6"/>
            <a:endCxn id="109" idx="2"/>
          </p:cNvCxnSpPr>
          <p:nvPr/>
        </p:nvCxnSpPr>
        <p:spPr bwMode="auto">
          <a:xfrm>
            <a:off x="3810000" y="4648200"/>
            <a:ext cx="152400" cy="1588"/>
          </a:xfrm>
          <a:prstGeom prst="line">
            <a:avLst/>
          </a:prstGeom>
          <a:noFill/>
          <a:ln w="34925">
            <a:solidFill>
              <a:schemeClr val="bg1">
                <a:lumMod val="85000"/>
              </a:schemeClr>
            </a:solidFill>
            <a:round/>
            <a:headEnd/>
            <a:tailEnd/>
          </a:ln>
        </p:spPr>
      </p:cxnSp>
      <p:cxnSp>
        <p:nvCxnSpPr>
          <p:cNvPr id="129" name="Straight Connector 76"/>
          <p:cNvCxnSpPr>
            <a:cxnSpLocks noChangeShapeType="1"/>
            <a:stCxn id="109" idx="6"/>
            <a:endCxn id="110" idx="2"/>
          </p:cNvCxnSpPr>
          <p:nvPr/>
        </p:nvCxnSpPr>
        <p:spPr bwMode="auto">
          <a:xfrm>
            <a:off x="4495800" y="4648200"/>
            <a:ext cx="152400" cy="1588"/>
          </a:xfrm>
          <a:prstGeom prst="line">
            <a:avLst/>
          </a:prstGeom>
          <a:noFill/>
          <a:ln w="34925">
            <a:solidFill>
              <a:schemeClr val="bg1">
                <a:lumMod val="85000"/>
              </a:schemeClr>
            </a:solidFill>
            <a:round/>
            <a:headEnd/>
            <a:tailEnd/>
          </a:ln>
        </p:spPr>
      </p:cxnSp>
      <p:cxnSp>
        <p:nvCxnSpPr>
          <p:cNvPr id="130" name="Straight Connector 79"/>
          <p:cNvCxnSpPr>
            <a:cxnSpLocks noChangeShapeType="1"/>
            <a:stCxn id="110" idx="6"/>
            <a:endCxn id="126" idx="2"/>
          </p:cNvCxnSpPr>
          <p:nvPr/>
        </p:nvCxnSpPr>
        <p:spPr bwMode="auto">
          <a:xfrm>
            <a:off x="5181600" y="4648200"/>
            <a:ext cx="152400" cy="1588"/>
          </a:xfrm>
          <a:prstGeom prst="line">
            <a:avLst/>
          </a:prstGeom>
          <a:noFill/>
          <a:ln w="34925">
            <a:solidFill>
              <a:schemeClr val="bg1">
                <a:lumMod val="85000"/>
              </a:schemeClr>
            </a:solidFill>
            <a:round/>
            <a:headEnd/>
            <a:tailEnd/>
          </a:ln>
        </p:spPr>
      </p:cxnSp>
      <p:sp>
        <p:nvSpPr>
          <p:cNvPr id="37891" name="Rectangle 2"/>
          <p:cNvSpPr>
            <a:spLocks noGrp="1" noChangeArrowheads="1"/>
          </p:cNvSpPr>
          <p:nvPr>
            <p:ph type="title"/>
          </p:nvPr>
        </p:nvSpPr>
        <p:spPr/>
        <p:txBody>
          <a:bodyPr/>
          <a:lstStyle/>
          <a:p>
            <a:r>
              <a:rPr lang="en-US" dirty="0" smtClean="0"/>
              <a:t>Genetic variation by assembly</a:t>
            </a:r>
            <a:endParaRPr lang="en-US" dirty="0"/>
          </a:p>
        </p:txBody>
      </p:sp>
      <p:sp>
        <p:nvSpPr>
          <p:cNvPr id="50" name="Oval 42"/>
          <p:cNvSpPr>
            <a:spLocks noChangeArrowheads="1"/>
          </p:cNvSpPr>
          <p:nvPr/>
        </p:nvSpPr>
        <p:spPr bwMode="auto">
          <a:xfrm>
            <a:off x="533400" y="38100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51" name="Oval 43"/>
          <p:cNvSpPr>
            <a:spLocks noChangeArrowheads="1"/>
          </p:cNvSpPr>
          <p:nvPr/>
        </p:nvSpPr>
        <p:spPr bwMode="auto">
          <a:xfrm>
            <a:off x="1219200" y="38100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99" name="Oval 47"/>
          <p:cNvSpPr>
            <a:spLocks noChangeArrowheads="1"/>
          </p:cNvSpPr>
          <p:nvPr/>
        </p:nvSpPr>
        <p:spPr bwMode="auto">
          <a:xfrm>
            <a:off x="3962400" y="32004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100" name="Oval 48"/>
          <p:cNvSpPr>
            <a:spLocks noChangeArrowheads="1"/>
          </p:cNvSpPr>
          <p:nvPr/>
        </p:nvSpPr>
        <p:spPr bwMode="auto">
          <a:xfrm>
            <a:off x="4648200" y="32004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101" name="Oval 53"/>
          <p:cNvSpPr>
            <a:spLocks noChangeArrowheads="1"/>
          </p:cNvSpPr>
          <p:nvPr/>
        </p:nvSpPr>
        <p:spPr bwMode="auto">
          <a:xfrm>
            <a:off x="8153400" y="38100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102" name="Curved Connector 55"/>
          <p:cNvCxnSpPr>
            <a:cxnSpLocks noChangeShapeType="1"/>
            <a:stCxn id="50" idx="6"/>
            <a:endCxn id="51" idx="2"/>
          </p:cNvCxnSpPr>
          <p:nvPr/>
        </p:nvCxnSpPr>
        <p:spPr bwMode="auto">
          <a:xfrm>
            <a:off x="1066800" y="4038600"/>
            <a:ext cx="152400" cy="1588"/>
          </a:xfrm>
          <a:prstGeom prst="curvedConnector3">
            <a:avLst>
              <a:gd name="adj1" fmla="val 50000"/>
            </a:avLst>
          </a:prstGeom>
          <a:noFill/>
          <a:ln w="34925">
            <a:solidFill>
              <a:schemeClr val="bg1">
                <a:lumMod val="85000"/>
              </a:schemeClr>
            </a:solidFill>
            <a:round/>
            <a:headEnd/>
            <a:tailEnd/>
          </a:ln>
        </p:spPr>
      </p:cxnSp>
      <p:cxnSp>
        <p:nvCxnSpPr>
          <p:cNvPr id="103" name="Curved Connector 56"/>
          <p:cNvCxnSpPr>
            <a:cxnSpLocks noChangeShapeType="1"/>
            <a:stCxn id="51" idx="6"/>
            <a:endCxn id="120" idx="2"/>
          </p:cNvCxnSpPr>
          <p:nvPr/>
        </p:nvCxnSpPr>
        <p:spPr bwMode="auto">
          <a:xfrm>
            <a:off x="1752600" y="4038600"/>
            <a:ext cx="152400" cy="1588"/>
          </a:xfrm>
          <a:prstGeom prst="curvedConnector3">
            <a:avLst>
              <a:gd name="adj1" fmla="val 50000"/>
            </a:avLst>
          </a:prstGeom>
          <a:noFill/>
          <a:ln w="34925">
            <a:solidFill>
              <a:schemeClr val="bg1">
                <a:lumMod val="85000"/>
              </a:schemeClr>
            </a:solidFill>
            <a:round/>
            <a:headEnd/>
            <a:tailEnd/>
          </a:ln>
        </p:spPr>
      </p:cxnSp>
      <p:cxnSp>
        <p:nvCxnSpPr>
          <p:cNvPr id="104" name="Curved Connector 59"/>
          <p:cNvCxnSpPr>
            <a:cxnSpLocks noChangeShapeType="1"/>
            <a:stCxn id="113" idx="6"/>
            <a:endCxn id="99" idx="2"/>
          </p:cNvCxnSpPr>
          <p:nvPr/>
        </p:nvCxnSpPr>
        <p:spPr bwMode="auto">
          <a:xfrm>
            <a:off x="3810000" y="3429000"/>
            <a:ext cx="152400" cy="1588"/>
          </a:xfrm>
          <a:prstGeom prst="curvedConnector3">
            <a:avLst>
              <a:gd name="adj1" fmla="val 50000"/>
            </a:avLst>
          </a:prstGeom>
          <a:noFill/>
          <a:ln w="34925">
            <a:solidFill>
              <a:schemeClr val="bg1">
                <a:lumMod val="85000"/>
              </a:schemeClr>
            </a:solidFill>
            <a:round/>
            <a:headEnd/>
            <a:tailEnd/>
          </a:ln>
        </p:spPr>
      </p:cxnSp>
      <p:cxnSp>
        <p:nvCxnSpPr>
          <p:cNvPr id="105" name="Curved Connector 60"/>
          <p:cNvCxnSpPr>
            <a:cxnSpLocks noChangeShapeType="1"/>
            <a:stCxn id="99" idx="6"/>
            <a:endCxn id="100" idx="2"/>
          </p:cNvCxnSpPr>
          <p:nvPr/>
        </p:nvCxnSpPr>
        <p:spPr bwMode="auto">
          <a:xfrm>
            <a:off x="4495800" y="3429000"/>
            <a:ext cx="152400" cy="1588"/>
          </a:xfrm>
          <a:prstGeom prst="curvedConnector3">
            <a:avLst>
              <a:gd name="adj1" fmla="val 50000"/>
            </a:avLst>
          </a:prstGeom>
          <a:noFill/>
          <a:ln w="34925">
            <a:solidFill>
              <a:schemeClr val="bg1">
                <a:lumMod val="85000"/>
              </a:schemeClr>
            </a:solidFill>
            <a:round/>
            <a:headEnd/>
            <a:tailEnd/>
          </a:ln>
        </p:spPr>
      </p:cxnSp>
      <p:cxnSp>
        <p:nvCxnSpPr>
          <p:cNvPr id="106" name="Curved Connector 61"/>
          <p:cNvCxnSpPr>
            <a:cxnSpLocks noChangeShapeType="1"/>
            <a:stCxn id="100" idx="6"/>
            <a:endCxn id="116" idx="2"/>
          </p:cNvCxnSpPr>
          <p:nvPr/>
        </p:nvCxnSpPr>
        <p:spPr bwMode="auto">
          <a:xfrm>
            <a:off x="5181600" y="3429000"/>
            <a:ext cx="152400" cy="1588"/>
          </a:xfrm>
          <a:prstGeom prst="curvedConnector3">
            <a:avLst>
              <a:gd name="adj1" fmla="val 50000"/>
            </a:avLst>
          </a:prstGeom>
          <a:noFill/>
          <a:ln w="34925">
            <a:solidFill>
              <a:schemeClr val="bg1">
                <a:lumMod val="85000"/>
              </a:schemeClr>
            </a:solidFill>
            <a:round/>
            <a:headEnd/>
            <a:tailEnd/>
          </a:ln>
        </p:spPr>
      </p:cxnSp>
      <p:cxnSp>
        <p:nvCxnSpPr>
          <p:cNvPr id="107" name="Curved Connector 64"/>
          <p:cNvCxnSpPr>
            <a:cxnSpLocks noChangeShapeType="1"/>
            <a:stCxn id="124" idx="6"/>
            <a:endCxn id="138" idx="2"/>
          </p:cNvCxnSpPr>
          <p:nvPr/>
        </p:nvCxnSpPr>
        <p:spPr bwMode="auto">
          <a:xfrm>
            <a:off x="7239000" y="4038600"/>
            <a:ext cx="152400" cy="1588"/>
          </a:xfrm>
          <a:prstGeom prst="curvedConnector3">
            <a:avLst>
              <a:gd name="adj1" fmla="val 50000"/>
            </a:avLst>
          </a:prstGeom>
          <a:noFill/>
          <a:ln w="34925">
            <a:solidFill>
              <a:schemeClr val="bg1">
                <a:lumMod val="85000"/>
              </a:schemeClr>
            </a:solidFill>
            <a:round/>
            <a:headEnd/>
            <a:tailEnd/>
          </a:ln>
        </p:spPr>
      </p:cxnSp>
      <p:cxnSp>
        <p:nvCxnSpPr>
          <p:cNvPr id="108" name="Curved Connector 65"/>
          <p:cNvCxnSpPr>
            <a:cxnSpLocks noChangeShapeType="1"/>
            <a:stCxn id="138" idx="6"/>
            <a:endCxn id="101" idx="2"/>
          </p:cNvCxnSpPr>
          <p:nvPr/>
        </p:nvCxnSpPr>
        <p:spPr bwMode="auto">
          <a:xfrm>
            <a:off x="7924800" y="4038600"/>
            <a:ext cx="228600" cy="1588"/>
          </a:xfrm>
          <a:prstGeom prst="curvedConnector3">
            <a:avLst>
              <a:gd name="adj1" fmla="val 50000"/>
            </a:avLst>
          </a:prstGeom>
          <a:noFill/>
          <a:ln w="34925">
            <a:solidFill>
              <a:schemeClr val="bg1">
                <a:lumMod val="85000"/>
              </a:schemeClr>
            </a:solidFill>
            <a:round/>
            <a:headEnd/>
            <a:tailEnd/>
          </a:ln>
        </p:spPr>
      </p:cxnSp>
      <p:sp>
        <p:nvSpPr>
          <p:cNvPr id="109" name="Oval 45"/>
          <p:cNvSpPr>
            <a:spLocks noChangeArrowheads="1"/>
          </p:cNvSpPr>
          <p:nvPr/>
        </p:nvSpPr>
        <p:spPr bwMode="auto">
          <a:xfrm>
            <a:off x="3962400" y="4419600"/>
            <a:ext cx="533400" cy="457200"/>
          </a:xfrm>
          <a:prstGeom prst="ellipse">
            <a:avLst/>
          </a:prstGeom>
          <a:solidFill>
            <a:srgbClr val="BFBFBF"/>
          </a:solidFill>
          <a:ln w="34925">
            <a:solidFill>
              <a:srgbClr val="000000"/>
            </a:solidFill>
            <a:round/>
            <a:headEnd/>
            <a:tailEnd/>
          </a:ln>
        </p:spPr>
        <p:txBody>
          <a:bodyPr wrap="none" anchor="ctr">
            <a:prstTxWarp prst="textNoShape">
              <a:avLst/>
            </a:prstTxWarp>
          </a:bodyPr>
          <a:lstStyle/>
          <a:p>
            <a:pPr>
              <a:buFontTx/>
              <a:buNone/>
            </a:pPr>
            <a:endParaRPr lang="en-US"/>
          </a:p>
        </p:txBody>
      </p:sp>
      <p:sp>
        <p:nvSpPr>
          <p:cNvPr id="110" name="Oval 45"/>
          <p:cNvSpPr>
            <a:spLocks noChangeArrowheads="1"/>
          </p:cNvSpPr>
          <p:nvPr/>
        </p:nvSpPr>
        <p:spPr bwMode="auto">
          <a:xfrm>
            <a:off x="4648200" y="4419600"/>
            <a:ext cx="533400" cy="457200"/>
          </a:xfrm>
          <a:prstGeom prst="ellipse">
            <a:avLst/>
          </a:prstGeom>
          <a:solidFill>
            <a:srgbClr val="BFBFBF"/>
          </a:solidFill>
          <a:ln w="34925">
            <a:solidFill>
              <a:srgbClr val="000000"/>
            </a:solidFill>
            <a:round/>
            <a:headEnd/>
            <a:tailEnd/>
          </a:ln>
        </p:spPr>
        <p:txBody>
          <a:bodyPr wrap="none" anchor="ctr">
            <a:prstTxWarp prst="textNoShape">
              <a:avLst/>
            </a:prstTxWarp>
          </a:bodyPr>
          <a:lstStyle/>
          <a:p>
            <a:pPr>
              <a:buFontTx/>
              <a:buNone/>
            </a:pPr>
            <a:endParaRPr lang="en-US"/>
          </a:p>
        </p:txBody>
      </p:sp>
      <p:cxnSp>
        <p:nvCxnSpPr>
          <p:cNvPr id="111" name="Straight Connector 39"/>
          <p:cNvCxnSpPr>
            <a:cxnSpLocks noChangeShapeType="1"/>
            <a:stCxn id="120" idx="3"/>
            <a:endCxn id="114" idx="7"/>
          </p:cNvCxnSpPr>
          <p:nvPr/>
        </p:nvCxnSpPr>
        <p:spPr bwMode="auto">
          <a:xfrm rot="5400000" flipH="1" flipV="1">
            <a:off x="2200276" y="3354387"/>
            <a:ext cx="628650" cy="1063625"/>
          </a:xfrm>
          <a:prstGeom prst="line">
            <a:avLst/>
          </a:prstGeom>
          <a:noFill/>
          <a:ln w="34925">
            <a:solidFill>
              <a:schemeClr val="bg1">
                <a:lumMod val="85000"/>
              </a:schemeClr>
            </a:solidFill>
            <a:round/>
            <a:headEnd/>
            <a:tailEnd/>
          </a:ln>
        </p:spPr>
      </p:cxnSp>
      <p:cxnSp>
        <p:nvCxnSpPr>
          <p:cNvPr id="112" name="Straight Connector 44"/>
          <p:cNvCxnSpPr>
            <a:cxnSpLocks noChangeShapeType="1"/>
            <a:stCxn id="114" idx="3"/>
            <a:endCxn id="113" idx="7"/>
          </p:cNvCxnSpPr>
          <p:nvPr/>
        </p:nvCxnSpPr>
        <p:spPr bwMode="auto">
          <a:xfrm rot="5400000" flipH="1" flipV="1">
            <a:off x="2886076" y="3049587"/>
            <a:ext cx="628650" cy="1063625"/>
          </a:xfrm>
          <a:prstGeom prst="line">
            <a:avLst/>
          </a:prstGeom>
          <a:noFill/>
          <a:ln w="34925">
            <a:solidFill>
              <a:schemeClr val="bg1">
                <a:lumMod val="85000"/>
              </a:schemeClr>
            </a:solidFill>
            <a:round/>
            <a:headEnd/>
            <a:tailEnd/>
          </a:ln>
        </p:spPr>
      </p:cxnSp>
      <p:sp>
        <p:nvSpPr>
          <p:cNvPr id="113" name="Oval 46"/>
          <p:cNvSpPr>
            <a:spLocks noChangeArrowheads="1"/>
          </p:cNvSpPr>
          <p:nvPr/>
        </p:nvSpPr>
        <p:spPr bwMode="auto">
          <a:xfrm>
            <a:off x="3276600" y="32004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114" name="Oval 45"/>
          <p:cNvSpPr>
            <a:spLocks noChangeArrowheads="1"/>
          </p:cNvSpPr>
          <p:nvPr/>
        </p:nvSpPr>
        <p:spPr bwMode="auto">
          <a:xfrm>
            <a:off x="2590800" y="35052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115" name="Straight Connector 54"/>
          <p:cNvCxnSpPr>
            <a:cxnSpLocks noChangeShapeType="1"/>
            <a:stCxn id="116" idx="1"/>
            <a:endCxn id="118" idx="5"/>
          </p:cNvCxnSpPr>
          <p:nvPr/>
        </p:nvCxnSpPr>
        <p:spPr bwMode="auto">
          <a:xfrm rot="16200000" flipH="1">
            <a:off x="5629276" y="3049587"/>
            <a:ext cx="628650" cy="1063625"/>
          </a:xfrm>
          <a:prstGeom prst="line">
            <a:avLst/>
          </a:prstGeom>
          <a:noFill/>
          <a:ln w="34925">
            <a:solidFill>
              <a:schemeClr val="bg1">
                <a:lumMod val="85000"/>
              </a:schemeClr>
            </a:solidFill>
            <a:round/>
            <a:headEnd/>
            <a:tailEnd/>
          </a:ln>
        </p:spPr>
      </p:cxnSp>
      <p:sp>
        <p:nvSpPr>
          <p:cNvPr id="116" name="Oval 49"/>
          <p:cNvSpPr>
            <a:spLocks noChangeArrowheads="1"/>
          </p:cNvSpPr>
          <p:nvPr/>
        </p:nvSpPr>
        <p:spPr bwMode="auto">
          <a:xfrm>
            <a:off x="5334000" y="32004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117" name="Straight Connector 57"/>
          <p:cNvCxnSpPr>
            <a:cxnSpLocks noChangeShapeType="1"/>
            <a:stCxn id="118" idx="1"/>
            <a:endCxn id="124" idx="5"/>
          </p:cNvCxnSpPr>
          <p:nvPr/>
        </p:nvCxnSpPr>
        <p:spPr bwMode="auto">
          <a:xfrm rot="16200000" flipH="1">
            <a:off x="6315076" y="3354387"/>
            <a:ext cx="628650" cy="1063625"/>
          </a:xfrm>
          <a:prstGeom prst="line">
            <a:avLst/>
          </a:prstGeom>
          <a:noFill/>
          <a:ln w="34925">
            <a:solidFill>
              <a:schemeClr val="bg1">
                <a:lumMod val="85000"/>
              </a:schemeClr>
            </a:solidFill>
            <a:round/>
            <a:headEnd/>
            <a:tailEnd/>
          </a:ln>
        </p:spPr>
      </p:cxnSp>
      <p:sp>
        <p:nvSpPr>
          <p:cNvPr id="118" name="Oval 50"/>
          <p:cNvSpPr>
            <a:spLocks noChangeArrowheads="1"/>
          </p:cNvSpPr>
          <p:nvPr/>
        </p:nvSpPr>
        <p:spPr bwMode="auto">
          <a:xfrm>
            <a:off x="6019800" y="35052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119" name="Straight Connector 61"/>
          <p:cNvCxnSpPr>
            <a:cxnSpLocks noChangeShapeType="1"/>
            <a:stCxn id="120" idx="1"/>
            <a:endCxn id="122" idx="5"/>
          </p:cNvCxnSpPr>
          <p:nvPr/>
        </p:nvCxnSpPr>
        <p:spPr bwMode="auto">
          <a:xfrm rot="16200000" flipH="1">
            <a:off x="2200276" y="3659187"/>
            <a:ext cx="628650" cy="1063625"/>
          </a:xfrm>
          <a:prstGeom prst="line">
            <a:avLst/>
          </a:prstGeom>
          <a:noFill/>
          <a:ln w="34925">
            <a:solidFill>
              <a:schemeClr val="bg1">
                <a:lumMod val="85000"/>
              </a:schemeClr>
            </a:solidFill>
            <a:round/>
            <a:headEnd/>
            <a:tailEnd/>
          </a:ln>
        </p:spPr>
      </p:cxnSp>
      <p:sp>
        <p:nvSpPr>
          <p:cNvPr id="120" name="Oval 44"/>
          <p:cNvSpPr>
            <a:spLocks noChangeArrowheads="1"/>
          </p:cNvSpPr>
          <p:nvPr/>
        </p:nvSpPr>
        <p:spPr bwMode="auto">
          <a:xfrm>
            <a:off x="1905000" y="38100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121" name="Straight Connector 64"/>
          <p:cNvCxnSpPr>
            <a:cxnSpLocks noChangeShapeType="1"/>
            <a:stCxn id="122" idx="1"/>
            <a:endCxn id="139" idx="5"/>
          </p:cNvCxnSpPr>
          <p:nvPr/>
        </p:nvCxnSpPr>
        <p:spPr bwMode="auto">
          <a:xfrm rot="16200000" flipH="1">
            <a:off x="2886076" y="3963987"/>
            <a:ext cx="628650" cy="1063625"/>
          </a:xfrm>
          <a:prstGeom prst="line">
            <a:avLst/>
          </a:prstGeom>
          <a:noFill/>
          <a:ln w="34925">
            <a:solidFill>
              <a:schemeClr val="bg1">
                <a:lumMod val="85000"/>
              </a:schemeClr>
            </a:solidFill>
            <a:round/>
            <a:headEnd/>
            <a:tailEnd/>
          </a:ln>
        </p:spPr>
      </p:cxnSp>
      <p:sp>
        <p:nvSpPr>
          <p:cNvPr id="122" name="Oval 45"/>
          <p:cNvSpPr>
            <a:spLocks noChangeArrowheads="1"/>
          </p:cNvSpPr>
          <p:nvPr/>
        </p:nvSpPr>
        <p:spPr bwMode="auto">
          <a:xfrm>
            <a:off x="2590800" y="4114800"/>
            <a:ext cx="533400" cy="457200"/>
          </a:xfrm>
          <a:prstGeom prst="ellipse">
            <a:avLst/>
          </a:prstGeom>
          <a:solidFill>
            <a:schemeClr val="bg2">
              <a:lumMod val="20000"/>
              <a:lumOff val="80000"/>
            </a:schemeClr>
          </a:solidFill>
          <a:ln w="34925">
            <a:solidFill>
              <a:schemeClr val="bg1">
                <a:lumMod val="85000"/>
              </a:schemeClr>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cxnSp>
        <p:nvCxnSpPr>
          <p:cNvPr id="123" name="Straight Connector 67"/>
          <p:cNvCxnSpPr>
            <a:cxnSpLocks noChangeShapeType="1"/>
            <a:stCxn id="127" idx="3"/>
            <a:endCxn id="124" idx="7"/>
          </p:cNvCxnSpPr>
          <p:nvPr/>
        </p:nvCxnSpPr>
        <p:spPr bwMode="auto">
          <a:xfrm rot="5400000" flipH="1" flipV="1">
            <a:off x="6315076" y="3659187"/>
            <a:ext cx="628650" cy="1063625"/>
          </a:xfrm>
          <a:prstGeom prst="line">
            <a:avLst/>
          </a:prstGeom>
          <a:noFill/>
          <a:ln w="34925">
            <a:solidFill>
              <a:schemeClr val="bg1">
                <a:lumMod val="85000"/>
              </a:schemeClr>
            </a:solidFill>
            <a:round/>
            <a:headEnd/>
            <a:tailEnd/>
          </a:ln>
        </p:spPr>
      </p:cxnSp>
      <p:sp>
        <p:nvSpPr>
          <p:cNvPr id="124" name="Oval 51"/>
          <p:cNvSpPr>
            <a:spLocks noChangeArrowheads="1"/>
          </p:cNvSpPr>
          <p:nvPr/>
        </p:nvSpPr>
        <p:spPr bwMode="auto">
          <a:xfrm>
            <a:off x="6705600" y="3810000"/>
            <a:ext cx="533400" cy="457200"/>
          </a:xfrm>
          <a:prstGeom prst="ellipse">
            <a:avLst/>
          </a:prstGeom>
          <a:solidFill>
            <a:srgbClr val="BFBFBF"/>
          </a:solidFill>
          <a:ln w="34925">
            <a:solidFill>
              <a:srgbClr val="000000"/>
            </a:solidFill>
            <a:round/>
            <a:headEnd/>
            <a:tailEnd/>
          </a:ln>
        </p:spPr>
        <p:txBody>
          <a:bodyPr wrap="none" anchor="ctr">
            <a:prstTxWarp prst="textNoShape">
              <a:avLst/>
            </a:prstTxWarp>
          </a:bodyPr>
          <a:lstStyle/>
          <a:p>
            <a:endParaRPr lang="en-US"/>
          </a:p>
        </p:txBody>
      </p:sp>
      <p:cxnSp>
        <p:nvCxnSpPr>
          <p:cNvPr id="125" name="Straight Connector 70"/>
          <p:cNvCxnSpPr>
            <a:cxnSpLocks noChangeShapeType="1"/>
            <a:stCxn id="126" idx="3"/>
            <a:endCxn id="127" idx="7"/>
          </p:cNvCxnSpPr>
          <p:nvPr/>
        </p:nvCxnSpPr>
        <p:spPr bwMode="auto">
          <a:xfrm rot="5400000" flipH="1" flipV="1">
            <a:off x="5629276" y="3963987"/>
            <a:ext cx="628650" cy="1063625"/>
          </a:xfrm>
          <a:prstGeom prst="line">
            <a:avLst/>
          </a:prstGeom>
          <a:noFill/>
          <a:ln w="34925">
            <a:solidFill>
              <a:schemeClr val="bg1">
                <a:lumMod val="85000"/>
              </a:schemeClr>
            </a:solidFill>
            <a:round/>
            <a:headEnd/>
            <a:tailEnd/>
          </a:ln>
        </p:spPr>
      </p:cxnSp>
      <p:sp>
        <p:nvSpPr>
          <p:cNvPr id="126" name="Oval 45"/>
          <p:cNvSpPr>
            <a:spLocks noChangeArrowheads="1"/>
          </p:cNvSpPr>
          <p:nvPr/>
        </p:nvSpPr>
        <p:spPr bwMode="auto">
          <a:xfrm>
            <a:off x="5334000" y="4419600"/>
            <a:ext cx="533400" cy="457200"/>
          </a:xfrm>
          <a:prstGeom prst="ellipse">
            <a:avLst/>
          </a:prstGeom>
          <a:solidFill>
            <a:srgbClr val="BFBFBF"/>
          </a:solidFill>
          <a:ln w="34925">
            <a:solidFill>
              <a:srgbClr val="000000"/>
            </a:solidFill>
            <a:round/>
            <a:headEnd/>
            <a:tailEnd/>
          </a:ln>
        </p:spPr>
        <p:txBody>
          <a:bodyPr wrap="none" anchor="ctr">
            <a:prstTxWarp prst="textNoShape">
              <a:avLst/>
            </a:prstTxWarp>
          </a:bodyPr>
          <a:lstStyle/>
          <a:p>
            <a:pPr>
              <a:buFontTx/>
              <a:buNone/>
            </a:pPr>
            <a:endParaRPr lang="en-US"/>
          </a:p>
        </p:txBody>
      </p:sp>
      <p:sp>
        <p:nvSpPr>
          <p:cNvPr id="127" name="Oval 45"/>
          <p:cNvSpPr>
            <a:spLocks noChangeArrowheads="1"/>
          </p:cNvSpPr>
          <p:nvPr/>
        </p:nvSpPr>
        <p:spPr bwMode="auto">
          <a:xfrm>
            <a:off x="6019800" y="4114800"/>
            <a:ext cx="533400" cy="457200"/>
          </a:xfrm>
          <a:prstGeom prst="ellipse">
            <a:avLst/>
          </a:prstGeom>
          <a:solidFill>
            <a:srgbClr val="BFBFBF"/>
          </a:solidFill>
          <a:ln w="34925">
            <a:solidFill>
              <a:srgbClr val="000000"/>
            </a:solidFill>
            <a:round/>
            <a:headEnd/>
            <a:tailEnd/>
          </a:ln>
        </p:spPr>
        <p:txBody>
          <a:bodyPr wrap="none" anchor="ctr">
            <a:prstTxWarp prst="textNoShape">
              <a:avLst/>
            </a:prstTxWarp>
          </a:bodyPr>
          <a:lstStyle/>
          <a:p>
            <a:pPr>
              <a:buFontTx/>
              <a:buNone/>
            </a:pPr>
            <a:endParaRPr lang="en-US"/>
          </a:p>
        </p:txBody>
      </p:sp>
      <p:sp>
        <p:nvSpPr>
          <p:cNvPr id="131" name="Oval 45"/>
          <p:cNvSpPr>
            <a:spLocks noChangeArrowheads="1"/>
          </p:cNvSpPr>
          <p:nvPr/>
        </p:nvSpPr>
        <p:spPr bwMode="auto">
          <a:xfrm>
            <a:off x="4648200" y="5105400"/>
            <a:ext cx="533400" cy="457200"/>
          </a:xfrm>
          <a:prstGeom prst="ellipse">
            <a:avLst/>
          </a:prstGeom>
          <a:solidFill>
            <a:srgbClr val="FF0000"/>
          </a:solidFill>
          <a:ln w="34925">
            <a:solidFill>
              <a:schemeClr val="tx1"/>
            </a:solidFill>
            <a:round/>
            <a:headEnd/>
            <a:tailEnd/>
          </a:ln>
        </p:spPr>
        <p:txBody>
          <a:bodyPr wrap="none" anchor="ctr">
            <a:prstTxWarp prst="textNoShape">
              <a:avLst/>
            </a:prstTxWarp>
          </a:bodyPr>
          <a:lstStyle/>
          <a:p>
            <a:pPr>
              <a:buFontTx/>
              <a:buNone/>
            </a:pPr>
            <a:endParaRPr lang="en-US"/>
          </a:p>
        </p:txBody>
      </p:sp>
      <p:cxnSp>
        <p:nvCxnSpPr>
          <p:cNvPr id="132" name="Straight Connector 48"/>
          <p:cNvCxnSpPr>
            <a:cxnSpLocks noChangeShapeType="1"/>
          </p:cNvCxnSpPr>
          <p:nvPr/>
        </p:nvCxnSpPr>
        <p:spPr bwMode="auto">
          <a:xfrm rot="16200000" flipH="1">
            <a:off x="3379788" y="4468812"/>
            <a:ext cx="1009650" cy="1063625"/>
          </a:xfrm>
          <a:prstGeom prst="line">
            <a:avLst/>
          </a:prstGeom>
          <a:noFill/>
          <a:ln w="34925">
            <a:solidFill>
              <a:srgbClr val="D9D9D9"/>
            </a:solidFill>
            <a:round/>
            <a:headEnd/>
            <a:tailEnd/>
          </a:ln>
        </p:spPr>
      </p:cxnSp>
      <p:cxnSp>
        <p:nvCxnSpPr>
          <p:cNvPr id="135" name="Straight Connector 59"/>
          <p:cNvCxnSpPr>
            <a:cxnSpLocks noChangeShapeType="1"/>
            <a:stCxn id="141" idx="3"/>
            <a:endCxn id="142" idx="7"/>
          </p:cNvCxnSpPr>
          <p:nvPr/>
        </p:nvCxnSpPr>
        <p:spPr bwMode="auto">
          <a:xfrm rot="5400000" flipH="1" flipV="1">
            <a:off x="5629276" y="4649787"/>
            <a:ext cx="628650" cy="1063625"/>
          </a:xfrm>
          <a:prstGeom prst="line">
            <a:avLst/>
          </a:prstGeom>
          <a:noFill/>
          <a:ln w="34925">
            <a:solidFill>
              <a:srgbClr val="D9D9D9"/>
            </a:solidFill>
            <a:round/>
            <a:headEnd/>
            <a:tailEnd/>
          </a:ln>
        </p:spPr>
      </p:cxnSp>
      <p:cxnSp>
        <p:nvCxnSpPr>
          <p:cNvPr id="136" name="Straight Connector 63"/>
          <p:cNvCxnSpPr>
            <a:cxnSpLocks noChangeShapeType="1"/>
            <a:stCxn id="142" idx="3"/>
            <a:endCxn id="143" idx="7"/>
          </p:cNvCxnSpPr>
          <p:nvPr/>
        </p:nvCxnSpPr>
        <p:spPr bwMode="auto">
          <a:xfrm rot="5400000" flipH="1" flipV="1">
            <a:off x="6276976" y="4306887"/>
            <a:ext cx="704850" cy="1063625"/>
          </a:xfrm>
          <a:prstGeom prst="line">
            <a:avLst/>
          </a:prstGeom>
          <a:noFill/>
          <a:ln w="34925">
            <a:solidFill>
              <a:srgbClr val="D9D9D9"/>
            </a:solidFill>
            <a:round/>
            <a:headEnd/>
            <a:tailEnd/>
          </a:ln>
        </p:spPr>
      </p:cxnSp>
      <p:cxnSp>
        <p:nvCxnSpPr>
          <p:cNvPr id="137" name="Straight Connector 68"/>
          <p:cNvCxnSpPr>
            <a:cxnSpLocks noChangeShapeType="1"/>
            <a:stCxn id="143" idx="3"/>
            <a:endCxn id="138" idx="7"/>
          </p:cNvCxnSpPr>
          <p:nvPr/>
        </p:nvCxnSpPr>
        <p:spPr bwMode="auto">
          <a:xfrm rot="5400000" flipH="1" flipV="1">
            <a:off x="6848476" y="3811587"/>
            <a:ext cx="933450" cy="1063625"/>
          </a:xfrm>
          <a:prstGeom prst="line">
            <a:avLst/>
          </a:prstGeom>
          <a:noFill/>
          <a:ln w="34925">
            <a:solidFill>
              <a:schemeClr val="bg1">
                <a:lumMod val="85000"/>
              </a:schemeClr>
            </a:solidFill>
            <a:round/>
            <a:headEnd/>
            <a:tailEnd/>
          </a:ln>
        </p:spPr>
      </p:cxnSp>
      <p:sp>
        <p:nvSpPr>
          <p:cNvPr id="138" name="Oval 52"/>
          <p:cNvSpPr>
            <a:spLocks noChangeArrowheads="1"/>
          </p:cNvSpPr>
          <p:nvPr/>
        </p:nvSpPr>
        <p:spPr bwMode="auto">
          <a:xfrm>
            <a:off x="7391400" y="3810000"/>
            <a:ext cx="533400" cy="457200"/>
          </a:xfrm>
          <a:prstGeom prst="ellipse">
            <a:avLst/>
          </a:prstGeom>
          <a:solidFill>
            <a:schemeClr val="bg1">
              <a:lumMod val="75000"/>
            </a:schemeClr>
          </a:solidFill>
          <a:ln w="34925">
            <a:solidFill>
              <a:srgbClr val="000000"/>
            </a:solidFill>
            <a:round/>
            <a:headEnd/>
            <a:tailEnd/>
          </a:ln>
        </p:spPr>
        <p:txBody>
          <a:bodyPr wrap="none"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139" name="Oval 45"/>
          <p:cNvSpPr>
            <a:spLocks noChangeArrowheads="1"/>
          </p:cNvSpPr>
          <p:nvPr/>
        </p:nvSpPr>
        <p:spPr bwMode="auto">
          <a:xfrm>
            <a:off x="3276600" y="4419600"/>
            <a:ext cx="533400" cy="457200"/>
          </a:xfrm>
          <a:prstGeom prst="ellipse">
            <a:avLst/>
          </a:prstGeom>
          <a:solidFill>
            <a:schemeClr val="bg1">
              <a:lumMod val="75000"/>
            </a:schemeClr>
          </a:solidFill>
          <a:ln w="34925">
            <a:solidFill>
              <a:srgbClr val="000000"/>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sp>
        <p:nvSpPr>
          <p:cNvPr id="140" name="Oval 45"/>
          <p:cNvSpPr>
            <a:spLocks noChangeArrowheads="1"/>
          </p:cNvSpPr>
          <p:nvPr/>
        </p:nvSpPr>
        <p:spPr bwMode="auto">
          <a:xfrm>
            <a:off x="3962400" y="5105400"/>
            <a:ext cx="533400" cy="457200"/>
          </a:xfrm>
          <a:prstGeom prst="ellipse">
            <a:avLst/>
          </a:prstGeom>
          <a:solidFill>
            <a:srgbClr val="FF0000"/>
          </a:solidFill>
          <a:ln w="34925">
            <a:solidFill>
              <a:srgbClr val="000000"/>
            </a:solidFill>
            <a:round/>
            <a:headEnd/>
            <a:tailEnd/>
          </a:ln>
        </p:spPr>
        <p:txBody>
          <a:bodyPr wrap="none" anchor="ctr">
            <a:prstTxWarp prst="textNoShape">
              <a:avLst/>
            </a:prstTxWarp>
          </a:bodyPr>
          <a:lstStyle/>
          <a:p>
            <a:pPr>
              <a:buFontTx/>
              <a:buNone/>
            </a:pPr>
            <a:endParaRPr lang="en-US"/>
          </a:p>
        </p:txBody>
      </p:sp>
      <p:sp>
        <p:nvSpPr>
          <p:cNvPr id="141" name="Oval 140"/>
          <p:cNvSpPr>
            <a:spLocks noChangeArrowheads="1"/>
          </p:cNvSpPr>
          <p:nvPr/>
        </p:nvSpPr>
        <p:spPr bwMode="auto">
          <a:xfrm>
            <a:off x="5334000" y="5105400"/>
            <a:ext cx="533400" cy="457200"/>
          </a:xfrm>
          <a:prstGeom prst="ellipse">
            <a:avLst/>
          </a:prstGeom>
          <a:solidFill>
            <a:srgbClr val="FF0000"/>
          </a:solidFill>
          <a:ln w="34925">
            <a:solidFill>
              <a:schemeClr val="tx1">
                <a:lumMod val="75000"/>
                <a:lumOff val="25000"/>
              </a:schemeClr>
            </a:solidFill>
            <a:round/>
            <a:headEnd/>
            <a:tailEnd/>
          </a:ln>
        </p:spPr>
        <p:txBody>
          <a:bodyPr wrap="none" anchor="ctr">
            <a:prstTxWarp prst="textNoShape">
              <a:avLst/>
            </a:prstTxWarp>
          </a:bodyPr>
          <a:lstStyle/>
          <a:p>
            <a:pPr>
              <a:buFontTx/>
              <a:buNone/>
              <a:defRPr/>
            </a:pPr>
            <a:endParaRPr lang="en-US" dirty="0">
              <a:latin typeface="Arial" charset="0"/>
              <a:ea typeface="ＭＳ Ｐゴシック" charset="-128"/>
              <a:cs typeface="ＭＳ Ｐゴシック" charset="-128"/>
            </a:endParaRPr>
          </a:p>
        </p:txBody>
      </p:sp>
      <p:sp>
        <p:nvSpPr>
          <p:cNvPr id="142" name="Oval 46"/>
          <p:cNvSpPr>
            <a:spLocks noChangeArrowheads="1"/>
          </p:cNvSpPr>
          <p:nvPr/>
        </p:nvSpPr>
        <p:spPr bwMode="auto">
          <a:xfrm>
            <a:off x="6019800" y="4800600"/>
            <a:ext cx="533400" cy="457200"/>
          </a:xfrm>
          <a:prstGeom prst="ellipse">
            <a:avLst/>
          </a:prstGeom>
          <a:solidFill>
            <a:srgbClr val="FF0000"/>
          </a:solidFill>
          <a:ln w="34925">
            <a:solidFill>
              <a:schemeClr val="tx1"/>
            </a:solidFill>
            <a:round/>
            <a:headEnd/>
            <a:tailEnd/>
          </a:ln>
        </p:spPr>
        <p:txBody>
          <a:bodyPr wrap="none" anchor="ctr">
            <a:prstTxWarp prst="textNoShape">
              <a:avLst/>
            </a:prstTxWarp>
          </a:bodyPr>
          <a:lstStyle/>
          <a:p>
            <a:pPr>
              <a:buFontTx/>
              <a:buNone/>
            </a:pPr>
            <a:endParaRPr lang="en-US"/>
          </a:p>
        </p:txBody>
      </p:sp>
      <p:sp>
        <p:nvSpPr>
          <p:cNvPr id="143" name="Oval 47"/>
          <p:cNvSpPr>
            <a:spLocks noChangeArrowheads="1"/>
          </p:cNvSpPr>
          <p:nvPr/>
        </p:nvSpPr>
        <p:spPr bwMode="auto">
          <a:xfrm>
            <a:off x="6705600" y="4419600"/>
            <a:ext cx="533400" cy="457200"/>
          </a:xfrm>
          <a:prstGeom prst="ellipse">
            <a:avLst/>
          </a:prstGeom>
          <a:solidFill>
            <a:srgbClr val="FF0000"/>
          </a:solidFill>
          <a:ln w="34925">
            <a:solidFill>
              <a:srgbClr val="000000"/>
            </a:solidFill>
            <a:round/>
            <a:headEnd/>
            <a:tailEnd/>
          </a:ln>
        </p:spPr>
        <p:txBody>
          <a:bodyPr wrap="none" anchor="ctr">
            <a:prstTxWarp prst="textNoShape">
              <a:avLst/>
            </a:prstTxWarp>
          </a:bodyPr>
          <a:lstStyle/>
          <a:p>
            <a:pPr>
              <a:buFontTx/>
              <a:buNone/>
            </a:pPr>
            <a:endParaRPr lang="en-US"/>
          </a:p>
        </p:txBody>
      </p:sp>
      <p:sp>
        <p:nvSpPr>
          <p:cNvPr id="144" name="Freeform 50"/>
          <p:cNvSpPr>
            <a:spLocks noChangeArrowheads="1"/>
          </p:cNvSpPr>
          <p:nvPr/>
        </p:nvSpPr>
        <p:spPr bwMode="auto">
          <a:xfrm>
            <a:off x="3517900" y="3962400"/>
            <a:ext cx="3162300" cy="296863"/>
          </a:xfrm>
          <a:custGeom>
            <a:avLst/>
            <a:gdLst>
              <a:gd name="T0" fmla="*/ 0 w 3162300"/>
              <a:gd name="T1" fmla="*/ 304385 h 296333"/>
              <a:gd name="T2" fmla="*/ 1892300 w 3162300"/>
              <a:gd name="T3" fmla="*/ 278293 h 296333"/>
              <a:gd name="T4" fmla="*/ 2603500 w 3162300"/>
              <a:gd name="T5" fmla="*/ 43483 h 296333"/>
              <a:gd name="T6" fmla="*/ 3060700 w 3162300"/>
              <a:gd name="T7" fmla="*/ 17393 h 296333"/>
              <a:gd name="T8" fmla="*/ 0 60000 65536"/>
              <a:gd name="T9" fmla="*/ 0 60000 65536"/>
              <a:gd name="T10" fmla="*/ 0 60000 65536"/>
              <a:gd name="T11" fmla="*/ 0 60000 65536"/>
              <a:gd name="T12" fmla="*/ 0 w 3162300"/>
              <a:gd name="T13" fmla="*/ 0 h 296333"/>
              <a:gd name="T14" fmla="*/ 3162300 w 3162300"/>
              <a:gd name="T15" fmla="*/ 296333 h 296333"/>
            </a:gdLst>
            <a:ahLst/>
            <a:cxnLst>
              <a:cxn ang="T8">
                <a:pos x="T0" y="T1"/>
              </a:cxn>
              <a:cxn ang="T9">
                <a:pos x="T2" y="T3"/>
              </a:cxn>
              <a:cxn ang="T10">
                <a:pos x="T4" y="T5"/>
              </a:cxn>
              <a:cxn ang="T11">
                <a:pos x="T6" y="T7"/>
              </a:cxn>
            </a:cxnLst>
            <a:rect l="T12" t="T13" r="T14" b="T15"/>
            <a:pathLst>
              <a:path w="3162300" h="296333">
                <a:moveTo>
                  <a:pt x="0" y="296333"/>
                </a:moveTo>
                <a:lnTo>
                  <a:pt x="1892300" y="270933"/>
                </a:lnTo>
                <a:cubicBezTo>
                  <a:pt x="2326217" y="228600"/>
                  <a:pt x="2408767" y="84666"/>
                  <a:pt x="2603500" y="42333"/>
                </a:cubicBezTo>
                <a:cubicBezTo>
                  <a:pt x="2798233" y="0"/>
                  <a:pt x="3162300" y="4233"/>
                  <a:pt x="3060700" y="16933"/>
                </a:cubicBezTo>
              </a:path>
            </a:pathLst>
          </a:custGeom>
          <a:noFill/>
          <a:ln w="63500">
            <a:solidFill>
              <a:schemeClr val="tx1"/>
            </a:solidFill>
            <a:round/>
            <a:headEnd/>
            <a:tailEnd type="triangle" w="med" len="med"/>
          </a:ln>
        </p:spPr>
        <p:txBody>
          <a:bodyPr anchor="ctr">
            <a:prstTxWarp prst="textNoShape">
              <a:avLst/>
            </a:prstTxWarp>
          </a:bodyPr>
          <a:lstStyle/>
          <a:p>
            <a:endParaRPr lang="en-US"/>
          </a:p>
        </p:txBody>
      </p:sp>
      <p:sp>
        <p:nvSpPr>
          <p:cNvPr id="145" name="TextBox 4"/>
          <p:cNvSpPr txBox="1">
            <a:spLocks noChangeArrowheads="1"/>
          </p:cNvSpPr>
          <p:nvPr/>
        </p:nvSpPr>
        <p:spPr bwMode="auto">
          <a:xfrm>
            <a:off x="304800" y="1739205"/>
            <a:ext cx="8990013" cy="1384995"/>
          </a:xfrm>
          <a:prstGeom prst="rect">
            <a:avLst/>
          </a:prstGeom>
          <a:noFill/>
          <a:ln w="9525">
            <a:noFill/>
            <a:miter lim="800000"/>
            <a:headEnd/>
            <a:tailEnd/>
          </a:ln>
        </p:spPr>
        <p:txBody>
          <a:bodyPr>
            <a:prstTxWarp prst="textNoShape">
              <a:avLst/>
            </a:prstTxWarp>
            <a:spAutoFit/>
          </a:bodyPr>
          <a:lstStyle/>
          <a:p>
            <a:pPr>
              <a:buFontTx/>
              <a:buNone/>
            </a:pPr>
            <a:r>
              <a:rPr lang="en-US" dirty="0">
                <a:latin typeface="Arial Narrow"/>
                <a:ea typeface="Consolas" pitchFamily="1" charset="0"/>
                <a:cs typeface="Arial Narrow"/>
              </a:rPr>
              <a:t>…GATACATACGATCGATCTATGCATCCGAGCTGCTAGCTATCGATT…</a:t>
            </a:r>
            <a:r>
              <a:rPr lang="en-US" dirty="0" smtClean="0">
                <a:latin typeface="Arial Narrow"/>
                <a:ea typeface="Consolas" pitchFamily="1" charset="0"/>
                <a:cs typeface="Arial Narrow"/>
              </a:rPr>
              <a:t> </a:t>
            </a:r>
            <a:r>
              <a:rPr lang="en-US" sz="1200" dirty="0" smtClean="0">
                <a:latin typeface="Arial Narrow"/>
                <a:ea typeface="Consolas" pitchFamily="1" charset="0"/>
                <a:cs typeface="Arial Narrow"/>
              </a:rPr>
              <a:t>parent</a:t>
            </a:r>
          </a:p>
          <a:p>
            <a:pPr>
              <a:buFontTx/>
              <a:buNone/>
            </a:pPr>
            <a:r>
              <a:rPr lang="en-US" dirty="0">
                <a:latin typeface="Arial Narrow"/>
                <a:ea typeface="Consolas" pitchFamily="1" charset="0"/>
                <a:cs typeface="Arial Narrow"/>
              </a:rPr>
              <a:t>…GATACATACGATCGATCTATGCAT</a:t>
            </a:r>
            <a:r>
              <a:rPr lang="en-US" dirty="0">
                <a:solidFill>
                  <a:srgbClr val="000000"/>
                </a:solidFill>
                <a:latin typeface="Arial Narrow"/>
                <a:ea typeface="Consolas" pitchFamily="1" charset="0"/>
                <a:cs typeface="Arial Narrow"/>
              </a:rPr>
              <a:t>C</a:t>
            </a:r>
            <a:r>
              <a:rPr lang="en-US" dirty="0">
                <a:latin typeface="Arial Narrow"/>
                <a:ea typeface="Consolas" pitchFamily="1" charset="0"/>
                <a:cs typeface="Arial Narrow"/>
              </a:rPr>
              <a:t>CGAGC</a:t>
            </a:r>
            <a:r>
              <a:rPr lang="en-US" dirty="0">
                <a:solidFill>
                  <a:srgbClr val="FF0000"/>
                </a:solidFill>
                <a:latin typeface="Arial Narrow"/>
                <a:ea typeface="Consolas" pitchFamily="1" charset="0"/>
                <a:cs typeface="Arial Narrow"/>
              </a:rPr>
              <a:t>A</a:t>
            </a:r>
            <a:r>
              <a:rPr lang="en-US" dirty="0">
                <a:latin typeface="Arial Narrow"/>
                <a:ea typeface="Consolas" pitchFamily="1" charset="0"/>
                <a:cs typeface="Arial Narrow"/>
              </a:rPr>
              <a:t>GCTAGCTATCGATT…</a:t>
            </a:r>
            <a:r>
              <a:rPr lang="en-US" sz="800" dirty="0" smtClean="0">
                <a:latin typeface="Arial Narrow"/>
                <a:ea typeface="Consolas" pitchFamily="1" charset="0"/>
                <a:cs typeface="Arial Narrow"/>
              </a:rPr>
              <a:t>   </a:t>
            </a:r>
            <a:r>
              <a:rPr lang="en-US" sz="1200" dirty="0" smtClean="0">
                <a:latin typeface="Arial Narrow"/>
                <a:ea typeface="Consolas" pitchFamily="1" charset="0"/>
                <a:cs typeface="Arial Narrow"/>
              </a:rPr>
              <a:t>child</a:t>
            </a:r>
          </a:p>
          <a:p>
            <a:pPr>
              <a:buFontTx/>
              <a:buNone/>
            </a:pPr>
            <a:endParaRPr lang="en-US" sz="1200" dirty="0">
              <a:latin typeface="Consolas" pitchFamily="1" charset="0"/>
              <a:ea typeface="Consolas" pitchFamily="1" charset="0"/>
              <a:cs typeface="Consolas" pitchFamily="1" charset="0"/>
            </a:endParaRPr>
          </a:p>
          <a:p>
            <a:pPr>
              <a:buFontTx/>
              <a:buNone/>
            </a:pPr>
            <a:endParaRPr lang="en-US" dirty="0">
              <a:latin typeface="Consolas" pitchFamily="1" charset="0"/>
              <a:ea typeface="Consolas" pitchFamily="1" charset="0"/>
              <a:cs typeface="Consolas" pitchFamily="1" charset="0"/>
            </a:endParaRPr>
          </a:p>
        </p:txBody>
      </p:sp>
      <p:sp>
        <p:nvSpPr>
          <p:cNvPr id="146" name="Rounded Rectangle 30"/>
          <p:cNvSpPr>
            <a:spLocks noChangeArrowheads="1"/>
          </p:cNvSpPr>
          <p:nvPr/>
        </p:nvSpPr>
        <p:spPr bwMode="auto">
          <a:xfrm>
            <a:off x="228600" y="1510605"/>
            <a:ext cx="8763000" cy="1295400"/>
          </a:xfrm>
          <a:prstGeom prst="roundRect">
            <a:avLst>
              <a:gd name="adj" fmla="val 16667"/>
            </a:avLst>
          </a:prstGeom>
          <a:noFill/>
          <a:ln w="44450">
            <a:solidFill>
              <a:schemeClr val="tx1"/>
            </a:solidFill>
            <a:round/>
            <a:headEnd/>
            <a:tailEnd/>
          </a:ln>
        </p:spPr>
        <p:txBody>
          <a:bodyPr wrap="none" anchor="ctr">
            <a:prstTxWarp prst="textNoShape">
              <a:avLst/>
            </a:prstTxWarp>
          </a:bodyPr>
          <a:lstStyle/>
          <a:p>
            <a:endParaRPr lang="en-US"/>
          </a:p>
        </p:txBody>
      </p:sp>
      <p:sp>
        <p:nvSpPr>
          <p:cNvPr id="147" name="Freeform 55"/>
          <p:cNvSpPr>
            <a:spLocks noChangeArrowheads="1"/>
          </p:cNvSpPr>
          <p:nvPr/>
        </p:nvSpPr>
        <p:spPr bwMode="auto">
          <a:xfrm>
            <a:off x="3124200" y="4419600"/>
            <a:ext cx="4495800" cy="1528763"/>
          </a:xfrm>
          <a:custGeom>
            <a:avLst/>
            <a:gdLst>
              <a:gd name="T0" fmla="*/ 0 w 4495800"/>
              <a:gd name="T1" fmla="*/ 536181 h 1528233"/>
              <a:gd name="T2" fmla="*/ 876300 w 4495800"/>
              <a:gd name="T3" fmla="*/ 1391518 h 1528233"/>
              <a:gd name="T4" fmla="*/ 2489200 w 4495800"/>
              <a:gd name="T5" fmla="*/ 1404285 h 1528233"/>
              <a:gd name="T6" fmla="*/ 4025900 w 4495800"/>
              <a:gd name="T7" fmla="*/ 689376 h 1528233"/>
              <a:gd name="T8" fmla="*/ 4495800 w 4495800"/>
              <a:gd name="T9" fmla="*/ 0 h 1528233"/>
              <a:gd name="T10" fmla="*/ 0 60000 65536"/>
              <a:gd name="T11" fmla="*/ 0 60000 65536"/>
              <a:gd name="T12" fmla="*/ 0 60000 65536"/>
              <a:gd name="T13" fmla="*/ 0 60000 65536"/>
              <a:gd name="T14" fmla="*/ 0 60000 65536"/>
              <a:gd name="T15" fmla="*/ 0 w 4495800"/>
              <a:gd name="T16" fmla="*/ 0 h 1528233"/>
              <a:gd name="T17" fmla="*/ 4495800 w 4495800"/>
              <a:gd name="T18" fmla="*/ 1528233 h 1528233"/>
            </a:gdLst>
            <a:ahLst/>
            <a:cxnLst>
              <a:cxn ang="T10">
                <a:pos x="T0" y="T1"/>
              </a:cxn>
              <a:cxn ang="T11">
                <a:pos x="T2" y="T3"/>
              </a:cxn>
              <a:cxn ang="T12">
                <a:pos x="T4" y="T5"/>
              </a:cxn>
              <a:cxn ang="T13">
                <a:pos x="T6" y="T7"/>
              </a:cxn>
              <a:cxn ang="T14">
                <a:pos x="T8" y="T9"/>
              </a:cxn>
            </a:cxnLst>
            <a:rect l="T15" t="T16" r="T17" b="T18"/>
            <a:pathLst>
              <a:path w="4495800" h="1528233">
                <a:moveTo>
                  <a:pt x="0" y="533400"/>
                </a:moveTo>
                <a:cubicBezTo>
                  <a:pt x="230716" y="886883"/>
                  <a:pt x="461433" y="1240367"/>
                  <a:pt x="876300" y="1384300"/>
                </a:cubicBezTo>
                <a:cubicBezTo>
                  <a:pt x="1291167" y="1528233"/>
                  <a:pt x="1964267" y="1513417"/>
                  <a:pt x="2489200" y="1397000"/>
                </a:cubicBezTo>
                <a:cubicBezTo>
                  <a:pt x="3014133" y="1280583"/>
                  <a:pt x="3691467" y="918633"/>
                  <a:pt x="4025900" y="685800"/>
                </a:cubicBezTo>
                <a:cubicBezTo>
                  <a:pt x="4360333" y="452967"/>
                  <a:pt x="4436533" y="12700"/>
                  <a:pt x="4495800" y="0"/>
                </a:cubicBezTo>
              </a:path>
            </a:pathLst>
          </a:custGeom>
          <a:noFill/>
          <a:ln w="63500">
            <a:solidFill>
              <a:schemeClr val="tx1"/>
            </a:solidFill>
            <a:round/>
            <a:headEnd/>
            <a:tailEnd type="triangle" w="med" len="med"/>
          </a:ln>
        </p:spPr>
        <p:txBody>
          <a:bodyPr anchor="ctr">
            <a:prstTxWarp prst="textNoShape">
              <a:avLst/>
            </a:prstTxWarp>
          </a:bodyPr>
          <a:lstStyle/>
          <a:p>
            <a:endParaRPr lang="en-US"/>
          </a:p>
        </p:txBody>
      </p:sp>
      <p:sp>
        <p:nvSpPr>
          <p:cNvPr id="56" name="TextBox 55"/>
          <p:cNvSpPr txBox="1"/>
          <p:nvPr/>
        </p:nvSpPr>
        <p:spPr>
          <a:xfrm>
            <a:off x="228600" y="6248400"/>
            <a:ext cx="8756010" cy="369332"/>
          </a:xfrm>
          <a:prstGeom prst="rect">
            <a:avLst/>
          </a:prstGeom>
          <a:noFill/>
        </p:spPr>
        <p:txBody>
          <a:bodyPr wrap="none" rtlCol="0">
            <a:spAutoFit/>
          </a:bodyPr>
          <a:lstStyle/>
          <a:p>
            <a:r>
              <a:rPr lang="en-US" sz="1800" dirty="0" smtClean="0">
                <a:latin typeface="Arial"/>
                <a:cs typeface="Arial"/>
              </a:rPr>
              <a:t>Evaluate evidence for </a:t>
            </a:r>
            <a:r>
              <a:rPr lang="en-US" sz="1800" dirty="0" err="1" smtClean="0">
                <a:latin typeface="Arial"/>
                <a:cs typeface="Arial"/>
              </a:rPr>
              <a:t>haplotypes</a:t>
            </a:r>
            <a:r>
              <a:rPr lang="en-US" sz="1800" dirty="0" smtClean="0">
                <a:latin typeface="Arial"/>
                <a:cs typeface="Arial"/>
              </a:rPr>
              <a:t> with </a:t>
            </a:r>
            <a:r>
              <a:rPr lang="en-US" sz="1800" dirty="0" err="1" smtClean="0">
                <a:latin typeface="Arial"/>
                <a:cs typeface="Arial"/>
              </a:rPr>
              <a:t>Dindel</a:t>
            </a:r>
            <a:r>
              <a:rPr lang="en-US" sz="1800" dirty="0" smtClean="0">
                <a:latin typeface="Arial"/>
                <a:cs typeface="Arial"/>
              </a:rPr>
              <a:t> (Albers et al. 2010) Bayesian methods</a:t>
            </a:r>
            <a:endParaRPr lang="en-US" sz="1800" dirty="0">
              <a:latin typeface="Arial"/>
              <a:cs typeface="Arial"/>
            </a:endParaRPr>
          </a:p>
        </p:txBody>
      </p:sp>
    </p:spTree>
    <p:extLst>
      <p:ext uri="{BB962C8B-B14F-4D97-AF65-F5344CB8AC3E}">
        <p14:creationId xmlns:p14="http://schemas.microsoft.com/office/powerpoint/2010/main" val="34175117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contig-19278"/>
          <p:cNvPicPr>
            <a:picLocks noChangeAspect="1" noChangeArrowheads="1"/>
          </p:cNvPicPr>
          <p:nvPr/>
        </p:nvPicPr>
        <p:blipFill>
          <a:blip r:embed="rId3"/>
          <a:srcRect/>
          <a:stretch>
            <a:fillRect/>
          </a:stretch>
        </p:blipFill>
        <p:spPr bwMode="auto">
          <a:xfrm>
            <a:off x="3429000" y="1308100"/>
            <a:ext cx="5119688" cy="4851400"/>
          </a:xfrm>
          <a:prstGeom prst="rect">
            <a:avLst/>
          </a:prstGeom>
          <a:noFill/>
          <a:ln w="9525">
            <a:noFill/>
            <a:miter lim="800000"/>
            <a:headEnd/>
            <a:tailEnd/>
          </a:ln>
        </p:spPr>
      </p:pic>
      <p:sp>
        <p:nvSpPr>
          <p:cNvPr id="23555" name="AutoShape 5"/>
          <p:cNvSpPr>
            <a:spLocks noChangeArrowheads="1"/>
          </p:cNvSpPr>
          <p:nvPr/>
        </p:nvSpPr>
        <p:spPr bwMode="auto">
          <a:xfrm>
            <a:off x="688975" y="5105400"/>
            <a:ext cx="4568825" cy="1143000"/>
          </a:xfrm>
          <a:prstGeom prst="roundRect">
            <a:avLst>
              <a:gd name="adj" fmla="val 16667"/>
            </a:avLst>
          </a:prstGeom>
          <a:solidFill>
            <a:srgbClr val="E8E8E8"/>
          </a:solidFill>
          <a:ln w="60325">
            <a:solidFill>
              <a:schemeClr val="bg2"/>
            </a:solidFill>
            <a:round/>
            <a:headEnd/>
            <a:tailEnd/>
          </a:ln>
        </p:spPr>
        <p:txBody>
          <a:bodyPr wrap="none" anchor="ctr">
            <a:prstTxWarp prst="textNoShape">
              <a:avLst/>
            </a:prstTxWarp>
          </a:bodyPr>
          <a:lstStyle/>
          <a:p>
            <a:endParaRPr lang="en-US"/>
          </a:p>
        </p:txBody>
      </p:sp>
      <p:sp>
        <p:nvSpPr>
          <p:cNvPr id="23556" name="Text Box 6"/>
          <p:cNvSpPr txBox="1">
            <a:spLocks noChangeArrowheads="1"/>
          </p:cNvSpPr>
          <p:nvPr/>
        </p:nvSpPr>
        <p:spPr bwMode="auto">
          <a:xfrm>
            <a:off x="688975" y="5245220"/>
            <a:ext cx="4340326" cy="861774"/>
          </a:xfrm>
          <a:prstGeom prst="rect">
            <a:avLst/>
          </a:prstGeom>
          <a:noFill/>
          <a:ln w="6350">
            <a:noFill/>
            <a:miter lim="800000"/>
            <a:headEnd/>
            <a:tailEnd/>
          </a:ln>
        </p:spPr>
        <p:txBody>
          <a:bodyPr wrap="none" anchor="ctr">
            <a:prstTxWarp prst="textNoShape">
              <a:avLst/>
            </a:prstTxWarp>
            <a:spAutoFit/>
          </a:bodyPr>
          <a:lstStyle/>
          <a:p>
            <a:pPr>
              <a:spcBef>
                <a:spcPct val="50000"/>
              </a:spcBef>
            </a:pPr>
            <a:r>
              <a:rPr lang="en-US" sz="2000" b="1" dirty="0">
                <a:latin typeface="Courier New"/>
                <a:cs typeface="Courier New"/>
              </a:rPr>
              <a:t>…AAAGATATGCGC</a:t>
            </a:r>
            <a:r>
              <a:rPr lang="en-US" sz="2000" b="1" dirty="0">
                <a:solidFill>
                  <a:srgbClr val="FF0000"/>
                </a:solidFill>
                <a:latin typeface="Courier New"/>
                <a:cs typeface="Courier New"/>
              </a:rPr>
              <a:t>G</a:t>
            </a:r>
            <a:r>
              <a:rPr lang="en-US" sz="2000" b="1" dirty="0">
                <a:latin typeface="Courier New"/>
                <a:cs typeface="Courier New"/>
              </a:rPr>
              <a:t>TGTGATTGGAGA…</a:t>
            </a:r>
          </a:p>
          <a:p>
            <a:pPr>
              <a:spcBef>
                <a:spcPct val="50000"/>
              </a:spcBef>
            </a:pPr>
            <a:r>
              <a:rPr lang="en-US" sz="2000" b="1" dirty="0">
                <a:latin typeface="Courier New"/>
                <a:cs typeface="Courier New"/>
              </a:rPr>
              <a:t>…AAAGATATGCGC</a:t>
            </a:r>
            <a:r>
              <a:rPr lang="en-US" sz="2000" b="1" dirty="0">
                <a:solidFill>
                  <a:srgbClr val="0E9DFF"/>
                </a:solidFill>
                <a:latin typeface="Courier New"/>
                <a:cs typeface="Courier New"/>
              </a:rPr>
              <a:t>A</a:t>
            </a:r>
            <a:r>
              <a:rPr lang="en-US" sz="2000" b="1" dirty="0">
                <a:latin typeface="Courier New"/>
                <a:cs typeface="Courier New"/>
              </a:rPr>
              <a:t>TGTGATTGGAGA…</a:t>
            </a:r>
          </a:p>
        </p:txBody>
      </p:sp>
      <p:sp>
        <p:nvSpPr>
          <p:cNvPr id="23557" name="AutoShape 7"/>
          <p:cNvSpPr>
            <a:spLocks noChangeArrowheads="1"/>
          </p:cNvSpPr>
          <p:nvPr/>
        </p:nvSpPr>
        <p:spPr bwMode="auto">
          <a:xfrm>
            <a:off x="2971800" y="1066800"/>
            <a:ext cx="2514600" cy="1981200"/>
          </a:xfrm>
          <a:prstGeom prst="roundRect">
            <a:avLst>
              <a:gd name="adj" fmla="val 16667"/>
            </a:avLst>
          </a:prstGeom>
          <a:noFill/>
          <a:ln w="63500">
            <a:solidFill>
              <a:schemeClr val="bg2"/>
            </a:solidFill>
            <a:round/>
            <a:headEnd/>
            <a:tailEnd/>
          </a:ln>
        </p:spPr>
        <p:txBody>
          <a:bodyPr wrap="none" anchor="ctr">
            <a:prstTxWarp prst="textNoShape">
              <a:avLst/>
            </a:prstTxWarp>
          </a:bodyPr>
          <a:lstStyle/>
          <a:p>
            <a:endParaRPr lang="en-US"/>
          </a:p>
        </p:txBody>
      </p:sp>
      <p:grpSp>
        <p:nvGrpSpPr>
          <p:cNvPr id="2" name="Group 23"/>
          <p:cNvGrpSpPr>
            <a:grpSpLocks/>
          </p:cNvGrpSpPr>
          <p:nvPr/>
        </p:nvGrpSpPr>
        <p:grpSpPr bwMode="auto">
          <a:xfrm>
            <a:off x="6858000" y="1233488"/>
            <a:ext cx="1957388" cy="1158875"/>
            <a:chOff x="4320" y="585"/>
            <a:chExt cx="1233" cy="730"/>
          </a:xfrm>
        </p:grpSpPr>
        <p:sp>
          <p:nvSpPr>
            <p:cNvPr id="23560" name="Rectangle 24"/>
            <p:cNvSpPr>
              <a:spLocks noChangeArrowheads="1"/>
            </p:cNvSpPr>
            <p:nvPr/>
          </p:nvSpPr>
          <p:spPr bwMode="auto">
            <a:xfrm>
              <a:off x="4320" y="605"/>
              <a:ext cx="192" cy="192"/>
            </a:xfrm>
            <a:prstGeom prst="rect">
              <a:avLst/>
            </a:prstGeom>
            <a:solidFill>
              <a:srgbClr val="C0C0C0"/>
            </a:solidFill>
            <a:ln w="22225">
              <a:solidFill>
                <a:schemeClr val="tx1"/>
              </a:solidFill>
              <a:miter lim="800000"/>
              <a:headEnd/>
              <a:tailEnd/>
            </a:ln>
          </p:spPr>
          <p:txBody>
            <a:bodyPr wrap="none" anchor="ctr">
              <a:prstTxWarp prst="textNoShape">
                <a:avLst/>
              </a:prstTxWarp>
            </a:bodyPr>
            <a:lstStyle/>
            <a:p>
              <a:endParaRPr lang="en-US"/>
            </a:p>
          </p:txBody>
        </p:sp>
        <p:sp>
          <p:nvSpPr>
            <p:cNvPr id="23561" name="Rectangle 25"/>
            <p:cNvSpPr>
              <a:spLocks noChangeArrowheads="1"/>
            </p:cNvSpPr>
            <p:nvPr/>
          </p:nvSpPr>
          <p:spPr bwMode="auto">
            <a:xfrm>
              <a:off x="4320" y="845"/>
              <a:ext cx="192" cy="192"/>
            </a:xfrm>
            <a:prstGeom prst="rect">
              <a:avLst/>
            </a:prstGeom>
            <a:solidFill>
              <a:srgbClr val="87CEFF"/>
            </a:solidFill>
            <a:ln w="22225">
              <a:solidFill>
                <a:schemeClr val="tx1"/>
              </a:solidFill>
              <a:miter lim="800000"/>
              <a:headEnd/>
              <a:tailEnd/>
            </a:ln>
          </p:spPr>
          <p:txBody>
            <a:bodyPr wrap="none" anchor="ctr">
              <a:prstTxWarp prst="textNoShape">
                <a:avLst/>
              </a:prstTxWarp>
            </a:bodyPr>
            <a:lstStyle/>
            <a:p>
              <a:endParaRPr lang="en-US"/>
            </a:p>
          </p:txBody>
        </p:sp>
        <p:sp>
          <p:nvSpPr>
            <p:cNvPr id="23562" name="Rectangle 26"/>
            <p:cNvSpPr>
              <a:spLocks noChangeArrowheads="1"/>
            </p:cNvSpPr>
            <p:nvPr/>
          </p:nvSpPr>
          <p:spPr bwMode="auto">
            <a:xfrm>
              <a:off x="4320" y="1085"/>
              <a:ext cx="192" cy="192"/>
            </a:xfrm>
            <a:prstGeom prst="rect">
              <a:avLst/>
            </a:prstGeom>
            <a:solidFill>
              <a:srgbClr val="FF4040"/>
            </a:solidFill>
            <a:ln w="22225">
              <a:solidFill>
                <a:schemeClr val="tx1"/>
              </a:solidFill>
              <a:miter lim="800000"/>
              <a:headEnd/>
              <a:tailEnd/>
            </a:ln>
          </p:spPr>
          <p:txBody>
            <a:bodyPr wrap="none" anchor="ctr">
              <a:prstTxWarp prst="textNoShape">
                <a:avLst/>
              </a:prstTxWarp>
            </a:bodyPr>
            <a:lstStyle/>
            <a:p>
              <a:endParaRPr lang="en-US"/>
            </a:p>
          </p:txBody>
        </p:sp>
        <p:sp>
          <p:nvSpPr>
            <p:cNvPr id="23563" name="Text Box 27"/>
            <p:cNvSpPr txBox="1">
              <a:spLocks noChangeArrowheads="1"/>
            </p:cNvSpPr>
            <p:nvPr/>
          </p:nvSpPr>
          <p:spPr bwMode="auto">
            <a:xfrm>
              <a:off x="4512" y="585"/>
              <a:ext cx="1041" cy="231"/>
            </a:xfrm>
            <a:prstGeom prst="rect">
              <a:avLst/>
            </a:prstGeom>
            <a:noFill/>
            <a:ln w="6350">
              <a:noFill/>
              <a:miter lim="800000"/>
              <a:headEnd/>
              <a:tailEnd/>
            </a:ln>
          </p:spPr>
          <p:txBody>
            <a:bodyPr anchor="ctr">
              <a:prstTxWarp prst="textNoShape">
                <a:avLst/>
              </a:prstTxWarp>
              <a:spAutoFit/>
            </a:bodyPr>
            <a:lstStyle/>
            <a:p>
              <a:pPr>
                <a:spcBef>
                  <a:spcPct val="50000"/>
                </a:spcBef>
              </a:pPr>
              <a:r>
                <a:rPr lang="en-US" sz="1800" dirty="0">
                  <a:latin typeface="Arial Bold" charset="0"/>
                </a:rPr>
                <a:t>Shared</a:t>
              </a:r>
            </a:p>
          </p:txBody>
        </p:sp>
        <p:sp>
          <p:nvSpPr>
            <p:cNvPr id="23564" name="Text Box 28"/>
            <p:cNvSpPr txBox="1">
              <a:spLocks noChangeArrowheads="1"/>
            </p:cNvSpPr>
            <p:nvPr/>
          </p:nvSpPr>
          <p:spPr bwMode="auto">
            <a:xfrm>
              <a:off x="4512" y="844"/>
              <a:ext cx="1009" cy="231"/>
            </a:xfrm>
            <a:prstGeom prst="rect">
              <a:avLst/>
            </a:prstGeom>
            <a:noFill/>
            <a:ln w="6350">
              <a:noFill/>
              <a:miter lim="800000"/>
              <a:headEnd/>
              <a:tailEnd/>
            </a:ln>
          </p:spPr>
          <p:txBody>
            <a:bodyPr anchor="ctr">
              <a:prstTxWarp prst="textNoShape">
                <a:avLst/>
              </a:prstTxWarp>
              <a:spAutoFit/>
            </a:bodyPr>
            <a:lstStyle/>
            <a:p>
              <a:pPr>
                <a:spcBef>
                  <a:spcPct val="50000"/>
                </a:spcBef>
              </a:pPr>
              <a:r>
                <a:rPr lang="en-US" sz="1800" dirty="0">
                  <a:latin typeface="Arial Bold" charset="0"/>
                </a:rPr>
                <a:t>DBVPG6044</a:t>
              </a:r>
            </a:p>
          </p:txBody>
        </p:sp>
        <p:sp>
          <p:nvSpPr>
            <p:cNvPr id="23565" name="Text Box 29"/>
            <p:cNvSpPr txBox="1">
              <a:spLocks noChangeArrowheads="1"/>
            </p:cNvSpPr>
            <p:nvPr/>
          </p:nvSpPr>
          <p:spPr bwMode="auto">
            <a:xfrm>
              <a:off x="4512" y="1084"/>
              <a:ext cx="896" cy="231"/>
            </a:xfrm>
            <a:prstGeom prst="rect">
              <a:avLst/>
            </a:prstGeom>
            <a:noFill/>
            <a:ln w="6350">
              <a:noFill/>
              <a:miter lim="800000"/>
              <a:headEnd/>
              <a:tailEnd/>
            </a:ln>
          </p:spPr>
          <p:txBody>
            <a:bodyPr anchor="ctr">
              <a:prstTxWarp prst="textNoShape">
                <a:avLst/>
              </a:prstTxWarp>
              <a:spAutoFit/>
            </a:bodyPr>
            <a:lstStyle/>
            <a:p>
              <a:pPr>
                <a:spcBef>
                  <a:spcPct val="50000"/>
                </a:spcBef>
              </a:pPr>
              <a:r>
                <a:rPr lang="en-US" sz="1800" dirty="0">
                  <a:latin typeface="Arial Bold" charset="0"/>
                </a:rPr>
                <a:t>SK1</a:t>
              </a:r>
            </a:p>
          </p:txBody>
        </p:sp>
      </p:grpSp>
      <p:sp>
        <p:nvSpPr>
          <p:cNvPr id="23559" name="Title 12"/>
          <p:cNvSpPr>
            <a:spLocks noGrp="1"/>
          </p:cNvSpPr>
          <p:nvPr>
            <p:ph type="title"/>
          </p:nvPr>
        </p:nvSpPr>
        <p:spPr>
          <a:xfrm>
            <a:off x="685800" y="0"/>
            <a:ext cx="7772400" cy="990600"/>
          </a:xfrm>
        </p:spPr>
        <p:txBody>
          <a:bodyPr/>
          <a:lstStyle/>
          <a:p>
            <a:r>
              <a:rPr lang="en-US" dirty="0" smtClean="0">
                <a:ea typeface="ＭＳ Ｐゴシック" charset="0"/>
                <a:cs typeface="ＭＳ Ｐゴシック" charset="0"/>
              </a:rPr>
              <a:t>Two yeast strains co-assembled</a:t>
            </a:r>
          </a:p>
        </p:txBody>
      </p:sp>
    </p:spTree>
    <p:extLst>
      <p:ext uri="{BB962C8B-B14F-4D97-AF65-F5344CB8AC3E}">
        <p14:creationId xmlns:p14="http://schemas.microsoft.com/office/powerpoint/2010/main" val="23982722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228600"/>
            <a:ext cx="9144000" cy="1143000"/>
          </a:xfrm>
        </p:spPr>
        <p:txBody>
          <a:bodyPr/>
          <a:lstStyle/>
          <a:p>
            <a:r>
              <a:rPr lang="en-US" sz="4000" dirty="0" smtClean="0"/>
              <a:t>We can now study </a:t>
            </a:r>
            <a:r>
              <a:rPr lang="en-US" sz="4000" dirty="0"/>
              <a:t>genetic variation </a:t>
            </a:r>
            <a:r>
              <a:rPr lang="en-US" sz="4000" dirty="0" smtClean="0"/>
              <a:t/>
            </a:r>
            <a:br>
              <a:rPr lang="en-US" sz="4000" dirty="0" smtClean="0"/>
            </a:br>
            <a:r>
              <a:rPr lang="en-US" sz="4000" dirty="0" smtClean="0"/>
              <a:t>directly by sequencing</a:t>
            </a:r>
            <a:endParaRPr lang="en-US" dirty="0"/>
          </a:p>
        </p:txBody>
      </p:sp>
      <p:sp>
        <p:nvSpPr>
          <p:cNvPr id="178179" name="Rectangle 3"/>
          <p:cNvSpPr>
            <a:spLocks noGrp="1" noChangeArrowheads="1"/>
          </p:cNvSpPr>
          <p:nvPr>
            <p:ph type="body" idx="1"/>
          </p:nvPr>
        </p:nvSpPr>
        <p:spPr>
          <a:xfrm>
            <a:off x="600147" y="1772816"/>
            <a:ext cx="8153400" cy="4419600"/>
          </a:xfrm>
        </p:spPr>
        <p:txBody>
          <a:bodyPr/>
          <a:lstStyle/>
          <a:p>
            <a:r>
              <a:rPr lang="en-US" dirty="0"/>
              <a:t>2000: First human genome ~$1 billion</a:t>
            </a:r>
          </a:p>
          <a:p>
            <a:r>
              <a:rPr lang="en-US" dirty="0"/>
              <a:t>2009: ~200 human genomes sequenced</a:t>
            </a:r>
          </a:p>
          <a:p>
            <a:pPr lvl="1"/>
            <a:r>
              <a:rPr lang="en-US" dirty="0" smtClean="0"/>
              <a:t>Human </a:t>
            </a:r>
            <a:r>
              <a:rPr lang="en-US" dirty="0"/>
              <a:t>genome $50k</a:t>
            </a:r>
          </a:p>
          <a:p>
            <a:r>
              <a:rPr lang="en-US" dirty="0" smtClean="0"/>
              <a:t>2012/13: </a:t>
            </a:r>
            <a:r>
              <a:rPr lang="en-US" dirty="0"/>
              <a:t>Thousands of genomes for research</a:t>
            </a:r>
          </a:p>
          <a:p>
            <a:pPr lvl="1"/>
            <a:r>
              <a:rPr lang="en-US" dirty="0" smtClean="0"/>
              <a:t>Human </a:t>
            </a:r>
            <a:r>
              <a:rPr lang="en-US" dirty="0"/>
              <a:t>genome</a:t>
            </a:r>
            <a:r>
              <a:rPr lang="en-US" dirty="0" smtClean="0"/>
              <a:t> &lt;$5k</a:t>
            </a:r>
            <a:endParaRPr lang="en-US" dirty="0"/>
          </a:p>
          <a:p>
            <a:r>
              <a:rPr lang="en-US" dirty="0" smtClean="0">
                <a:solidFill>
                  <a:srgbClr val="0000FF"/>
                </a:solidFill>
              </a:rPr>
              <a:t>2015/16: </a:t>
            </a:r>
            <a:r>
              <a:rPr lang="en-US" dirty="0">
                <a:solidFill>
                  <a:srgbClr val="0000FF"/>
                </a:solidFill>
              </a:rPr>
              <a:t>Human genome </a:t>
            </a:r>
            <a:r>
              <a:rPr lang="en-US" dirty="0" smtClean="0">
                <a:solidFill>
                  <a:srgbClr val="0000FF"/>
                </a:solidFill>
              </a:rPr>
              <a:t>&lt; </a:t>
            </a:r>
            <a:r>
              <a:rPr lang="en-US" dirty="0">
                <a:solidFill>
                  <a:srgbClr val="0000FF"/>
                </a:solidFill>
              </a:rPr>
              <a:t>$1k</a:t>
            </a:r>
          </a:p>
          <a:p>
            <a:pPr lvl="1"/>
            <a:r>
              <a:rPr lang="en-US" dirty="0" smtClean="0">
                <a:solidFill>
                  <a:srgbClr val="0000FF"/>
                </a:solidFill>
              </a:rPr>
              <a:t>Millions of human genomes for clinical </a:t>
            </a:r>
            <a:r>
              <a:rPr lang="en-US" dirty="0">
                <a:solidFill>
                  <a:srgbClr val="0000FF"/>
                </a:solidFill>
              </a:rPr>
              <a:t>usage, research, </a:t>
            </a:r>
            <a:r>
              <a:rPr lang="en-US" dirty="0" smtClean="0">
                <a:solidFill>
                  <a:srgbClr val="0000FF"/>
                </a:solidFill>
              </a:rPr>
              <a:t>personal interest</a:t>
            </a:r>
          </a:p>
        </p:txBody>
      </p:sp>
      <p:sp>
        <p:nvSpPr>
          <p:cNvPr id="4" name="TextBox 3"/>
          <p:cNvSpPr txBox="1"/>
          <p:nvPr/>
        </p:nvSpPr>
        <p:spPr>
          <a:xfrm>
            <a:off x="-47925" y="6234807"/>
            <a:ext cx="9161482" cy="461665"/>
          </a:xfrm>
          <a:prstGeom prst="rect">
            <a:avLst/>
          </a:prstGeom>
          <a:noFill/>
        </p:spPr>
        <p:txBody>
          <a:bodyPr wrap="none" rtlCol="0">
            <a:spAutoFit/>
          </a:bodyPr>
          <a:lstStyle/>
          <a:p>
            <a:r>
              <a:rPr lang="en-US" b="1" dirty="0" smtClean="0">
                <a:solidFill>
                  <a:srgbClr val="FF0000"/>
                </a:solidFill>
                <a:latin typeface="+mn-lt"/>
              </a:rPr>
              <a:t>We need to use the structure in the data for representation and inference </a:t>
            </a:r>
            <a:endParaRPr lang="en-US" b="1" dirty="0">
              <a:solidFill>
                <a:srgbClr val="FF0000"/>
              </a:solidFill>
              <a:latin typeface="+mn-lt"/>
            </a:endParaRPr>
          </a:p>
        </p:txBody>
      </p:sp>
    </p:spTree>
    <p:extLst>
      <p:ext uri="{BB962C8B-B14F-4D97-AF65-F5344CB8AC3E}">
        <p14:creationId xmlns:p14="http://schemas.microsoft.com/office/powerpoint/2010/main" val="413150543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contig-19278"/>
          <p:cNvPicPr>
            <a:picLocks noChangeAspect="1" noChangeArrowheads="1"/>
          </p:cNvPicPr>
          <p:nvPr/>
        </p:nvPicPr>
        <p:blipFill>
          <a:blip r:embed="rId3"/>
          <a:srcRect/>
          <a:stretch>
            <a:fillRect/>
          </a:stretch>
        </p:blipFill>
        <p:spPr bwMode="auto">
          <a:xfrm>
            <a:off x="3429000" y="1308100"/>
            <a:ext cx="5119688" cy="4851400"/>
          </a:xfrm>
          <a:prstGeom prst="rect">
            <a:avLst/>
          </a:prstGeom>
          <a:noFill/>
          <a:ln w="9525">
            <a:noFill/>
            <a:miter lim="800000"/>
            <a:headEnd/>
            <a:tailEnd/>
          </a:ln>
        </p:spPr>
      </p:pic>
      <p:sp>
        <p:nvSpPr>
          <p:cNvPr id="25603" name="AutoShape 5"/>
          <p:cNvSpPr>
            <a:spLocks noChangeArrowheads="1"/>
          </p:cNvSpPr>
          <p:nvPr/>
        </p:nvSpPr>
        <p:spPr bwMode="auto">
          <a:xfrm>
            <a:off x="76200" y="5105400"/>
            <a:ext cx="6791325" cy="1219200"/>
          </a:xfrm>
          <a:prstGeom prst="roundRect">
            <a:avLst>
              <a:gd name="adj" fmla="val 16667"/>
            </a:avLst>
          </a:prstGeom>
          <a:solidFill>
            <a:srgbClr val="E8E8E8"/>
          </a:solidFill>
          <a:ln w="60325">
            <a:solidFill>
              <a:schemeClr val="bg2"/>
            </a:solidFill>
            <a:round/>
            <a:headEnd/>
            <a:tailEnd/>
          </a:ln>
        </p:spPr>
        <p:txBody>
          <a:bodyPr wrap="none" anchor="ctr">
            <a:prstTxWarp prst="textNoShape">
              <a:avLst/>
            </a:prstTxWarp>
          </a:bodyPr>
          <a:lstStyle/>
          <a:p>
            <a:endParaRPr lang="en-US"/>
          </a:p>
        </p:txBody>
      </p:sp>
      <p:sp>
        <p:nvSpPr>
          <p:cNvPr id="25604" name="Text Box 6"/>
          <p:cNvSpPr txBox="1">
            <a:spLocks noChangeArrowheads="1"/>
          </p:cNvSpPr>
          <p:nvPr/>
        </p:nvSpPr>
        <p:spPr bwMode="auto">
          <a:xfrm>
            <a:off x="-14288" y="5391150"/>
            <a:ext cx="6958013" cy="706438"/>
          </a:xfrm>
          <a:prstGeom prst="rect">
            <a:avLst/>
          </a:prstGeom>
          <a:noFill/>
          <a:ln w="6350">
            <a:noFill/>
            <a:miter lim="800000"/>
            <a:headEnd/>
            <a:tailEnd/>
          </a:ln>
        </p:spPr>
        <p:txBody>
          <a:bodyPr wrap="none" anchor="ctr">
            <a:prstTxWarp prst="textNoShape">
              <a:avLst/>
            </a:prstTxWarp>
            <a:spAutoFit/>
          </a:bodyPr>
          <a:lstStyle/>
          <a:p>
            <a:pPr algn="ctr">
              <a:spcBef>
                <a:spcPct val="50000"/>
              </a:spcBef>
            </a:pPr>
            <a:r>
              <a:rPr lang="en-US" sz="1600" b="1" dirty="0">
                <a:latin typeface="Courier New" charset="0"/>
                <a:ea typeface="Courier New" charset="0"/>
                <a:cs typeface="Courier New" charset="0"/>
              </a:rPr>
              <a:t>CCTTGTGTT</a:t>
            </a:r>
            <a:r>
              <a:rPr lang="en-US" sz="1600" b="1" dirty="0">
                <a:solidFill>
                  <a:srgbClr val="FF0000"/>
                </a:solidFill>
                <a:latin typeface="Courier New" charset="0"/>
                <a:ea typeface="Courier New" charset="0"/>
                <a:cs typeface="Courier New" charset="0"/>
              </a:rPr>
              <a:t>----------------------------------------</a:t>
            </a:r>
            <a:r>
              <a:rPr lang="en-US" sz="1600" b="1" dirty="0">
                <a:latin typeface="Courier New" charset="0"/>
                <a:ea typeface="Courier New" charset="0"/>
                <a:cs typeface="Courier New" charset="0"/>
              </a:rPr>
              <a:t>TTAAAT</a:t>
            </a:r>
          </a:p>
          <a:p>
            <a:pPr algn="ctr">
              <a:spcBef>
                <a:spcPct val="50000"/>
              </a:spcBef>
            </a:pPr>
            <a:r>
              <a:rPr lang="en-US" sz="1600" b="1" dirty="0">
                <a:latin typeface="Courier New" charset="0"/>
                <a:ea typeface="Courier New" charset="0"/>
                <a:cs typeface="Courier New" charset="0"/>
              </a:rPr>
              <a:t>CCTTGTGTT</a:t>
            </a:r>
            <a:r>
              <a:rPr lang="en-US" sz="1600" b="1" dirty="0">
                <a:solidFill>
                  <a:srgbClr val="0E9DFF"/>
                </a:solidFill>
                <a:latin typeface="Courier New" charset="0"/>
                <a:ea typeface="Courier New" charset="0"/>
                <a:cs typeface="Courier New" charset="0"/>
              </a:rPr>
              <a:t>AGTAATCATATCTTCAGGAAAGCCAAGAACTAATGGCAAA</a:t>
            </a:r>
            <a:r>
              <a:rPr lang="en-US" sz="1600" b="1" dirty="0">
                <a:latin typeface="Courier New" charset="0"/>
                <a:ea typeface="Courier New" charset="0"/>
                <a:cs typeface="Courier New" charset="0"/>
              </a:rPr>
              <a:t>TTAAAT</a:t>
            </a:r>
          </a:p>
        </p:txBody>
      </p:sp>
      <p:sp>
        <p:nvSpPr>
          <p:cNvPr id="25605" name="AutoShape 7"/>
          <p:cNvSpPr>
            <a:spLocks noChangeArrowheads="1"/>
          </p:cNvSpPr>
          <p:nvPr/>
        </p:nvSpPr>
        <p:spPr bwMode="auto">
          <a:xfrm>
            <a:off x="4038600" y="2057400"/>
            <a:ext cx="2667000" cy="2057400"/>
          </a:xfrm>
          <a:prstGeom prst="roundRect">
            <a:avLst>
              <a:gd name="adj" fmla="val 16667"/>
            </a:avLst>
          </a:prstGeom>
          <a:noFill/>
          <a:ln w="63500">
            <a:solidFill>
              <a:schemeClr val="bg2"/>
            </a:solidFill>
            <a:round/>
            <a:headEnd/>
            <a:tailEnd/>
          </a:ln>
        </p:spPr>
        <p:txBody>
          <a:bodyPr wrap="none" anchor="ctr">
            <a:prstTxWarp prst="textNoShape">
              <a:avLst/>
            </a:prstTxWarp>
          </a:bodyPr>
          <a:lstStyle/>
          <a:p>
            <a:endParaRPr lang="en-US"/>
          </a:p>
        </p:txBody>
      </p:sp>
      <p:grpSp>
        <p:nvGrpSpPr>
          <p:cNvPr id="2" name="Group 10"/>
          <p:cNvGrpSpPr>
            <a:grpSpLocks/>
          </p:cNvGrpSpPr>
          <p:nvPr/>
        </p:nvGrpSpPr>
        <p:grpSpPr bwMode="auto">
          <a:xfrm>
            <a:off x="6858000" y="1233488"/>
            <a:ext cx="1957388" cy="1158875"/>
            <a:chOff x="4320" y="585"/>
            <a:chExt cx="1233" cy="730"/>
          </a:xfrm>
        </p:grpSpPr>
        <p:sp>
          <p:nvSpPr>
            <p:cNvPr id="25608" name="Rectangle 11"/>
            <p:cNvSpPr>
              <a:spLocks noChangeArrowheads="1"/>
            </p:cNvSpPr>
            <p:nvPr/>
          </p:nvSpPr>
          <p:spPr bwMode="auto">
            <a:xfrm>
              <a:off x="4320" y="605"/>
              <a:ext cx="192" cy="192"/>
            </a:xfrm>
            <a:prstGeom prst="rect">
              <a:avLst/>
            </a:prstGeom>
            <a:solidFill>
              <a:srgbClr val="C0C0C0"/>
            </a:solidFill>
            <a:ln w="22225">
              <a:solidFill>
                <a:schemeClr val="tx1"/>
              </a:solidFill>
              <a:miter lim="800000"/>
              <a:headEnd/>
              <a:tailEnd/>
            </a:ln>
          </p:spPr>
          <p:txBody>
            <a:bodyPr wrap="none" anchor="ctr">
              <a:prstTxWarp prst="textNoShape">
                <a:avLst/>
              </a:prstTxWarp>
            </a:bodyPr>
            <a:lstStyle/>
            <a:p>
              <a:endParaRPr lang="en-US"/>
            </a:p>
          </p:txBody>
        </p:sp>
        <p:sp>
          <p:nvSpPr>
            <p:cNvPr id="25609" name="Rectangle 12"/>
            <p:cNvSpPr>
              <a:spLocks noChangeArrowheads="1"/>
            </p:cNvSpPr>
            <p:nvPr/>
          </p:nvSpPr>
          <p:spPr bwMode="auto">
            <a:xfrm>
              <a:off x="4320" y="845"/>
              <a:ext cx="192" cy="192"/>
            </a:xfrm>
            <a:prstGeom prst="rect">
              <a:avLst/>
            </a:prstGeom>
            <a:solidFill>
              <a:srgbClr val="87CEFF"/>
            </a:solidFill>
            <a:ln w="22225">
              <a:solidFill>
                <a:schemeClr val="tx1"/>
              </a:solidFill>
              <a:miter lim="800000"/>
              <a:headEnd/>
              <a:tailEnd/>
            </a:ln>
          </p:spPr>
          <p:txBody>
            <a:bodyPr wrap="none" anchor="ctr">
              <a:prstTxWarp prst="textNoShape">
                <a:avLst/>
              </a:prstTxWarp>
            </a:bodyPr>
            <a:lstStyle/>
            <a:p>
              <a:endParaRPr lang="en-US"/>
            </a:p>
          </p:txBody>
        </p:sp>
        <p:sp>
          <p:nvSpPr>
            <p:cNvPr id="25610" name="Rectangle 13"/>
            <p:cNvSpPr>
              <a:spLocks noChangeArrowheads="1"/>
            </p:cNvSpPr>
            <p:nvPr/>
          </p:nvSpPr>
          <p:spPr bwMode="auto">
            <a:xfrm>
              <a:off x="4320" y="1085"/>
              <a:ext cx="192" cy="192"/>
            </a:xfrm>
            <a:prstGeom prst="rect">
              <a:avLst/>
            </a:prstGeom>
            <a:solidFill>
              <a:srgbClr val="FF4040"/>
            </a:solidFill>
            <a:ln w="22225">
              <a:solidFill>
                <a:schemeClr val="tx1"/>
              </a:solidFill>
              <a:miter lim="800000"/>
              <a:headEnd/>
              <a:tailEnd/>
            </a:ln>
          </p:spPr>
          <p:txBody>
            <a:bodyPr wrap="none" anchor="ctr">
              <a:prstTxWarp prst="textNoShape">
                <a:avLst/>
              </a:prstTxWarp>
            </a:bodyPr>
            <a:lstStyle/>
            <a:p>
              <a:endParaRPr lang="en-US"/>
            </a:p>
          </p:txBody>
        </p:sp>
        <p:sp>
          <p:nvSpPr>
            <p:cNvPr id="25611" name="Text Box 14"/>
            <p:cNvSpPr txBox="1">
              <a:spLocks noChangeArrowheads="1"/>
            </p:cNvSpPr>
            <p:nvPr/>
          </p:nvSpPr>
          <p:spPr bwMode="auto">
            <a:xfrm>
              <a:off x="4512" y="585"/>
              <a:ext cx="1041" cy="231"/>
            </a:xfrm>
            <a:prstGeom prst="rect">
              <a:avLst/>
            </a:prstGeom>
            <a:noFill/>
            <a:ln w="6350">
              <a:noFill/>
              <a:miter lim="800000"/>
              <a:headEnd/>
              <a:tailEnd/>
            </a:ln>
          </p:spPr>
          <p:txBody>
            <a:bodyPr anchor="ctr">
              <a:prstTxWarp prst="textNoShape">
                <a:avLst/>
              </a:prstTxWarp>
              <a:spAutoFit/>
            </a:bodyPr>
            <a:lstStyle/>
            <a:p>
              <a:pPr>
                <a:spcBef>
                  <a:spcPct val="50000"/>
                </a:spcBef>
              </a:pPr>
              <a:r>
                <a:rPr lang="en-US" sz="1800" dirty="0">
                  <a:latin typeface="Arial Bold" charset="0"/>
                </a:rPr>
                <a:t>Shared</a:t>
              </a:r>
            </a:p>
          </p:txBody>
        </p:sp>
        <p:sp>
          <p:nvSpPr>
            <p:cNvPr id="25612" name="Text Box 15"/>
            <p:cNvSpPr txBox="1">
              <a:spLocks noChangeArrowheads="1"/>
            </p:cNvSpPr>
            <p:nvPr/>
          </p:nvSpPr>
          <p:spPr bwMode="auto">
            <a:xfrm>
              <a:off x="4512" y="844"/>
              <a:ext cx="1009" cy="231"/>
            </a:xfrm>
            <a:prstGeom prst="rect">
              <a:avLst/>
            </a:prstGeom>
            <a:noFill/>
            <a:ln w="6350">
              <a:noFill/>
              <a:miter lim="800000"/>
              <a:headEnd/>
              <a:tailEnd/>
            </a:ln>
          </p:spPr>
          <p:txBody>
            <a:bodyPr anchor="ctr">
              <a:prstTxWarp prst="textNoShape">
                <a:avLst/>
              </a:prstTxWarp>
              <a:spAutoFit/>
            </a:bodyPr>
            <a:lstStyle/>
            <a:p>
              <a:pPr>
                <a:spcBef>
                  <a:spcPct val="50000"/>
                </a:spcBef>
              </a:pPr>
              <a:r>
                <a:rPr lang="en-US" sz="1800" dirty="0">
                  <a:latin typeface="Arial Bold" charset="0"/>
                </a:rPr>
                <a:t>DBVPG6044</a:t>
              </a:r>
            </a:p>
          </p:txBody>
        </p:sp>
        <p:sp>
          <p:nvSpPr>
            <p:cNvPr id="25613" name="Text Box 16"/>
            <p:cNvSpPr txBox="1">
              <a:spLocks noChangeArrowheads="1"/>
            </p:cNvSpPr>
            <p:nvPr/>
          </p:nvSpPr>
          <p:spPr bwMode="auto">
            <a:xfrm>
              <a:off x="4512" y="1084"/>
              <a:ext cx="896" cy="231"/>
            </a:xfrm>
            <a:prstGeom prst="rect">
              <a:avLst/>
            </a:prstGeom>
            <a:noFill/>
            <a:ln w="6350">
              <a:noFill/>
              <a:miter lim="800000"/>
              <a:headEnd/>
              <a:tailEnd/>
            </a:ln>
          </p:spPr>
          <p:txBody>
            <a:bodyPr anchor="ctr">
              <a:prstTxWarp prst="textNoShape">
                <a:avLst/>
              </a:prstTxWarp>
              <a:spAutoFit/>
            </a:bodyPr>
            <a:lstStyle/>
            <a:p>
              <a:pPr>
                <a:spcBef>
                  <a:spcPct val="50000"/>
                </a:spcBef>
              </a:pPr>
              <a:r>
                <a:rPr lang="en-US" sz="1800" dirty="0">
                  <a:latin typeface="Arial Bold" charset="0"/>
                </a:rPr>
                <a:t>SK1</a:t>
              </a:r>
            </a:p>
          </p:txBody>
        </p:sp>
      </p:grpSp>
      <p:sp>
        <p:nvSpPr>
          <p:cNvPr id="15" name="Title 12"/>
          <p:cNvSpPr>
            <a:spLocks noGrp="1"/>
          </p:cNvSpPr>
          <p:nvPr>
            <p:ph type="title"/>
          </p:nvPr>
        </p:nvSpPr>
        <p:spPr>
          <a:xfrm>
            <a:off x="685800" y="0"/>
            <a:ext cx="7772400" cy="990600"/>
          </a:xfrm>
        </p:spPr>
        <p:txBody>
          <a:bodyPr/>
          <a:lstStyle/>
          <a:p>
            <a:r>
              <a:rPr lang="en-US" dirty="0" smtClean="0">
                <a:ea typeface="ＭＳ Ｐゴシック" charset="0"/>
                <a:cs typeface="ＭＳ Ｐゴシック" charset="0"/>
              </a:rPr>
              <a:t>Two yeast strains co-assembled</a:t>
            </a:r>
          </a:p>
        </p:txBody>
      </p:sp>
    </p:spTree>
    <p:extLst>
      <p:ext uri="{BB962C8B-B14F-4D97-AF65-F5344CB8AC3E}">
        <p14:creationId xmlns:p14="http://schemas.microsoft.com/office/powerpoint/2010/main" val="31236572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28600"/>
            <a:ext cx="9036496" cy="1143000"/>
          </a:xfrm>
        </p:spPr>
        <p:txBody>
          <a:bodyPr/>
          <a:lstStyle/>
          <a:p>
            <a:r>
              <a:rPr lang="en-US" sz="4000" dirty="0" smtClean="0"/>
              <a:t>Example from 1000 Genomes: 4bp MNP</a:t>
            </a:r>
            <a:endParaRPr lang="en-US" sz="4000" dirty="0"/>
          </a:p>
        </p:txBody>
      </p:sp>
      <p:pic>
        <p:nvPicPr>
          <p:cNvPr id="4" name="Content Placeholder 3" descr="igv_snapshot_CEU_16240965.png"/>
          <p:cNvPicPr>
            <a:picLocks noGrp="1" noChangeAspect="1"/>
          </p:cNvPicPr>
          <p:nvPr>
            <p:ph idx="1"/>
          </p:nvPr>
        </p:nvPicPr>
        <p:blipFill>
          <a:blip r:embed="rId2"/>
          <a:srcRect l="-1502" r="-1502"/>
          <a:stretch>
            <a:fillRect/>
          </a:stretch>
        </p:blipFill>
        <p:spPr>
          <a:xfrm>
            <a:off x="685800" y="1600200"/>
            <a:ext cx="7772400" cy="4114800"/>
          </a:xfrm>
        </p:spPr>
      </p:pic>
      <p:sp>
        <p:nvSpPr>
          <p:cNvPr id="5" name="Rounded Rectangle 4"/>
          <p:cNvSpPr/>
          <p:nvPr/>
        </p:nvSpPr>
        <p:spPr bwMode="auto">
          <a:xfrm>
            <a:off x="4876800" y="2286000"/>
            <a:ext cx="762000" cy="2286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ounded Rectangle 5"/>
          <p:cNvSpPr/>
          <p:nvPr/>
        </p:nvSpPr>
        <p:spPr bwMode="auto">
          <a:xfrm>
            <a:off x="4876800" y="3035300"/>
            <a:ext cx="762000" cy="2286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TextBox 6"/>
          <p:cNvSpPr txBox="1"/>
          <p:nvPr/>
        </p:nvSpPr>
        <p:spPr>
          <a:xfrm>
            <a:off x="827584" y="6325375"/>
            <a:ext cx="7814459" cy="461665"/>
          </a:xfrm>
          <a:prstGeom prst="rect">
            <a:avLst/>
          </a:prstGeom>
          <a:noFill/>
        </p:spPr>
        <p:txBody>
          <a:bodyPr wrap="none" rtlCol="0">
            <a:spAutoFit/>
          </a:bodyPr>
          <a:lstStyle/>
          <a:p>
            <a:r>
              <a:rPr lang="en-US" dirty="0" smtClean="0">
                <a:latin typeface="Arial"/>
                <a:cs typeface="Arial"/>
              </a:rPr>
              <a:t>NB: only 3 reads in mapped BAM: 43 reads in assembly</a:t>
            </a:r>
            <a:endParaRPr lang="en-US" dirty="0">
              <a:latin typeface="Arial"/>
              <a:cs typeface="Arial"/>
            </a:endParaRPr>
          </a:p>
        </p:txBody>
      </p:sp>
      <p:sp>
        <p:nvSpPr>
          <p:cNvPr id="8" name="TextBox 7"/>
          <p:cNvSpPr txBox="1"/>
          <p:nvPr/>
        </p:nvSpPr>
        <p:spPr>
          <a:xfrm>
            <a:off x="518005" y="5943600"/>
            <a:ext cx="7940195" cy="338554"/>
          </a:xfrm>
          <a:prstGeom prst="rect">
            <a:avLst/>
          </a:prstGeom>
          <a:noFill/>
        </p:spPr>
        <p:txBody>
          <a:bodyPr wrap="none" rtlCol="0">
            <a:spAutoFit/>
          </a:bodyPr>
          <a:lstStyle/>
          <a:p>
            <a:r>
              <a:rPr lang="en-US" sz="1600" dirty="0" smtClean="0"/>
              <a:t>20    16240965    .   TCTC    CAAT    120    PASS    AF=0.31894;NumReads=1107;VarDP=43</a:t>
            </a:r>
            <a:endParaRPr lang="en-US" sz="1600" dirty="0">
              <a:latin typeface="Arial"/>
              <a:cs typeface="Arial"/>
            </a:endParaRPr>
          </a:p>
        </p:txBody>
      </p:sp>
    </p:spTree>
    <p:extLst>
      <p:ext uri="{BB962C8B-B14F-4D97-AF65-F5344CB8AC3E}">
        <p14:creationId xmlns:p14="http://schemas.microsoft.com/office/powerpoint/2010/main" val="387287913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0" y="0"/>
            <a:ext cx="9144000" cy="1412776"/>
          </a:xfrm>
        </p:spPr>
        <p:txBody>
          <a:bodyPr/>
          <a:lstStyle/>
          <a:p>
            <a:r>
              <a:rPr lang="en-US" sz="2800" dirty="0" smtClean="0">
                <a:solidFill>
                  <a:srgbClr val="0000FF"/>
                </a:solidFill>
                <a:latin typeface="+mn-lt"/>
                <a:ea typeface="ＭＳ Ｐゴシック" charset="0"/>
                <a:cs typeface="ＭＳ Ｐゴシック" charset="0"/>
              </a:rPr>
              <a:t>How far can we go towards reference free analysis?</a:t>
            </a:r>
            <a:r>
              <a:rPr lang="en-US" dirty="0" smtClean="0">
                <a:solidFill>
                  <a:srgbClr val="0000FF"/>
                </a:solidFill>
                <a:latin typeface="+mn-lt"/>
                <a:ea typeface="ＭＳ Ｐゴシック" charset="0"/>
                <a:cs typeface="ＭＳ Ｐゴシック" charset="0"/>
              </a:rPr>
              <a:t/>
            </a:r>
            <a:br>
              <a:rPr lang="en-US" dirty="0" smtClean="0">
                <a:solidFill>
                  <a:srgbClr val="0000FF"/>
                </a:solidFill>
                <a:latin typeface="+mn-lt"/>
                <a:ea typeface="ＭＳ Ｐゴシック" charset="0"/>
                <a:cs typeface="ＭＳ Ｐゴシック" charset="0"/>
              </a:rPr>
            </a:br>
            <a:r>
              <a:rPr lang="en-US" dirty="0" smtClean="0">
                <a:latin typeface="+mn-lt"/>
                <a:ea typeface="ＭＳ Ｐゴシック" charset="0"/>
                <a:cs typeface="ＭＳ Ｐゴシック" charset="0"/>
              </a:rPr>
              <a:t>1000 Genomes Project Read Server</a:t>
            </a:r>
            <a:endParaRPr lang="en-US" dirty="0">
              <a:latin typeface="+mn-lt"/>
              <a:ea typeface="ＭＳ Ｐゴシック" charset="0"/>
              <a:cs typeface="ＭＳ Ｐゴシック" charset="0"/>
            </a:endParaRPr>
          </a:p>
        </p:txBody>
      </p:sp>
      <p:sp>
        <p:nvSpPr>
          <p:cNvPr id="16386" name="Content Placeholder 2"/>
          <p:cNvSpPr>
            <a:spLocks noGrp="1"/>
          </p:cNvSpPr>
          <p:nvPr>
            <p:ph idx="1"/>
          </p:nvPr>
        </p:nvSpPr>
        <p:spPr>
          <a:xfrm>
            <a:off x="467544" y="1556792"/>
            <a:ext cx="8568952" cy="4844008"/>
          </a:xfrm>
        </p:spPr>
        <p:txBody>
          <a:bodyPr/>
          <a:lstStyle/>
          <a:p>
            <a:r>
              <a:rPr lang="en-US" dirty="0">
                <a:ea typeface="ＭＳ Ｐゴシック" charset="0"/>
                <a:cs typeface="ＭＳ Ｐゴシック" charset="0"/>
              </a:rPr>
              <a:t>Goal is to build a system to allow queries over the complete set of 1000 Genomes reads</a:t>
            </a:r>
          </a:p>
          <a:p>
            <a:pPr lvl="1"/>
            <a:r>
              <a:rPr lang="en-US" sz="2400" dirty="0" smtClean="0">
                <a:ea typeface="ＭＳ Ｐゴシック" charset="0"/>
              </a:rPr>
              <a:t>Which samples </a:t>
            </a:r>
            <a:r>
              <a:rPr lang="en-US" sz="2400" dirty="0">
                <a:ea typeface="ＭＳ Ｐゴシック" charset="0"/>
              </a:rPr>
              <a:t>contain a given </a:t>
            </a:r>
            <a:r>
              <a:rPr lang="en-US" sz="2400" dirty="0" smtClean="0">
                <a:ea typeface="ＭＳ Ｐゴシック" charset="0"/>
              </a:rPr>
              <a:t>sequence?</a:t>
            </a:r>
            <a:endParaRPr lang="en-US" sz="2400" dirty="0">
              <a:ea typeface="ＭＳ Ｐゴシック" charset="0"/>
            </a:endParaRPr>
          </a:p>
          <a:p>
            <a:pPr lvl="1"/>
            <a:r>
              <a:rPr lang="en-US" sz="2400" dirty="0">
                <a:ea typeface="ＭＳ Ｐゴシック" charset="0"/>
              </a:rPr>
              <a:t>Which reads support a </a:t>
            </a:r>
            <a:r>
              <a:rPr lang="en-US" sz="2400" dirty="0" smtClean="0">
                <a:ea typeface="ＭＳ Ｐゴシック" charset="0"/>
              </a:rPr>
              <a:t>sequence?</a:t>
            </a:r>
            <a:endParaRPr lang="en-US" sz="2400" dirty="0">
              <a:ea typeface="ＭＳ Ｐゴシック" charset="0"/>
            </a:endParaRPr>
          </a:p>
          <a:p>
            <a:pPr lvl="1"/>
            <a:r>
              <a:rPr lang="en-US" sz="2400" dirty="0" smtClean="0">
                <a:ea typeface="ＭＳ Ｐゴシック" charset="0"/>
              </a:rPr>
              <a:t>Provide a local assembly across all samples</a:t>
            </a:r>
          </a:p>
          <a:p>
            <a:pPr lvl="1"/>
            <a:r>
              <a:rPr lang="en-US" sz="2400" dirty="0" smtClean="0">
                <a:ea typeface="ＭＳ Ｐゴシック" charset="0"/>
              </a:rPr>
              <a:t>Find new strings with sufficient support to define new variants</a:t>
            </a:r>
          </a:p>
          <a:p>
            <a:r>
              <a:rPr lang="en-US" dirty="0" smtClean="0">
                <a:ea typeface="ＭＳ Ｐゴシック" charset="0"/>
              </a:rPr>
              <a:t>To support this, we propose to build a full-text searchable index of all the reads</a:t>
            </a:r>
          </a:p>
          <a:p>
            <a:pPr lvl="1"/>
            <a:r>
              <a:rPr lang="en-US" sz="2400" dirty="0" smtClean="0">
                <a:ea typeface="ＭＳ Ｐゴシック" charset="0"/>
              </a:rPr>
              <a:t>Enable rapid return all reads containing an arbitrary k-</a:t>
            </a:r>
            <a:r>
              <a:rPr lang="en-US" sz="2400" dirty="0" err="1" smtClean="0">
                <a:ea typeface="ＭＳ Ｐゴシック" charset="0"/>
              </a:rPr>
              <a:t>mer</a:t>
            </a:r>
            <a:endParaRPr lang="en-US" sz="2400" dirty="0" smtClean="0">
              <a:ea typeface="ＭＳ Ｐゴシック" charset="0"/>
            </a:endParaRPr>
          </a:p>
          <a:p>
            <a:pPr lvl="1"/>
            <a:r>
              <a:rPr lang="en-US" sz="2400" dirty="0" smtClean="0">
                <a:ea typeface="ＭＳ Ｐゴシック" charset="0"/>
              </a:rPr>
              <a:t>Secondary index tells us which read is in which sample</a:t>
            </a:r>
          </a:p>
        </p:txBody>
      </p:sp>
      <p:sp>
        <p:nvSpPr>
          <p:cNvPr id="2" name="Footer Placeholder 1"/>
          <p:cNvSpPr>
            <a:spLocks noGrp="1"/>
          </p:cNvSpPr>
          <p:nvPr>
            <p:ph type="ftr" sz="quarter" idx="11"/>
          </p:nvPr>
        </p:nvSpPr>
        <p:spPr>
          <a:xfrm>
            <a:off x="611560" y="6400800"/>
            <a:ext cx="8547582" cy="457200"/>
          </a:xfrm>
        </p:spPr>
        <p:txBody>
          <a:bodyPr/>
          <a:lstStyle/>
          <a:p>
            <a:pPr algn="r">
              <a:defRPr/>
            </a:pPr>
            <a:r>
              <a:rPr lang="en-US" sz="2000" dirty="0" smtClean="0">
                <a:solidFill>
                  <a:srgbClr val="0000FF"/>
                </a:solidFill>
                <a:latin typeface="+mn-lt"/>
              </a:rPr>
              <a:t>Shane McCarthy,  </a:t>
            </a:r>
            <a:r>
              <a:rPr lang="en-US" sz="2000" dirty="0" err="1" smtClean="0">
                <a:solidFill>
                  <a:srgbClr val="0000FF"/>
                </a:solidFill>
                <a:latin typeface="+mn-lt"/>
              </a:rPr>
              <a:t>Zhicheng</a:t>
            </a:r>
            <a:r>
              <a:rPr lang="en-US" sz="2000" dirty="0" smtClean="0">
                <a:solidFill>
                  <a:srgbClr val="0000FF"/>
                </a:solidFill>
                <a:latin typeface="+mn-lt"/>
              </a:rPr>
              <a:t> Liu, </a:t>
            </a:r>
            <a:r>
              <a:rPr lang="en-US" sz="2000" dirty="0" err="1" smtClean="0">
                <a:solidFill>
                  <a:srgbClr val="0000FF"/>
                </a:solidFill>
                <a:latin typeface="+mn-lt"/>
              </a:rPr>
              <a:t>Zam</a:t>
            </a:r>
            <a:r>
              <a:rPr lang="en-US" sz="2000" dirty="0" smtClean="0">
                <a:solidFill>
                  <a:srgbClr val="0000FF"/>
                </a:solidFill>
                <a:latin typeface="+mn-lt"/>
              </a:rPr>
              <a:t> </a:t>
            </a:r>
            <a:r>
              <a:rPr lang="en-US" sz="2000" dirty="0" err="1" smtClean="0">
                <a:solidFill>
                  <a:srgbClr val="0000FF"/>
                </a:solidFill>
                <a:latin typeface="+mn-lt"/>
              </a:rPr>
              <a:t>Iqbal</a:t>
            </a:r>
            <a:r>
              <a:rPr lang="en-US" sz="2000" dirty="0" smtClean="0">
                <a:solidFill>
                  <a:srgbClr val="0000FF"/>
                </a:solidFill>
                <a:latin typeface="+mn-lt"/>
              </a:rPr>
              <a:t>, Jared Simpson et al.</a:t>
            </a:r>
            <a:endParaRPr lang="en-US" sz="2000" dirty="0">
              <a:solidFill>
                <a:srgbClr val="0000FF"/>
              </a:solidFill>
              <a:latin typeface="+mn-lt"/>
            </a:endParaRPr>
          </a:p>
        </p:txBody>
      </p:sp>
    </p:spTree>
    <p:extLst>
      <p:ext uri="{BB962C8B-B14F-4D97-AF65-F5344CB8AC3E}">
        <p14:creationId xmlns:p14="http://schemas.microsoft.com/office/powerpoint/2010/main" val="149573439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679031" y="188640"/>
            <a:ext cx="7772400" cy="1143000"/>
          </a:xfrm>
        </p:spPr>
        <p:txBody>
          <a:bodyPr/>
          <a:lstStyle/>
          <a:p>
            <a:r>
              <a:rPr lang="en-US" dirty="0" smtClean="0">
                <a:latin typeface="+mn-lt"/>
                <a:ea typeface="ＭＳ Ｐゴシック" charset="0"/>
                <a:cs typeface="ＭＳ Ｐゴシック" charset="0"/>
              </a:rPr>
              <a:t>Challenges</a:t>
            </a:r>
            <a:endParaRPr lang="en-US" dirty="0">
              <a:latin typeface="+mn-lt"/>
              <a:ea typeface="ＭＳ Ｐゴシック" charset="0"/>
              <a:cs typeface="ＭＳ Ｐゴシック" charset="0"/>
            </a:endParaRPr>
          </a:p>
        </p:txBody>
      </p:sp>
      <p:sp>
        <p:nvSpPr>
          <p:cNvPr id="17410" name="Content Placeholder 2"/>
          <p:cNvSpPr>
            <a:spLocks noGrp="1"/>
          </p:cNvSpPr>
          <p:nvPr>
            <p:ph idx="1"/>
          </p:nvPr>
        </p:nvSpPr>
        <p:spPr>
          <a:xfrm>
            <a:off x="467544" y="1412776"/>
            <a:ext cx="8676456" cy="5112568"/>
          </a:xfrm>
        </p:spPr>
        <p:txBody>
          <a:bodyPr/>
          <a:lstStyle/>
          <a:p>
            <a:r>
              <a:rPr lang="en-US" dirty="0">
                <a:ea typeface="ＭＳ Ｐゴシック" charset="0"/>
                <a:cs typeface="ＭＳ Ｐゴシック" charset="0"/>
              </a:rPr>
              <a:t>2,500 </a:t>
            </a:r>
            <a:r>
              <a:rPr lang="en-US" dirty="0" smtClean="0">
                <a:ea typeface="ＭＳ Ｐゴシック" charset="0"/>
                <a:cs typeface="ＭＳ Ｐゴシック" charset="0"/>
              </a:rPr>
              <a:t>individuals, 9x10</a:t>
            </a:r>
            <a:r>
              <a:rPr lang="en-US" baseline="30000" dirty="0" smtClean="0">
                <a:ea typeface="ＭＳ Ｐゴシック" charset="0"/>
                <a:cs typeface="ＭＳ Ｐゴシック" charset="0"/>
              </a:rPr>
              <a:t>11</a:t>
            </a:r>
            <a:r>
              <a:rPr lang="en-US" dirty="0" smtClean="0">
                <a:ea typeface="ＭＳ Ｐゴシック" charset="0"/>
                <a:cs typeface="ＭＳ Ｐゴシック" charset="0"/>
              </a:rPr>
              <a:t> reads, 8x10</a:t>
            </a:r>
            <a:r>
              <a:rPr lang="en-US" baseline="30000" dirty="0" smtClean="0">
                <a:ea typeface="ＭＳ Ｐゴシック" charset="0"/>
                <a:cs typeface="ＭＳ Ｐゴシック" charset="0"/>
              </a:rPr>
              <a:t>13</a:t>
            </a:r>
            <a:r>
              <a:rPr lang="en-US" dirty="0" smtClean="0">
                <a:ea typeface="ＭＳ Ｐゴシック" charset="0"/>
                <a:cs typeface="ＭＳ Ｐゴシック" charset="0"/>
              </a:rPr>
              <a:t> bases</a:t>
            </a:r>
          </a:p>
          <a:p>
            <a:pPr lvl="1"/>
            <a:r>
              <a:rPr lang="en-US" sz="2400" dirty="0" smtClean="0">
                <a:ea typeface="ＭＳ Ｐゴシック" charset="0"/>
              </a:rPr>
              <a:t>Representation must be super efficient to be in memory</a:t>
            </a:r>
          </a:p>
          <a:p>
            <a:r>
              <a:rPr lang="en-US" dirty="0" smtClean="0">
                <a:ea typeface="ＭＳ Ｐゴシック" charset="0"/>
              </a:rPr>
              <a:t>Key </a:t>
            </a:r>
            <a:r>
              <a:rPr lang="en-US" dirty="0" smtClean="0">
                <a:ea typeface="ＭＳ Ｐゴシック" charset="0"/>
              </a:rPr>
              <a:t>ideas to achieve this efficiency</a:t>
            </a:r>
          </a:p>
          <a:p>
            <a:pPr lvl="1"/>
            <a:r>
              <a:rPr lang="en-US" sz="2400" dirty="0" smtClean="0">
                <a:ea typeface="ＭＳ Ｐゴシック" charset="0"/>
              </a:rPr>
              <a:t>Use run-length encoded BWT to compress redundancy</a:t>
            </a:r>
          </a:p>
          <a:p>
            <a:pPr lvl="1"/>
            <a:r>
              <a:rPr lang="en-US" sz="2400" dirty="0" smtClean="0">
                <a:ea typeface="ＭＳ Ｐゴシック" charset="0"/>
              </a:rPr>
              <a:t>Across the entire read set there will be many exact duplicates for reads from common haplotypes, including matching the reference, so map </a:t>
            </a:r>
            <a:r>
              <a:rPr lang="en-US" sz="2400" b="1" dirty="0" smtClean="0">
                <a:ea typeface="ＭＳ Ｐゴシック" charset="0"/>
              </a:rPr>
              <a:t>unique</a:t>
            </a:r>
            <a:r>
              <a:rPr lang="en-US" sz="2400" dirty="0" smtClean="0">
                <a:ea typeface="ＭＳ Ｐゴシック" charset="0"/>
              </a:rPr>
              <a:t> reads</a:t>
            </a:r>
          </a:p>
          <a:p>
            <a:pPr lvl="2"/>
            <a:r>
              <a:rPr lang="en-US" dirty="0" smtClean="0">
                <a:ea typeface="ＭＳ Ｐゴシック" charset="0"/>
              </a:rPr>
              <a:t>15,000x coverage </a:t>
            </a:r>
            <a:r>
              <a:rPr lang="en-US" dirty="0">
                <a:ea typeface="ＭＳ Ｐゴシック" charset="0"/>
              </a:rPr>
              <a:t> </a:t>
            </a:r>
            <a:r>
              <a:rPr lang="en-US" dirty="0" smtClean="0">
                <a:ea typeface="ＭＳ Ｐゴシック" charset="0"/>
              </a:rPr>
              <a:t>= 150 read starts per </a:t>
            </a:r>
            <a:r>
              <a:rPr lang="en-US" dirty="0" err="1" smtClean="0">
                <a:ea typeface="ＭＳ Ｐゴシック" charset="0"/>
              </a:rPr>
              <a:t>bp</a:t>
            </a:r>
            <a:endParaRPr lang="en-US" dirty="0" smtClean="0">
              <a:ea typeface="ＭＳ Ｐゴシック" charset="0"/>
            </a:endParaRPr>
          </a:p>
          <a:p>
            <a:pPr lvl="1"/>
            <a:r>
              <a:rPr lang="en-US" sz="2400" dirty="0" smtClean="0">
                <a:ea typeface="ＭＳ Ｐゴシック" charset="0"/>
              </a:rPr>
              <a:t>Exceptions will be at rare variants, and errors</a:t>
            </a:r>
          </a:p>
          <a:p>
            <a:pPr lvl="2"/>
            <a:r>
              <a:rPr lang="en-US" dirty="0" smtClean="0">
                <a:ea typeface="ＭＳ Ｐゴシック" charset="0"/>
              </a:rPr>
              <a:t>Few (&lt;10%) of variant bases are at &lt;5% DAF sites</a:t>
            </a:r>
          </a:p>
          <a:p>
            <a:pPr lvl="2"/>
            <a:r>
              <a:rPr lang="en-US" dirty="0" smtClean="0">
                <a:ea typeface="ＭＳ Ｐゴシック" charset="0"/>
              </a:rPr>
              <a:t>We need to remove most errors, but be conservative not to remove true variants</a:t>
            </a:r>
          </a:p>
          <a:p>
            <a:pPr lvl="1"/>
            <a:endParaRPr lang="en-US" dirty="0" smtClean="0">
              <a:ea typeface="ＭＳ Ｐゴシック" charset="0"/>
            </a:endParaRPr>
          </a:p>
        </p:txBody>
      </p:sp>
    </p:spTree>
    <p:extLst>
      <p:ext uri="{BB962C8B-B14F-4D97-AF65-F5344CB8AC3E}">
        <p14:creationId xmlns:p14="http://schemas.microsoft.com/office/powerpoint/2010/main" val="39096852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274" y="188640"/>
            <a:ext cx="7772400" cy="1143000"/>
          </a:xfrm>
        </p:spPr>
        <p:txBody>
          <a:bodyPr/>
          <a:lstStyle/>
          <a:p>
            <a:r>
              <a:rPr lang="en-US" dirty="0"/>
              <a:t>S</a:t>
            </a:r>
            <a:r>
              <a:rPr lang="en-US" dirty="0" smtClean="0"/>
              <a:t>olution</a:t>
            </a:r>
            <a:endParaRPr lang="en-US" dirty="0"/>
          </a:p>
        </p:txBody>
      </p:sp>
      <p:sp>
        <p:nvSpPr>
          <p:cNvPr id="3" name="Content Placeholder 2"/>
          <p:cNvSpPr>
            <a:spLocks noGrp="1"/>
          </p:cNvSpPr>
          <p:nvPr>
            <p:ph idx="1"/>
          </p:nvPr>
        </p:nvSpPr>
        <p:spPr>
          <a:xfrm>
            <a:off x="251520" y="1331640"/>
            <a:ext cx="8784976" cy="4267944"/>
          </a:xfrm>
        </p:spPr>
        <p:txBody>
          <a:bodyPr/>
          <a:lstStyle/>
          <a:p>
            <a:r>
              <a:rPr lang="en-US" sz="2800" dirty="0" smtClean="0"/>
              <a:t>Error correct reads</a:t>
            </a:r>
          </a:p>
          <a:p>
            <a:pPr lvl="1"/>
            <a:r>
              <a:rPr lang="en-US" sz="2000" dirty="0" smtClean="0"/>
              <a:t>Allow correction only of bases with Q&lt;20 towards known common </a:t>
            </a:r>
            <a:r>
              <a:rPr lang="en-US" sz="2000" dirty="0" err="1" smtClean="0"/>
              <a:t>kmers</a:t>
            </a:r>
            <a:r>
              <a:rPr lang="en-US" sz="2000" dirty="0" smtClean="0"/>
              <a:t> consistent with the read</a:t>
            </a:r>
          </a:p>
          <a:p>
            <a:pPr lvl="1"/>
            <a:r>
              <a:rPr lang="en-US" sz="2000" dirty="0" smtClean="0"/>
              <a:t>Propose to use Cortex cleaned merged de </a:t>
            </a:r>
            <a:r>
              <a:rPr lang="en-US" sz="2000" dirty="0" err="1" smtClean="0"/>
              <a:t>Bruijn</a:t>
            </a:r>
            <a:r>
              <a:rPr lang="en-US" sz="2000" dirty="0" smtClean="0"/>
              <a:t> graph </a:t>
            </a:r>
          </a:p>
          <a:p>
            <a:pPr lvl="1"/>
            <a:r>
              <a:rPr lang="en-US" sz="2000" i="1" dirty="0" smtClean="0"/>
              <a:t>We could remove </a:t>
            </a:r>
            <a:r>
              <a:rPr lang="en-US" sz="2000" i="1" dirty="0" err="1" smtClean="0"/>
              <a:t>kmers</a:t>
            </a:r>
            <a:r>
              <a:rPr lang="en-US" sz="2000" i="1" dirty="0" smtClean="0"/>
              <a:t> seen only once if necessary</a:t>
            </a:r>
          </a:p>
          <a:p>
            <a:r>
              <a:rPr lang="en-US" sz="2800" dirty="0" smtClean="0"/>
              <a:t>Build a compressed BWT of </a:t>
            </a:r>
            <a:r>
              <a:rPr lang="en-US" sz="2800" i="1" dirty="0" smtClean="0"/>
              <a:t>unique</a:t>
            </a:r>
            <a:r>
              <a:rPr lang="en-US" sz="2800" dirty="0" smtClean="0"/>
              <a:t> reads </a:t>
            </a:r>
          </a:p>
          <a:p>
            <a:pPr lvl="1"/>
            <a:r>
              <a:rPr lang="en-US" sz="2000" dirty="0" smtClean="0"/>
              <a:t>Aim to keep in memory for rapid search</a:t>
            </a:r>
          </a:p>
          <a:p>
            <a:pPr lvl="1"/>
            <a:r>
              <a:rPr lang="en-US" sz="2000" dirty="0" smtClean="0"/>
              <a:t>?Add temporary reference extensions to reads during building to improve sorting and compression </a:t>
            </a:r>
          </a:p>
          <a:p>
            <a:r>
              <a:rPr lang="en-US" sz="2800" dirty="0" smtClean="0"/>
              <a:t>Build a secondary index of which samples a read is present in, using an efficient key-value retrieval database</a:t>
            </a:r>
          </a:p>
          <a:p>
            <a:pPr lvl="1"/>
            <a:r>
              <a:rPr lang="en-US" sz="2000" dirty="0" smtClean="0"/>
              <a:t>Key is read sequence</a:t>
            </a:r>
          </a:p>
          <a:p>
            <a:pPr lvl="1"/>
            <a:r>
              <a:rPr lang="en-US" sz="2000" dirty="0" smtClean="0"/>
              <a:t>Value is read count per sample information</a:t>
            </a:r>
          </a:p>
        </p:txBody>
      </p:sp>
      <p:sp>
        <p:nvSpPr>
          <p:cNvPr id="4" name="Footer Placeholder 1"/>
          <p:cNvSpPr>
            <a:spLocks noGrp="1"/>
          </p:cNvSpPr>
          <p:nvPr>
            <p:ph type="ftr" sz="quarter" idx="11"/>
          </p:nvPr>
        </p:nvSpPr>
        <p:spPr>
          <a:xfrm>
            <a:off x="611560" y="6400800"/>
            <a:ext cx="8547582" cy="457200"/>
          </a:xfrm>
        </p:spPr>
        <p:txBody>
          <a:bodyPr/>
          <a:lstStyle/>
          <a:p>
            <a:pPr algn="r">
              <a:defRPr/>
            </a:pPr>
            <a:r>
              <a:rPr lang="en-US" sz="2000" dirty="0" err="1" smtClean="0">
                <a:solidFill>
                  <a:srgbClr val="0000FF"/>
                </a:solidFill>
                <a:latin typeface="+mn-lt"/>
              </a:rPr>
              <a:t>Zhicheng</a:t>
            </a:r>
            <a:r>
              <a:rPr lang="en-US" sz="2000" dirty="0" smtClean="0">
                <a:solidFill>
                  <a:srgbClr val="0000FF"/>
                </a:solidFill>
                <a:latin typeface="+mn-lt"/>
              </a:rPr>
              <a:t> </a:t>
            </a:r>
            <a:r>
              <a:rPr lang="en-US" sz="2000" dirty="0" smtClean="0">
                <a:solidFill>
                  <a:srgbClr val="0000FF"/>
                </a:solidFill>
                <a:latin typeface="+mn-lt"/>
              </a:rPr>
              <a:t>Liu, </a:t>
            </a:r>
            <a:r>
              <a:rPr lang="en-US" sz="2000" dirty="0" smtClean="0">
                <a:solidFill>
                  <a:srgbClr val="0000FF"/>
                </a:solidFill>
                <a:latin typeface="+mn-lt"/>
              </a:rPr>
              <a:t>Dirk </a:t>
            </a:r>
            <a:r>
              <a:rPr lang="en-US" sz="2000" dirty="0" err="1" smtClean="0">
                <a:solidFill>
                  <a:srgbClr val="0000FF"/>
                </a:solidFill>
                <a:latin typeface="+mn-lt"/>
              </a:rPr>
              <a:t>Dolle</a:t>
            </a:r>
            <a:endParaRPr lang="en-US" sz="2000" dirty="0">
              <a:solidFill>
                <a:srgbClr val="0000FF"/>
              </a:solidFill>
              <a:latin typeface="+mn-lt"/>
            </a:endParaRPr>
          </a:p>
        </p:txBody>
      </p:sp>
    </p:spTree>
    <p:extLst>
      <p:ext uri="{BB962C8B-B14F-4D97-AF65-F5344CB8AC3E}">
        <p14:creationId xmlns:p14="http://schemas.microsoft.com/office/powerpoint/2010/main" val="274791927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Varying read lengths break read sharing</a:t>
            </a:r>
            <a:endParaRPr lang="en-US" dirty="0"/>
          </a:p>
        </p:txBody>
      </p:sp>
      <p:sp>
        <p:nvSpPr>
          <p:cNvPr id="5" name="Content Placeholder 4"/>
          <p:cNvSpPr>
            <a:spLocks noGrp="1"/>
          </p:cNvSpPr>
          <p:nvPr>
            <p:ph sz="half" idx="1"/>
          </p:nvPr>
        </p:nvSpPr>
        <p:spPr>
          <a:xfrm>
            <a:off x="726" y="1981200"/>
            <a:ext cx="4419600" cy="4913238"/>
          </a:xfrm>
        </p:spPr>
        <p:txBody>
          <a:bodyPr/>
          <a:lstStyle/>
          <a:p>
            <a:r>
              <a:rPr lang="en-US" dirty="0" smtClean="0"/>
              <a:t>To make our strategy efficient we need error-free reads starting at the same position to be the same</a:t>
            </a:r>
          </a:p>
          <a:p>
            <a:pPr lvl="1"/>
            <a:r>
              <a:rPr lang="en-US" dirty="0" smtClean="0"/>
              <a:t>No good if they are different lengths</a:t>
            </a:r>
          </a:p>
          <a:p>
            <a:r>
              <a:rPr lang="en-US" dirty="0" smtClean="0"/>
              <a:t>But reads vary in length</a:t>
            </a:r>
          </a:p>
          <a:p>
            <a:pPr lvl="1"/>
            <a:r>
              <a:rPr lang="en-US" dirty="0" smtClean="0"/>
              <a:t>Also some reads need quality clipping</a:t>
            </a:r>
          </a:p>
          <a:p>
            <a:r>
              <a:rPr lang="en-US" dirty="0" smtClean="0"/>
              <a:t>Solution: trim reads</a:t>
            </a:r>
          </a:p>
          <a:p>
            <a:pPr lvl="1"/>
            <a:r>
              <a:rPr lang="en-US" dirty="0" smtClean="0"/>
              <a:t>E.g. to </a:t>
            </a:r>
            <a:r>
              <a:rPr lang="en-US" dirty="0" smtClean="0"/>
              <a:t>72,100</a:t>
            </a:r>
            <a:endParaRPr lang="en-US" dirty="0"/>
          </a:p>
        </p:txBody>
      </p:sp>
      <p:pic>
        <p:nvPicPr>
          <p:cNvPr id="7" name="Content Placeholder 6" descr="20121109.lc_read_length_dist.pdf"/>
          <p:cNvPicPr>
            <a:picLocks noGrp="1" noChangeAspect="1"/>
          </p:cNvPicPr>
          <p:nvPr>
            <p:ph sz="half" idx="2"/>
          </p:nvPr>
        </p:nvPicPr>
        <p:blipFill>
          <a:blip r:embed="rId2">
            <a:extLst>
              <a:ext uri="{28A0092B-C50C-407E-A947-70E740481C1C}">
                <a14:useLocalDpi xmlns:a14="http://schemas.microsoft.com/office/drawing/2010/main" val="0"/>
              </a:ext>
            </a:extLst>
          </a:blip>
          <a:srcRect t="-8621" b="-8621"/>
          <a:stretch>
            <a:fillRect/>
          </a:stretch>
        </p:blipFill>
        <p:spPr/>
      </p:pic>
    </p:spTree>
    <p:extLst>
      <p:ext uri="{BB962C8B-B14F-4D97-AF65-F5344CB8AC3E}">
        <p14:creationId xmlns:p14="http://schemas.microsoft.com/office/powerpoint/2010/main" val="320824026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512" y="185771"/>
            <a:ext cx="9144000" cy="1082990"/>
          </a:xfrm>
        </p:spPr>
        <p:txBody>
          <a:bodyPr/>
          <a:lstStyle/>
          <a:p>
            <a:r>
              <a:rPr lang="en-US" sz="4000" dirty="0" smtClean="0"/>
              <a:t>Results: BWT 1000 Genomes Read Server</a:t>
            </a:r>
            <a:endParaRPr lang="en-US" sz="2800" dirty="0"/>
          </a:p>
        </p:txBody>
      </p:sp>
      <p:pic>
        <p:nvPicPr>
          <p:cNvPr id="9" name="Content Placeholder 8" descr="Screen Shot 2013-02-15 at 17.16.18.png"/>
          <p:cNvPicPr>
            <a:picLocks noGrp="1" noChangeAspect="1"/>
          </p:cNvPicPr>
          <p:nvPr>
            <p:ph sz="half" idx="2"/>
          </p:nvPr>
        </p:nvPicPr>
        <p:blipFill>
          <a:blip r:embed="rId2">
            <a:extLst>
              <a:ext uri="{28A0092B-C50C-407E-A947-70E740481C1C}">
                <a14:useLocalDpi xmlns:a14="http://schemas.microsoft.com/office/drawing/2010/main" val="0"/>
              </a:ext>
            </a:extLst>
          </a:blip>
          <a:srcRect t="-26329" b="-26329"/>
          <a:stretch>
            <a:fillRect/>
          </a:stretch>
        </p:blipFill>
        <p:spPr>
          <a:xfrm>
            <a:off x="4572000" y="757271"/>
            <a:ext cx="4419600" cy="5181600"/>
          </a:xfrm>
        </p:spPr>
      </p:pic>
      <p:pic>
        <p:nvPicPr>
          <p:cNvPr id="12" name="Picture 11" descr="BWT_RS_FIG_1_separated-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4841095" cy="5117611"/>
          </a:xfrm>
          <a:prstGeom prst="rect">
            <a:avLst/>
          </a:prstGeom>
        </p:spPr>
      </p:pic>
      <p:sp>
        <p:nvSpPr>
          <p:cNvPr id="10" name="Rectangle 9"/>
          <p:cNvSpPr/>
          <p:nvPr/>
        </p:nvSpPr>
        <p:spPr>
          <a:xfrm>
            <a:off x="4139952" y="5397024"/>
            <a:ext cx="5004048" cy="1200328"/>
          </a:xfrm>
          <a:prstGeom prst="rect">
            <a:avLst/>
          </a:prstGeom>
        </p:spPr>
        <p:txBody>
          <a:bodyPr wrap="square">
            <a:spAutoFit/>
          </a:bodyPr>
          <a:lstStyle/>
          <a:p>
            <a:pPr algn="l"/>
            <a:r>
              <a:rPr lang="en-US" dirty="0" smtClean="0">
                <a:latin typeface="+mn-lt"/>
              </a:rPr>
              <a:t> </a:t>
            </a:r>
            <a:r>
              <a:rPr lang="en-US" dirty="0" smtClean="0">
                <a:latin typeface="+mn-lt"/>
              </a:rPr>
              <a:t>53 billion </a:t>
            </a:r>
            <a:r>
              <a:rPr lang="en-US" dirty="0">
                <a:latin typeface="+mn-lt"/>
              </a:rPr>
              <a:t>unique reads (</a:t>
            </a:r>
            <a:r>
              <a:rPr lang="en-US" dirty="0" smtClean="0">
                <a:latin typeface="+mn-lt"/>
              </a:rPr>
              <a:t>17x </a:t>
            </a:r>
            <a:r>
              <a:rPr lang="en-US" dirty="0">
                <a:latin typeface="+mn-lt"/>
              </a:rPr>
              <a:t>reduction</a:t>
            </a:r>
            <a:r>
              <a:rPr lang="en-US" dirty="0" smtClean="0">
                <a:latin typeface="+mn-lt"/>
              </a:rPr>
              <a:t>)</a:t>
            </a:r>
            <a:endParaRPr lang="en-US" dirty="0" smtClean="0">
              <a:latin typeface="+mn-lt"/>
            </a:endParaRPr>
          </a:p>
          <a:p>
            <a:pPr lvl="1" algn="l"/>
            <a:r>
              <a:rPr lang="en-US" dirty="0" smtClean="0">
                <a:latin typeface="+mn-lt"/>
              </a:rPr>
              <a:t> </a:t>
            </a:r>
            <a:r>
              <a:rPr lang="en-US" dirty="0" smtClean="0">
                <a:latin typeface="+mn-lt"/>
              </a:rPr>
              <a:t>460 GB BWT </a:t>
            </a:r>
            <a:r>
              <a:rPr lang="en-US" dirty="0">
                <a:latin typeface="+mn-lt"/>
              </a:rPr>
              <a:t>(</a:t>
            </a:r>
            <a:r>
              <a:rPr lang="en-US" dirty="0" smtClean="0">
                <a:latin typeface="+mn-lt"/>
              </a:rPr>
              <a:t>0.006 </a:t>
            </a:r>
            <a:r>
              <a:rPr lang="en-US" dirty="0">
                <a:latin typeface="+mn-lt"/>
              </a:rPr>
              <a:t>bytes</a:t>
            </a:r>
            <a:r>
              <a:rPr lang="en-US" dirty="0" smtClean="0">
                <a:latin typeface="+mn-lt"/>
              </a:rPr>
              <a:t>/raw </a:t>
            </a:r>
            <a:r>
              <a:rPr lang="en-US" dirty="0" err="1" smtClean="0">
                <a:latin typeface="+mn-lt"/>
              </a:rPr>
              <a:t>bp</a:t>
            </a:r>
            <a:r>
              <a:rPr lang="en-US" dirty="0">
                <a:latin typeface="+mn-lt"/>
              </a:rPr>
              <a:t>) </a:t>
            </a:r>
          </a:p>
          <a:p>
            <a:pPr lvl="1" algn="l"/>
            <a:r>
              <a:rPr lang="en-US" dirty="0" smtClean="0">
                <a:latin typeface="+mn-lt"/>
              </a:rPr>
              <a:t> </a:t>
            </a:r>
            <a:r>
              <a:rPr lang="en-US" dirty="0" smtClean="0">
                <a:latin typeface="+mn-lt"/>
              </a:rPr>
              <a:t>4.7 TB metadata </a:t>
            </a:r>
            <a:r>
              <a:rPr lang="en-US" dirty="0" err="1" smtClean="0">
                <a:latin typeface="+mn-lt"/>
              </a:rPr>
              <a:t>RocksDB</a:t>
            </a:r>
            <a:r>
              <a:rPr lang="en-US" dirty="0" smtClean="0">
                <a:latin typeface="+mn-lt"/>
              </a:rPr>
              <a:t> database</a:t>
            </a:r>
            <a:endParaRPr lang="en-US" dirty="0">
              <a:latin typeface="+mn-lt"/>
            </a:endParaRPr>
          </a:p>
        </p:txBody>
      </p:sp>
    </p:spTree>
    <p:extLst>
      <p:ext uri="{BB962C8B-B14F-4D97-AF65-F5344CB8AC3E}">
        <p14:creationId xmlns:p14="http://schemas.microsoft.com/office/powerpoint/2010/main" val="370043071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8468" y="0"/>
            <a:ext cx="9152467" cy="6858000"/>
          </a:xfrm>
          <a:prstGeom prst="rect">
            <a:avLst/>
          </a:prstGeom>
          <a:gradFill flip="none" rotWithShape="1">
            <a:gsLst>
              <a:gs pos="24000">
                <a:schemeClr val="bg1">
                  <a:alpha val="0"/>
                </a:schemeClr>
              </a:gs>
              <a:gs pos="100000">
                <a:srgbClr val="053770"/>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68745" y="685799"/>
            <a:ext cx="9003960" cy="5833533"/>
          </a:xfrm>
          <a:prstGeom prst="roundRect">
            <a:avLst>
              <a:gd name="adj" fmla="val 3224"/>
            </a:avLst>
          </a:prstGeom>
          <a:solidFill>
            <a:srgbClr val="BCC5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 Single Corner Rectangle 5"/>
          <p:cNvSpPr/>
          <p:nvPr/>
        </p:nvSpPr>
        <p:spPr>
          <a:xfrm>
            <a:off x="2065958" y="378136"/>
            <a:ext cx="6739375" cy="705595"/>
          </a:xfrm>
          <a:prstGeom prst="round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r>
              <a:rPr lang="en-US" b="1" i="1" dirty="0" smtClean="0">
                <a:solidFill>
                  <a:schemeClr val="tx1">
                    <a:lumMod val="65000"/>
                    <a:lumOff val="35000"/>
                  </a:schemeClr>
                </a:solidFill>
                <a:latin typeface="Arial"/>
                <a:cs typeface="Arial"/>
              </a:rPr>
              <a:t>Non-reference </a:t>
            </a:r>
            <a:r>
              <a:rPr lang="en-US" b="1" i="1" dirty="0" smtClean="0">
                <a:solidFill>
                  <a:schemeClr val="tx1">
                    <a:lumMod val="65000"/>
                    <a:lumOff val="35000"/>
                  </a:schemeClr>
                </a:solidFill>
                <a:latin typeface="Arial"/>
                <a:cs typeface="Arial"/>
              </a:rPr>
              <a:t>sequence: </a:t>
            </a:r>
          </a:p>
          <a:p>
            <a:r>
              <a:rPr lang="en-US" b="1" i="1" dirty="0" smtClean="0">
                <a:solidFill>
                  <a:schemeClr val="tx1">
                    <a:lumMod val="65000"/>
                    <a:lumOff val="35000"/>
                  </a:schemeClr>
                </a:solidFill>
                <a:latin typeface="Arial"/>
                <a:cs typeface="Arial"/>
              </a:rPr>
              <a:t>Search for all 31-mers in any </a:t>
            </a:r>
            <a:r>
              <a:rPr lang="en-US" b="1" i="1" dirty="0" smtClean="0">
                <a:solidFill>
                  <a:schemeClr val="tx1">
                    <a:lumMod val="65000"/>
                    <a:lumOff val="35000"/>
                  </a:schemeClr>
                </a:solidFill>
                <a:latin typeface="Arial"/>
                <a:cs typeface="Arial"/>
              </a:rPr>
              <a:t>Virus</a:t>
            </a:r>
            <a:endParaRPr lang="en-US" b="1" i="1" dirty="0">
              <a:solidFill>
                <a:schemeClr val="tx1">
                  <a:lumMod val="65000"/>
                  <a:lumOff val="35000"/>
                </a:schemeClr>
              </a:solidFill>
              <a:latin typeface="Arial"/>
              <a:cs typeface="Arial"/>
            </a:endParaRPr>
          </a:p>
        </p:txBody>
      </p:sp>
      <p:sp>
        <p:nvSpPr>
          <p:cNvPr id="22" name="Rounded Rectangle 21"/>
          <p:cNvSpPr/>
          <p:nvPr/>
        </p:nvSpPr>
        <p:spPr>
          <a:xfrm>
            <a:off x="190122" y="1124744"/>
            <a:ext cx="8760901" cy="5619326"/>
          </a:xfrm>
          <a:prstGeom prst="roundRect">
            <a:avLst>
              <a:gd name="adj" fmla="val 3224"/>
            </a:avLst>
          </a:prstGeom>
          <a:solidFill>
            <a:schemeClr val="bg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190122" y="94448"/>
            <a:ext cx="1981200" cy="712456"/>
            <a:chOff x="50802" y="33869"/>
            <a:chExt cx="1981200" cy="712456"/>
          </a:xfrm>
        </p:grpSpPr>
        <p:sp>
          <p:nvSpPr>
            <p:cNvPr id="2" name="Rounded Rectangle 1"/>
            <p:cNvSpPr/>
            <p:nvPr/>
          </p:nvSpPr>
          <p:spPr>
            <a:xfrm>
              <a:off x="50802" y="33869"/>
              <a:ext cx="1981200" cy="712456"/>
            </a:xfrm>
            <a:prstGeom prst="roundRect">
              <a:avLst/>
            </a:prstGeom>
            <a:solidFill>
              <a:schemeClr val="bg1"/>
            </a:solidFill>
            <a:ln>
              <a:noFill/>
            </a:ln>
            <a:effectLst>
              <a:outerShdw blurRad="50800" dist="38100" dir="210000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ange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48" y="125315"/>
              <a:ext cx="1832492" cy="536339"/>
            </a:xfrm>
            <a:prstGeom prst="rect">
              <a:avLst/>
            </a:prstGeom>
          </p:spPr>
        </p:pic>
      </p:grpSp>
      <p:sp>
        <p:nvSpPr>
          <p:cNvPr id="18" name="Slide Number Placeholder 14"/>
          <p:cNvSpPr txBox="1">
            <a:spLocks/>
          </p:cNvSpPr>
          <p:nvPr/>
        </p:nvSpPr>
        <p:spPr>
          <a:xfrm>
            <a:off x="6553200" y="6491822"/>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rgbClr val="05377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372" y="1083731"/>
            <a:ext cx="6973378" cy="5063066"/>
          </a:xfrm>
          <a:prstGeom prst="rect">
            <a:avLst/>
          </a:prstGeom>
        </p:spPr>
      </p:pic>
    </p:spTree>
    <p:extLst>
      <p:ext uri="{BB962C8B-B14F-4D97-AF65-F5344CB8AC3E}">
        <p14:creationId xmlns:p14="http://schemas.microsoft.com/office/powerpoint/2010/main" val="278887546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8468" y="0"/>
            <a:ext cx="9152467" cy="6858000"/>
          </a:xfrm>
          <a:prstGeom prst="rect">
            <a:avLst/>
          </a:prstGeom>
          <a:gradFill flip="none" rotWithShape="1">
            <a:gsLst>
              <a:gs pos="24000">
                <a:schemeClr val="bg1">
                  <a:alpha val="0"/>
                </a:schemeClr>
              </a:gs>
              <a:gs pos="100000">
                <a:srgbClr val="053770"/>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68745" y="685799"/>
            <a:ext cx="9003960" cy="5833533"/>
          </a:xfrm>
          <a:prstGeom prst="roundRect">
            <a:avLst>
              <a:gd name="adj" fmla="val 3224"/>
            </a:avLst>
          </a:prstGeom>
          <a:solidFill>
            <a:srgbClr val="BCC5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 Single Corner Rectangle 5"/>
          <p:cNvSpPr/>
          <p:nvPr/>
        </p:nvSpPr>
        <p:spPr>
          <a:xfrm>
            <a:off x="2065958" y="94448"/>
            <a:ext cx="6739375" cy="705595"/>
          </a:xfrm>
          <a:prstGeom prst="round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r>
              <a:rPr lang="en-US" b="1" i="1" dirty="0" smtClean="0">
                <a:solidFill>
                  <a:schemeClr val="tx1">
                    <a:lumMod val="65000"/>
                    <a:lumOff val="35000"/>
                  </a:schemeClr>
                </a:solidFill>
                <a:latin typeface="Arial"/>
                <a:cs typeface="Arial"/>
              </a:rPr>
              <a:t>Detected viruses</a:t>
            </a:r>
            <a:endParaRPr lang="en-US" b="1" i="1" dirty="0">
              <a:solidFill>
                <a:schemeClr val="tx1">
                  <a:lumMod val="65000"/>
                  <a:lumOff val="35000"/>
                </a:schemeClr>
              </a:solidFill>
              <a:latin typeface="Arial"/>
              <a:cs typeface="Arial"/>
            </a:endParaRPr>
          </a:p>
        </p:txBody>
      </p:sp>
      <p:sp>
        <p:nvSpPr>
          <p:cNvPr id="22" name="Rounded Rectangle 21"/>
          <p:cNvSpPr/>
          <p:nvPr/>
        </p:nvSpPr>
        <p:spPr>
          <a:xfrm>
            <a:off x="190122" y="800043"/>
            <a:ext cx="8760901" cy="5619326"/>
          </a:xfrm>
          <a:prstGeom prst="roundRect">
            <a:avLst>
              <a:gd name="adj" fmla="val 3224"/>
            </a:avLst>
          </a:prstGeom>
          <a:solidFill>
            <a:schemeClr val="bg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190122" y="94448"/>
            <a:ext cx="1981200" cy="712456"/>
            <a:chOff x="50802" y="33869"/>
            <a:chExt cx="1981200" cy="712456"/>
          </a:xfrm>
        </p:grpSpPr>
        <p:sp>
          <p:nvSpPr>
            <p:cNvPr id="2" name="Rounded Rectangle 1"/>
            <p:cNvSpPr/>
            <p:nvPr/>
          </p:nvSpPr>
          <p:spPr>
            <a:xfrm>
              <a:off x="50802" y="33869"/>
              <a:ext cx="1981200" cy="712456"/>
            </a:xfrm>
            <a:prstGeom prst="roundRect">
              <a:avLst/>
            </a:prstGeom>
            <a:solidFill>
              <a:schemeClr val="bg1"/>
            </a:solidFill>
            <a:ln>
              <a:noFill/>
            </a:ln>
            <a:effectLst>
              <a:outerShdw blurRad="50800" dist="38100" dir="210000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ange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48" y="125315"/>
              <a:ext cx="1832492" cy="536339"/>
            </a:xfrm>
            <a:prstGeom prst="rect">
              <a:avLst/>
            </a:prstGeom>
          </p:spPr>
        </p:pic>
      </p:grpSp>
      <p:pic>
        <p:nvPicPr>
          <p:cNvPr id="4" name="Picture 3" descr="virus_matrix.png"/>
          <p:cNvPicPr>
            <a:picLocks noChangeAspect="1"/>
          </p:cNvPicPr>
          <p:nvPr/>
        </p:nvPicPr>
        <p:blipFill rotWithShape="1">
          <a:blip r:embed="rId3">
            <a:extLst>
              <a:ext uri="{28A0092B-C50C-407E-A947-70E740481C1C}">
                <a14:useLocalDpi xmlns:a14="http://schemas.microsoft.com/office/drawing/2010/main" val="0"/>
              </a:ext>
            </a:extLst>
          </a:blip>
          <a:srcRect t="7883" r="48194" b="10075"/>
          <a:stretch/>
        </p:blipFill>
        <p:spPr>
          <a:xfrm>
            <a:off x="1468608" y="883237"/>
            <a:ext cx="5855291" cy="2809867"/>
          </a:xfrm>
          <a:prstGeom prst="rect">
            <a:avLst/>
          </a:prstGeom>
        </p:spPr>
      </p:pic>
      <p:grpSp>
        <p:nvGrpSpPr>
          <p:cNvPr id="9" name="Group 8"/>
          <p:cNvGrpSpPr/>
          <p:nvPr/>
        </p:nvGrpSpPr>
        <p:grpSpPr>
          <a:xfrm>
            <a:off x="1458894" y="3622687"/>
            <a:ext cx="5807644" cy="2813042"/>
            <a:chOff x="959341" y="3571885"/>
            <a:chExt cx="5807644" cy="2813042"/>
          </a:xfrm>
        </p:grpSpPr>
        <p:pic>
          <p:nvPicPr>
            <p:cNvPr id="19" name="Picture 18" descr="virus_matrix.png"/>
            <p:cNvPicPr>
              <a:picLocks noChangeAspect="1"/>
            </p:cNvPicPr>
            <p:nvPr/>
          </p:nvPicPr>
          <p:blipFill rotWithShape="1">
            <a:blip r:embed="rId3">
              <a:extLst>
                <a:ext uri="{28A0092B-C50C-407E-A947-70E740481C1C}">
                  <a14:useLocalDpi xmlns:a14="http://schemas.microsoft.com/office/drawing/2010/main" val="0"/>
                </a:ext>
              </a:extLst>
            </a:blip>
            <a:srcRect l="51786" t="7802" r="-32" b="11115"/>
            <a:stretch/>
          </p:blipFill>
          <p:spPr>
            <a:xfrm>
              <a:off x="1313391" y="3571885"/>
              <a:ext cx="5453594" cy="2777067"/>
            </a:xfrm>
            <a:prstGeom prst="rect">
              <a:avLst/>
            </a:prstGeom>
          </p:spPr>
        </p:pic>
        <p:pic>
          <p:nvPicPr>
            <p:cNvPr id="20" name="Picture 19" descr="virus_matrix.png"/>
            <p:cNvPicPr>
              <a:picLocks noChangeAspect="1"/>
            </p:cNvPicPr>
            <p:nvPr/>
          </p:nvPicPr>
          <p:blipFill rotWithShape="1">
            <a:blip r:embed="rId3">
              <a:extLst>
                <a:ext uri="{28A0092B-C50C-407E-A947-70E740481C1C}">
                  <a14:useLocalDpi xmlns:a14="http://schemas.microsoft.com/office/drawing/2010/main" val="0"/>
                </a:ext>
              </a:extLst>
            </a:blip>
            <a:srcRect l="-1" t="7883" r="96831" b="10075"/>
            <a:stretch/>
          </p:blipFill>
          <p:spPr>
            <a:xfrm>
              <a:off x="959341" y="3575060"/>
              <a:ext cx="358283" cy="2809867"/>
            </a:xfrm>
            <a:prstGeom prst="rect">
              <a:avLst/>
            </a:prstGeom>
          </p:spPr>
        </p:pic>
      </p:grpSp>
      <p:sp>
        <p:nvSpPr>
          <p:cNvPr id="10" name="Rectangle 9"/>
          <p:cNvSpPr/>
          <p:nvPr/>
        </p:nvSpPr>
        <p:spPr>
          <a:xfrm>
            <a:off x="1473293" y="2988733"/>
            <a:ext cx="5918107" cy="127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458894" y="5723466"/>
            <a:ext cx="5918107" cy="127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473293" y="3217333"/>
            <a:ext cx="5918107" cy="127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458894" y="5952068"/>
            <a:ext cx="5918107" cy="127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458894" y="1024467"/>
            <a:ext cx="5918107" cy="16086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473293" y="3767666"/>
            <a:ext cx="5918107" cy="16086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19668" y="2920313"/>
            <a:ext cx="618067" cy="246221"/>
          </a:xfrm>
          <a:prstGeom prst="rect">
            <a:avLst/>
          </a:prstGeom>
          <a:noFill/>
        </p:spPr>
        <p:txBody>
          <a:bodyPr wrap="square" rtlCol="0">
            <a:spAutoFit/>
          </a:bodyPr>
          <a:lstStyle/>
          <a:p>
            <a:r>
              <a:rPr lang="en-US" sz="1000" b="1" dirty="0" smtClean="0">
                <a:solidFill>
                  <a:srgbClr val="053770"/>
                </a:solidFill>
                <a:latin typeface="Arial"/>
                <a:cs typeface="Arial"/>
              </a:rPr>
              <a:t>HTLV-1</a:t>
            </a:r>
            <a:endParaRPr lang="en-US" sz="1000" b="1" dirty="0">
              <a:solidFill>
                <a:srgbClr val="053770"/>
              </a:solidFill>
              <a:latin typeface="Arial"/>
              <a:cs typeface="Arial"/>
            </a:endParaRPr>
          </a:p>
        </p:txBody>
      </p:sp>
      <p:sp>
        <p:nvSpPr>
          <p:cNvPr id="28" name="TextBox 27"/>
          <p:cNvSpPr txBox="1"/>
          <p:nvPr/>
        </p:nvSpPr>
        <p:spPr>
          <a:xfrm>
            <a:off x="719668" y="3149602"/>
            <a:ext cx="618067" cy="246221"/>
          </a:xfrm>
          <a:prstGeom prst="rect">
            <a:avLst/>
          </a:prstGeom>
          <a:noFill/>
        </p:spPr>
        <p:txBody>
          <a:bodyPr wrap="square" rtlCol="0">
            <a:spAutoFit/>
          </a:bodyPr>
          <a:lstStyle/>
          <a:p>
            <a:r>
              <a:rPr lang="en-US" sz="1000" b="1" dirty="0" smtClean="0">
                <a:solidFill>
                  <a:srgbClr val="053770"/>
                </a:solidFill>
                <a:latin typeface="Arial"/>
                <a:cs typeface="Arial"/>
              </a:rPr>
              <a:t>SMRV</a:t>
            </a:r>
            <a:endParaRPr lang="en-US" sz="1000" b="1" dirty="0">
              <a:solidFill>
                <a:srgbClr val="053770"/>
              </a:solidFill>
              <a:latin typeface="Arial"/>
              <a:cs typeface="Arial"/>
            </a:endParaRPr>
          </a:p>
        </p:txBody>
      </p:sp>
      <p:sp>
        <p:nvSpPr>
          <p:cNvPr id="29" name="TextBox 28"/>
          <p:cNvSpPr txBox="1"/>
          <p:nvPr/>
        </p:nvSpPr>
        <p:spPr>
          <a:xfrm>
            <a:off x="719668" y="973665"/>
            <a:ext cx="618067" cy="246221"/>
          </a:xfrm>
          <a:prstGeom prst="rect">
            <a:avLst/>
          </a:prstGeom>
          <a:noFill/>
        </p:spPr>
        <p:txBody>
          <a:bodyPr wrap="square" rtlCol="0">
            <a:spAutoFit/>
          </a:bodyPr>
          <a:lstStyle/>
          <a:p>
            <a:r>
              <a:rPr lang="en-US" sz="1000" b="1" dirty="0" smtClean="0">
                <a:solidFill>
                  <a:srgbClr val="053770"/>
                </a:solidFill>
                <a:latin typeface="Arial"/>
                <a:cs typeface="Arial"/>
              </a:rPr>
              <a:t>HPV</a:t>
            </a:r>
            <a:endParaRPr lang="en-US" sz="1000" b="1" dirty="0">
              <a:solidFill>
                <a:srgbClr val="053770"/>
              </a:solidFill>
              <a:latin typeface="Arial"/>
              <a:cs typeface="Arial"/>
            </a:endParaRPr>
          </a:p>
        </p:txBody>
      </p:sp>
      <p:sp>
        <p:nvSpPr>
          <p:cNvPr id="30" name="Rectangle 29"/>
          <p:cNvSpPr/>
          <p:nvPr/>
        </p:nvSpPr>
        <p:spPr>
          <a:xfrm>
            <a:off x="1458894" y="1282701"/>
            <a:ext cx="5918107" cy="16086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475828" y="4025900"/>
            <a:ext cx="5918107" cy="16086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719668" y="1240708"/>
            <a:ext cx="618067" cy="246221"/>
          </a:xfrm>
          <a:prstGeom prst="rect">
            <a:avLst/>
          </a:prstGeom>
          <a:noFill/>
        </p:spPr>
        <p:txBody>
          <a:bodyPr wrap="square" rtlCol="0">
            <a:spAutoFit/>
          </a:bodyPr>
          <a:lstStyle/>
          <a:p>
            <a:r>
              <a:rPr lang="en-US" sz="1000" b="1" dirty="0" smtClean="0">
                <a:solidFill>
                  <a:srgbClr val="053770"/>
                </a:solidFill>
                <a:latin typeface="Arial"/>
                <a:cs typeface="Arial"/>
              </a:rPr>
              <a:t>TTV</a:t>
            </a:r>
            <a:endParaRPr lang="en-US" sz="1000" b="1" dirty="0">
              <a:solidFill>
                <a:srgbClr val="053770"/>
              </a:solidFill>
              <a:latin typeface="Arial"/>
              <a:cs typeface="Arial"/>
            </a:endParaRPr>
          </a:p>
        </p:txBody>
      </p:sp>
    </p:spTree>
    <p:extLst>
      <p:ext uri="{BB962C8B-B14F-4D97-AF65-F5344CB8AC3E}">
        <p14:creationId xmlns:p14="http://schemas.microsoft.com/office/powerpoint/2010/main" val="405914560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8468" y="0"/>
            <a:ext cx="9152467" cy="6858000"/>
          </a:xfrm>
          <a:prstGeom prst="rect">
            <a:avLst/>
          </a:prstGeom>
          <a:gradFill flip="none" rotWithShape="1">
            <a:gsLst>
              <a:gs pos="24000">
                <a:schemeClr val="bg1">
                  <a:alpha val="0"/>
                </a:schemeClr>
              </a:gs>
              <a:gs pos="100000">
                <a:srgbClr val="053770"/>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68745" y="685799"/>
            <a:ext cx="9003960" cy="5833533"/>
          </a:xfrm>
          <a:prstGeom prst="roundRect">
            <a:avLst>
              <a:gd name="adj" fmla="val 3224"/>
            </a:avLst>
          </a:prstGeom>
          <a:solidFill>
            <a:srgbClr val="BCC5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 Single Corner Rectangle 5"/>
          <p:cNvSpPr/>
          <p:nvPr/>
        </p:nvSpPr>
        <p:spPr>
          <a:xfrm>
            <a:off x="2065958" y="94448"/>
            <a:ext cx="6739375" cy="705595"/>
          </a:xfrm>
          <a:prstGeom prst="round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r>
              <a:rPr lang="en-US" b="1" i="1" dirty="0" smtClean="0">
                <a:solidFill>
                  <a:schemeClr val="tx1">
                    <a:lumMod val="65000"/>
                    <a:lumOff val="35000"/>
                  </a:schemeClr>
                </a:solidFill>
                <a:latin typeface="Arial"/>
                <a:cs typeface="Arial"/>
              </a:rPr>
              <a:t>HTLV-1 signatures: Sample origin</a:t>
            </a:r>
            <a:endParaRPr lang="en-US" b="1" i="1" dirty="0">
              <a:solidFill>
                <a:schemeClr val="tx1">
                  <a:lumMod val="65000"/>
                  <a:lumOff val="35000"/>
                </a:schemeClr>
              </a:solidFill>
              <a:latin typeface="Arial"/>
              <a:cs typeface="Arial"/>
            </a:endParaRPr>
          </a:p>
        </p:txBody>
      </p:sp>
      <p:sp>
        <p:nvSpPr>
          <p:cNvPr id="22" name="Rounded Rectangle 21"/>
          <p:cNvSpPr/>
          <p:nvPr/>
        </p:nvSpPr>
        <p:spPr>
          <a:xfrm>
            <a:off x="190122" y="800043"/>
            <a:ext cx="8760901" cy="5619326"/>
          </a:xfrm>
          <a:prstGeom prst="roundRect">
            <a:avLst>
              <a:gd name="adj" fmla="val 3224"/>
            </a:avLst>
          </a:prstGeom>
          <a:solidFill>
            <a:schemeClr val="bg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190122" y="94448"/>
            <a:ext cx="1981200" cy="712456"/>
            <a:chOff x="50802" y="33869"/>
            <a:chExt cx="1981200" cy="712456"/>
          </a:xfrm>
        </p:grpSpPr>
        <p:sp>
          <p:nvSpPr>
            <p:cNvPr id="2" name="Rounded Rectangle 1"/>
            <p:cNvSpPr/>
            <p:nvPr/>
          </p:nvSpPr>
          <p:spPr>
            <a:xfrm>
              <a:off x="50802" y="33869"/>
              <a:ext cx="1981200" cy="712456"/>
            </a:xfrm>
            <a:prstGeom prst="roundRect">
              <a:avLst/>
            </a:prstGeom>
            <a:solidFill>
              <a:schemeClr val="bg1"/>
            </a:solidFill>
            <a:ln>
              <a:noFill/>
            </a:ln>
            <a:effectLst>
              <a:outerShdw blurRad="50800" dist="38100" dir="210000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ange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48" y="125315"/>
              <a:ext cx="1832492" cy="536339"/>
            </a:xfrm>
            <a:prstGeom prst="rect">
              <a:avLst/>
            </a:prstGeom>
          </p:spPr>
        </p:pic>
      </p:grpSp>
      <p:pic>
        <p:nvPicPr>
          <p:cNvPr id="12" name="Picture 11" descr="BWT_RS_FIG_4_suppl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740" y="1013240"/>
            <a:ext cx="7103529" cy="5155619"/>
          </a:xfrm>
          <a:prstGeom prst="rect">
            <a:avLst/>
          </a:prstGeom>
        </p:spPr>
      </p:pic>
      <p:sp>
        <p:nvSpPr>
          <p:cNvPr id="13" name="TextBox 12"/>
          <p:cNvSpPr txBox="1"/>
          <p:nvPr/>
        </p:nvSpPr>
        <p:spPr>
          <a:xfrm>
            <a:off x="3276587" y="5064523"/>
            <a:ext cx="5317071" cy="707886"/>
          </a:xfrm>
          <a:prstGeom prst="rect">
            <a:avLst/>
          </a:prstGeom>
          <a:noFill/>
        </p:spPr>
        <p:txBody>
          <a:bodyPr wrap="square" rtlCol="0">
            <a:spAutoFit/>
          </a:bodyPr>
          <a:lstStyle/>
          <a:p>
            <a:r>
              <a:rPr lang="en-US" sz="1000" b="1" dirty="0" smtClean="0">
                <a:solidFill>
                  <a:srgbClr val="6B6B6B"/>
                </a:solidFill>
                <a:latin typeface="Arial"/>
                <a:cs typeface="Arial"/>
              </a:rPr>
              <a:t>Figure adapted from:</a:t>
            </a:r>
          </a:p>
          <a:p>
            <a:r>
              <a:rPr lang="en-US" sz="1000" i="1" dirty="0" err="1" smtClean="0">
                <a:solidFill>
                  <a:srgbClr val="6B6B6B"/>
                </a:solidFill>
                <a:latin typeface="Arial"/>
                <a:cs typeface="Arial"/>
              </a:rPr>
              <a:t>Verdonck</a:t>
            </a:r>
            <a:r>
              <a:rPr lang="en-US" sz="1000" i="1" dirty="0" smtClean="0">
                <a:solidFill>
                  <a:srgbClr val="6B6B6B"/>
                </a:solidFill>
                <a:latin typeface="Arial"/>
                <a:cs typeface="Arial"/>
              </a:rPr>
              <a:t> </a:t>
            </a:r>
            <a:r>
              <a:rPr lang="en-US" sz="1000" i="1" dirty="0">
                <a:solidFill>
                  <a:srgbClr val="6B6B6B"/>
                </a:solidFill>
                <a:latin typeface="Arial"/>
                <a:cs typeface="Arial"/>
              </a:rPr>
              <a:t>K, Gonzalez E, Van </a:t>
            </a:r>
            <a:r>
              <a:rPr lang="en-US" sz="1000" i="1" dirty="0" err="1">
                <a:solidFill>
                  <a:srgbClr val="6B6B6B"/>
                </a:solidFill>
                <a:latin typeface="Arial"/>
                <a:cs typeface="Arial"/>
              </a:rPr>
              <a:t>Dooren</a:t>
            </a:r>
            <a:r>
              <a:rPr lang="en-US" sz="1000" i="1" dirty="0">
                <a:solidFill>
                  <a:srgbClr val="6B6B6B"/>
                </a:solidFill>
                <a:latin typeface="Arial"/>
                <a:cs typeface="Arial"/>
              </a:rPr>
              <a:t> S, </a:t>
            </a:r>
            <a:r>
              <a:rPr lang="en-US" sz="1000" i="1" dirty="0" err="1">
                <a:solidFill>
                  <a:srgbClr val="6B6B6B"/>
                </a:solidFill>
                <a:latin typeface="Arial"/>
                <a:cs typeface="Arial"/>
              </a:rPr>
              <a:t>Vandamme</a:t>
            </a:r>
            <a:r>
              <a:rPr lang="en-US" sz="1000" i="1" dirty="0">
                <a:solidFill>
                  <a:srgbClr val="6B6B6B"/>
                </a:solidFill>
                <a:latin typeface="Arial"/>
                <a:cs typeface="Arial"/>
              </a:rPr>
              <a:t> AM, </a:t>
            </a:r>
            <a:r>
              <a:rPr lang="en-US" sz="1000" i="1" dirty="0" err="1">
                <a:solidFill>
                  <a:srgbClr val="6B6B6B"/>
                </a:solidFill>
                <a:latin typeface="Arial"/>
                <a:cs typeface="Arial"/>
              </a:rPr>
              <a:t>Vanham</a:t>
            </a:r>
            <a:r>
              <a:rPr lang="en-US" sz="1000" i="1" dirty="0">
                <a:solidFill>
                  <a:srgbClr val="6B6B6B"/>
                </a:solidFill>
                <a:latin typeface="Arial"/>
                <a:cs typeface="Arial"/>
              </a:rPr>
              <a:t> G, </a:t>
            </a:r>
            <a:r>
              <a:rPr lang="en-US" sz="1000" i="1" dirty="0" err="1">
                <a:solidFill>
                  <a:srgbClr val="6B6B6B"/>
                </a:solidFill>
                <a:latin typeface="Arial"/>
                <a:cs typeface="Arial"/>
              </a:rPr>
              <a:t>Gotuzzo</a:t>
            </a:r>
            <a:r>
              <a:rPr lang="en-US" sz="1000" i="1" dirty="0">
                <a:solidFill>
                  <a:srgbClr val="6B6B6B"/>
                </a:solidFill>
                <a:latin typeface="Arial"/>
                <a:cs typeface="Arial"/>
              </a:rPr>
              <a:t> E. 2007.</a:t>
            </a:r>
          </a:p>
          <a:p>
            <a:r>
              <a:rPr lang="en-US" sz="1000" i="1" dirty="0">
                <a:solidFill>
                  <a:srgbClr val="6B6B6B"/>
                </a:solidFill>
                <a:latin typeface="Arial"/>
                <a:cs typeface="Arial"/>
              </a:rPr>
              <a:t>Human T-</a:t>
            </a:r>
            <a:r>
              <a:rPr lang="en-US" sz="1000" i="1" dirty="0" err="1">
                <a:solidFill>
                  <a:srgbClr val="6B6B6B"/>
                </a:solidFill>
                <a:latin typeface="Arial"/>
                <a:cs typeface="Arial"/>
              </a:rPr>
              <a:t>lymphotropic</a:t>
            </a:r>
            <a:r>
              <a:rPr lang="en-US" sz="1000" i="1" dirty="0">
                <a:solidFill>
                  <a:srgbClr val="6B6B6B"/>
                </a:solidFill>
                <a:latin typeface="Arial"/>
                <a:cs typeface="Arial"/>
              </a:rPr>
              <a:t> virus 1: recent knowledge about an ancient infection</a:t>
            </a:r>
          </a:p>
          <a:p>
            <a:r>
              <a:rPr lang="en-US" sz="1000" i="1" dirty="0">
                <a:solidFill>
                  <a:srgbClr val="6B6B6B"/>
                </a:solidFill>
                <a:latin typeface="Arial"/>
                <a:cs typeface="Arial"/>
              </a:rPr>
              <a:t>Lancet Infect Dis, Vol.7</a:t>
            </a:r>
          </a:p>
        </p:txBody>
      </p:sp>
    </p:spTree>
    <p:extLst>
      <p:ext uri="{BB962C8B-B14F-4D97-AF65-F5344CB8AC3E}">
        <p14:creationId xmlns:p14="http://schemas.microsoft.com/office/powerpoint/2010/main" val="2918041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798"/>
            <a:ext cx="8229600" cy="1143000"/>
          </a:xfrm>
        </p:spPr>
        <p:txBody>
          <a:bodyPr/>
          <a:lstStyle/>
          <a:p>
            <a:r>
              <a:rPr lang="en-US" dirty="0" smtClean="0">
                <a:latin typeface="+mn-lt"/>
              </a:rPr>
              <a:t>The march of technology</a:t>
            </a:r>
            <a:endParaRPr lang="en-US" dirty="0">
              <a:latin typeface="+mn-lt"/>
            </a:endParaRPr>
          </a:p>
        </p:txBody>
      </p:sp>
      <p:pic>
        <p:nvPicPr>
          <p:cNvPr id="4" name="Picture 13" descr="hiseq_2000"/>
          <p:cNvPicPr>
            <a:picLocks noChangeAspect="1" noChangeArrowheads="1"/>
          </p:cNvPicPr>
          <p:nvPr/>
        </p:nvPicPr>
        <p:blipFill>
          <a:blip r:embed="rId2"/>
          <a:srcRect/>
          <a:stretch>
            <a:fillRect/>
          </a:stretch>
        </p:blipFill>
        <p:spPr bwMode="auto">
          <a:xfrm>
            <a:off x="739793" y="2820089"/>
            <a:ext cx="2103717" cy="2303747"/>
          </a:xfrm>
          <a:prstGeom prst="rect">
            <a:avLst/>
          </a:prstGeom>
          <a:noFill/>
          <a:ln w="9525">
            <a:noFill/>
            <a:miter lim="800000"/>
            <a:headEnd/>
            <a:tailEnd/>
          </a:ln>
        </p:spPr>
      </p:pic>
      <p:sp>
        <p:nvSpPr>
          <p:cNvPr id="5" name="TextBox 4"/>
          <p:cNvSpPr txBox="1"/>
          <p:nvPr/>
        </p:nvSpPr>
        <p:spPr>
          <a:xfrm>
            <a:off x="3023468" y="3315964"/>
            <a:ext cx="6120532" cy="1200329"/>
          </a:xfrm>
          <a:prstGeom prst="rect">
            <a:avLst/>
          </a:prstGeom>
          <a:noFill/>
        </p:spPr>
        <p:txBody>
          <a:bodyPr wrap="square" rtlCol="0">
            <a:spAutoFit/>
          </a:bodyPr>
          <a:lstStyle/>
          <a:p>
            <a:r>
              <a:rPr lang="en-US" sz="1800" dirty="0" err="1" smtClean="0">
                <a:latin typeface="+mn-lt"/>
              </a:rPr>
              <a:t>Illumina</a:t>
            </a:r>
            <a:r>
              <a:rPr lang="en-US" sz="1800" dirty="0" smtClean="0">
                <a:latin typeface="+mn-lt"/>
              </a:rPr>
              <a:t> </a:t>
            </a:r>
            <a:r>
              <a:rPr lang="en-US" sz="1800" dirty="0" err="1" smtClean="0">
                <a:latin typeface="+mn-lt"/>
              </a:rPr>
              <a:t>HiSeq</a:t>
            </a:r>
            <a:r>
              <a:rPr lang="en-US" sz="1800" dirty="0" smtClean="0">
                <a:latin typeface="+mn-lt"/>
              </a:rPr>
              <a:t>: </a:t>
            </a:r>
            <a:r>
              <a:rPr lang="en-US" sz="1800" dirty="0" smtClean="0">
                <a:latin typeface="+mn-lt"/>
              </a:rPr>
              <a:t>2010-15</a:t>
            </a:r>
          </a:p>
          <a:p>
            <a:r>
              <a:rPr lang="en-US" sz="1800" dirty="0">
                <a:latin typeface="+mn-lt"/>
              </a:rPr>
              <a:t>	</a:t>
            </a:r>
            <a:r>
              <a:rPr lang="en-US" sz="1800" dirty="0" smtClean="0">
                <a:latin typeface="+mn-lt"/>
              </a:rPr>
              <a:t>Initially 75-100bp reads, </a:t>
            </a:r>
            <a:r>
              <a:rPr lang="en-US" sz="1800" dirty="0" smtClean="0">
                <a:latin typeface="+mn-lt"/>
              </a:rPr>
              <a:t>300Gb</a:t>
            </a:r>
            <a:r>
              <a:rPr lang="en-US" sz="1800" dirty="0" smtClean="0">
                <a:latin typeface="+mn-lt"/>
              </a:rPr>
              <a:t>/</a:t>
            </a:r>
            <a:r>
              <a:rPr lang="en-US" sz="1800" dirty="0" smtClean="0">
                <a:latin typeface="+mn-lt"/>
              </a:rPr>
              <a:t>run</a:t>
            </a:r>
            <a:endParaRPr lang="en-US" sz="1800" dirty="0" smtClean="0">
              <a:latin typeface="+mn-lt"/>
            </a:endParaRPr>
          </a:p>
          <a:p>
            <a:r>
              <a:rPr lang="en-US" sz="1800" dirty="0" smtClean="0">
                <a:latin typeface="+mn-lt"/>
              </a:rPr>
              <a:t>	</a:t>
            </a:r>
            <a:r>
              <a:rPr lang="en-US" sz="1800" dirty="0" smtClean="0">
                <a:latin typeface="+mn-lt"/>
              </a:rPr>
              <a:t>Now 75-250bp reads,  1-2Tb/run</a:t>
            </a:r>
          </a:p>
          <a:p>
            <a:r>
              <a:rPr lang="en-US" sz="1800" dirty="0" err="1" smtClean="0">
                <a:latin typeface="+mn-lt"/>
              </a:rPr>
              <a:t>HiSeq</a:t>
            </a:r>
            <a:r>
              <a:rPr lang="en-US" sz="1800" dirty="0" smtClean="0">
                <a:latin typeface="+mn-lt"/>
              </a:rPr>
              <a:t> X 2014-: 150bp reads, 3.2 Tb/run, $1000/genome</a:t>
            </a:r>
            <a:endParaRPr lang="en-US" sz="1800" dirty="0">
              <a:latin typeface="+mn-lt"/>
            </a:endParaRPr>
          </a:p>
        </p:txBody>
      </p:sp>
      <p:pic>
        <p:nvPicPr>
          <p:cNvPr id="6" name="Picture 6" descr="pgm_images"/>
          <p:cNvPicPr>
            <a:picLocks noChangeAspect="1" noChangeArrowheads="1"/>
          </p:cNvPicPr>
          <p:nvPr/>
        </p:nvPicPr>
        <p:blipFill>
          <a:blip r:embed="rId3"/>
          <a:srcRect r="38249"/>
          <a:stretch>
            <a:fillRect/>
          </a:stretch>
        </p:blipFill>
        <p:spPr bwMode="auto">
          <a:xfrm>
            <a:off x="457201" y="5159503"/>
            <a:ext cx="1388153" cy="1331367"/>
          </a:xfrm>
          <a:prstGeom prst="rect">
            <a:avLst/>
          </a:prstGeom>
          <a:noFill/>
          <a:ln w="9525">
            <a:noFill/>
            <a:miter lim="800000"/>
            <a:headEnd/>
            <a:tailEnd/>
          </a:ln>
        </p:spPr>
      </p:pic>
      <p:pic>
        <p:nvPicPr>
          <p:cNvPr id="7" name="Picture 7" descr="IMG_0401.JPG"/>
          <p:cNvPicPr>
            <a:picLocks noChangeAspect="1"/>
          </p:cNvPicPr>
          <p:nvPr/>
        </p:nvPicPr>
        <p:blipFill>
          <a:blip r:embed="rId4"/>
          <a:srcRect l="27340" t="12273" b="14085"/>
          <a:stretch>
            <a:fillRect/>
          </a:stretch>
        </p:blipFill>
        <p:spPr bwMode="auto">
          <a:xfrm>
            <a:off x="2283946" y="4884586"/>
            <a:ext cx="2065216" cy="1562860"/>
          </a:xfrm>
          <a:prstGeom prst="rect">
            <a:avLst/>
          </a:prstGeom>
          <a:noFill/>
          <a:ln w="9525">
            <a:noFill/>
            <a:miter lim="800000"/>
            <a:headEnd/>
            <a:tailEnd/>
          </a:ln>
        </p:spPr>
      </p:pic>
      <p:sp>
        <p:nvSpPr>
          <p:cNvPr id="8" name="TextBox 7"/>
          <p:cNvSpPr txBox="1"/>
          <p:nvPr/>
        </p:nvSpPr>
        <p:spPr>
          <a:xfrm>
            <a:off x="499331" y="6502359"/>
            <a:ext cx="1184940" cy="369332"/>
          </a:xfrm>
          <a:prstGeom prst="rect">
            <a:avLst/>
          </a:prstGeom>
          <a:noFill/>
        </p:spPr>
        <p:txBody>
          <a:bodyPr wrap="none" rtlCol="0">
            <a:spAutoFit/>
          </a:bodyPr>
          <a:lstStyle/>
          <a:p>
            <a:r>
              <a:rPr lang="en-US" sz="1800" dirty="0" smtClean="0">
                <a:latin typeface="+mn-lt"/>
              </a:rPr>
              <a:t>Ion Torrent</a:t>
            </a:r>
            <a:endParaRPr lang="en-US" sz="1800" dirty="0">
              <a:latin typeface="+mn-lt"/>
            </a:endParaRPr>
          </a:p>
        </p:txBody>
      </p:sp>
      <p:sp>
        <p:nvSpPr>
          <p:cNvPr id="9" name="TextBox 8"/>
          <p:cNvSpPr txBox="1"/>
          <p:nvPr/>
        </p:nvSpPr>
        <p:spPr>
          <a:xfrm>
            <a:off x="2255816" y="6502359"/>
            <a:ext cx="1831488" cy="369332"/>
          </a:xfrm>
          <a:prstGeom prst="rect">
            <a:avLst/>
          </a:prstGeom>
          <a:noFill/>
        </p:spPr>
        <p:txBody>
          <a:bodyPr wrap="none" rtlCol="0">
            <a:spAutoFit/>
          </a:bodyPr>
          <a:lstStyle/>
          <a:p>
            <a:r>
              <a:rPr lang="en-US" sz="1800" dirty="0" smtClean="0">
                <a:latin typeface="+mn-lt"/>
              </a:rPr>
              <a:t>Pacific Biosciences</a:t>
            </a:r>
            <a:endParaRPr lang="en-US" sz="1800" dirty="0">
              <a:latin typeface="+mn-lt"/>
            </a:endParaRPr>
          </a:p>
        </p:txBody>
      </p:sp>
      <p:pic>
        <p:nvPicPr>
          <p:cNvPr id="10" name="Picture 19" descr="qdot"/>
          <p:cNvPicPr>
            <a:picLocks noChangeAspect="1" noChangeArrowheads="1"/>
          </p:cNvPicPr>
          <p:nvPr/>
        </p:nvPicPr>
        <p:blipFill>
          <a:blip r:embed="rId5"/>
          <a:srcRect b="36842"/>
          <a:stretch>
            <a:fillRect/>
          </a:stretch>
        </p:blipFill>
        <p:spPr bwMode="auto">
          <a:xfrm>
            <a:off x="4703540" y="4884586"/>
            <a:ext cx="2170067" cy="1562860"/>
          </a:xfrm>
          <a:prstGeom prst="rect">
            <a:avLst/>
          </a:prstGeom>
          <a:noFill/>
          <a:ln w="9525">
            <a:noFill/>
            <a:miter lim="800000"/>
            <a:headEnd/>
            <a:tailEnd/>
          </a:ln>
        </p:spPr>
      </p:pic>
      <p:sp>
        <p:nvSpPr>
          <p:cNvPr id="11" name="TextBox 10"/>
          <p:cNvSpPr txBox="1"/>
          <p:nvPr/>
        </p:nvSpPr>
        <p:spPr>
          <a:xfrm>
            <a:off x="5228959" y="6488668"/>
            <a:ext cx="928459" cy="369332"/>
          </a:xfrm>
          <a:prstGeom prst="rect">
            <a:avLst/>
          </a:prstGeom>
          <a:noFill/>
        </p:spPr>
        <p:txBody>
          <a:bodyPr wrap="none" rtlCol="0">
            <a:spAutoFit/>
          </a:bodyPr>
          <a:lstStyle/>
          <a:p>
            <a:r>
              <a:rPr lang="en-US" sz="1800" dirty="0" smtClean="0">
                <a:solidFill>
                  <a:schemeClr val="bg1">
                    <a:lumMod val="75000"/>
                  </a:schemeClr>
                </a:solidFill>
                <a:latin typeface="+mn-lt"/>
              </a:rPr>
              <a:t>Starlight</a:t>
            </a:r>
            <a:endParaRPr lang="en-US" sz="1800" dirty="0">
              <a:solidFill>
                <a:schemeClr val="bg1">
                  <a:lumMod val="75000"/>
                </a:schemeClr>
              </a:solidFill>
              <a:latin typeface="+mn-lt"/>
            </a:endParaRPr>
          </a:p>
        </p:txBody>
      </p:sp>
      <p:pic>
        <p:nvPicPr>
          <p:cNvPr id="12" name="Picture 8" descr="Nanopore_07_0"/>
          <p:cNvPicPr>
            <a:picLocks noChangeAspect="1" noChangeArrowheads="1"/>
          </p:cNvPicPr>
          <p:nvPr/>
        </p:nvPicPr>
        <p:blipFill>
          <a:blip r:embed="rId6"/>
          <a:srcRect l="19377" r="19377"/>
          <a:stretch>
            <a:fillRect/>
          </a:stretch>
        </p:blipFill>
        <p:spPr bwMode="auto">
          <a:xfrm>
            <a:off x="7090408" y="4884585"/>
            <a:ext cx="1701703" cy="1562861"/>
          </a:xfrm>
          <a:prstGeom prst="rect">
            <a:avLst/>
          </a:prstGeom>
          <a:noFill/>
          <a:ln w="9525">
            <a:noFill/>
            <a:miter lim="800000"/>
            <a:headEnd/>
            <a:tailEnd/>
          </a:ln>
        </p:spPr>
      </p:pic>
      <p:sp>
        <p:nvSpPr>
          <p:cNvPr id="13" name="TextBox 12"/>
          <p:cNvSpPr txBox="1"/>
          <p:nvPr/>
        </p:nvSpPr>
        <p:spPr>
          <a:xfrm>
            <a:off x="6992713" y="6502359"/>
            <a:ext cx="2053592" cy="369332"/>
          </a:xfrm>
          <a:prstGeom prst="rect">
            <a:avLst/>
          </a:prstGeom>
          <a:noFill/>
        </p:spPr>
        <p:txBody>
          <a:bodyPr wrap="square" rtlCol="0">
            <a:spAutoFit/>
          </a:bodyPr>
          <a:lstStyle/>
          <a:p>
            <a:r>
              <a:rPr lang="en-US" sz="1800" dirty="0" smtClean="0">
                <a:solidFill>
                  <a:schemeClr val="bg1">
                    <a:lumMod val="75000"/>
                  </a:schemeClr>
                </a:solidFill>
                <a:latin typeface="+mn-lt"/>
              </a:rPr>
              <a:t>Oxford </a:t>
            </a:r>
            <a:r>
              <a:rPr lang="en-US" sz="1800" dirty="0" err="1" smtClean="0">
                <a:solidFill>
                  <a:schemeClr val="bg1">
                    <a:lumMod val="75000"/>
                  </a:schemeClr>
                </a:solidFill>
                <a:latin typeface="+mn-lt"/>
              </a:rPr>
              <a:t>Nanopore</a:t>
            </a:r>
            <a:endParaRPr lang="en-US" sz="1800" dirty="0">
              <a:solidFill>
                <a:schemeClr val="bg1">
                  <a:lumMod val="75000"/>
                </a:schemeClr>
              </a:solidFill>
              <a:latin typeface="+mn-lt"/>
            </a:endParaRPr>
          </a:p>
        </p:txBody>
      </p:sp>
      <p:pic>
        <p:nvPicPr>
          <p:cNvPr id="16" name="Picture 15" descr="Screen shot 2011-02-15 at 10.18.03.png"/>
          <p:cNvPicPr>
            <a:picLocks noChangeAspect="1"/>
          </p:cNvPicPr>
          <p:nvPr/>
        </p:nvPicPr>
        <p:blipFill>
          <a:blip r:embed="rId7"/>
          <a:stretch>
            <a:fillRect/>
          </a:stretch>
        </p:blipFill>
        <p:spPr>
          <a:xfrm>
            <a:off x="5764543" y="1295567"/>
            <a:ext cx="1636303" cy="1448530"/>
          </a:xfrm>
          <a:prstGeom prst="rect">
            <a:avLst/>
          </a:prstGeom>
        </p:spPr>
      </p:pic>
      <p:sp>
        <p:nvSpPr>
          <p:cNvPr id="17" name="TextBox 16"/>
          <p:cNvSpPr txBox="1"/>
          <p:nvPr/>
        </p:nvSpPr>
        <p:spPr>
          <a:xfrm>
            <a:off x="7400845" y="1653929"/>
            <a:ext cx="1743155" cy="1200329"/>
          </a:xfrm>
          <a:prstGeom prst="rect">
            <a:avLst/>
          </a:prstGeom>
          <a:noFill/>
        </p:spPr>
        <p:txBody>
          <a:bodyPr wrap="square" rtlCol="0">
            <a:spAutoFit/>
          </a:bodyPr>
          <a:lstStyle/>
          <a:p>
            <a:pPr algn="ctr"/>
            <a:r>
              <a:rPr lang="en-US" sz="1800" dirty="0" smtClean="0">
                <a:latin typeface="+mn-lt"/>
              </a:rPr>
              <a:t>2007-10</a:t>
            </a:r>
          </a:p>
          <a:p>
            <a:pPr algn="ctr"/>
            <a:r>
              <a:rPr lang="en-US" sz="1800" dirty="0" smtClean="0">
                <a:latin typeface="+mn-lt"/>
              </a:rPr>
              <a:t>GA, </a:t>
            </a:r>
            <a:r>
              <a:rPr lang="en-US" sz="1800" dirty="0" smtClean="0">
                <a:latin typeface="+mn-lt"/>
              </a:rPr>
              <a:t>GAII</a:t>
            </a:r>
          </a:p>
          <a:p>
            <a:pPr algn="ctr"/>
            <a:r>
              <a:rPr lang="en-US" sz="1800" dirty="0" smtClean="0">
                <a:latin typeface="+mn-lt"/>
              </a:rPr>
              <a:t>35bp reads</a:t>
            </a:r>
            <a:endParaRPr lang="en-US" sz="1800" dirty="0" smtClean="0">
              <a:latin typeface="+mn-lt"/>
            </a:endParaRPr>
          </a:p>
          <a:p>
            <a:pPr algn="ctr"/>
            <a:r>
              <a:rPr lang="en-US" sz="1800" dirty="0" smtClean="0">
                <a:latin typeface="+mn-lt"/>
              </a:rPr>
              <a:t>10-100 </a:t>
            </a:r>
            <a:r>
              <a:rPr lang="en-US" sz="1800" dirty="0" err="1" smtClean="0">
                <a:latin typeface="+mn-lt"/>
              </a:rPr>
              <a:t>Gb</a:t>
            </a:r>
            <a:r>
              <a:rPr lang="en-US" sz="1800" dirty="0" smtClean="0">
                <a:latin typeface="+mn-lt"/>
              </a:rPr>
              <a:t>/run</a:t>
            </a:r>
            <a:endParaRPr lang="en-US" sz="1800" dirty="0">
              <a:latin typeface="+mn-lt"/>
            </a:endParaRPr>
          </a:p>
        </p:txBody>
      </p:sp>
      <p:pic>
        <p:nvPicPr>
          <p:cNvPr id="18" name="Picture 17" descr="Screen shot 2011-02-15 at 10.21.11.png"/>
          <p:cNvPicPr>
            <a:picLocks noChangeAspect="1"/>
          </p:cNvPicPr>
          <p:nvPr/>
        </p:nvPicPr>
        <p:blipFill>
          <a:blip r:embed="rId8"/>
          <a:stretch>
            <a:fillRect/>
          </a:stretch>
        </p:blipFill>
        <p:spPr>
          <a:xfrm>
            <a:off x="2771956" y="1295567"/>
            <a:ext cx="1155061" cy="1448530"/>
          </a:xfrm>
          <a:prstGeom prst="rect">
            <a:avLst/>
          </a:prstGeom>
        </p:spPr>
      </p:pic>
      <p:sp>
        <p:nvSpPr>
          <p:cNvPr id="19" name="TextBox 18"/>
          <p:cNvSpPr txBox="1"/>
          <p:nvPr/>
        </p:nvSpPr>
        <p:spPr>
          <a:xfrm>
            <a:off x="3873207" y="1653929"/>
            <a:ext cx="1743155" cy="1200329"/>
          </a:xfrm>
          <a:prstGeom prst="rect">
            <a:avLst/>
          </a:prstGeom>
          <a:noFill/>
        </p:spPr>
        <p:txBody>
          <a:bodyPr wrap="square" rtlCol="0">
            <a:spAutoFit/>
          </a:bodyPr>
          <a:lstStyle/>
          <a:p>
            <a:pPr algn="ctr"/>
            <a:r>
              <a:rPr lang="en-US" sz="1800" dirty="0" smtClean="0">
                <a:latin typeface="+mn-lt"/>
              </a:rPr>
              <a:t>1992-2007</a:t>
            </a:r>
          </a:p>
          <a:p>
            <a:pPr algn="ctr"/>
            <a:r>
              <a:rPr lang="en-US" sz="1800" dirty="0" smtClean="0">
                <a:latin typeface="+mn-lt"/>
              </a:rPr>
              <a:t>Capillary</a:t>
            </a:r>
          </a:p>
          <a:p>
            <a:pPr algn="ctr"/>
            <a:r>
              <a:rPr lang="en-US" sz="1800" dirty="0" smtClean="0">
                <a:latin typeface="+mn-lt"/>
              </a:rPr>
              <a:t>500-1kb reads</a:t>
            </a:r>
            <a:endParaRPr lang="en-US" sz="1800" dirty="0" smtClean="0">
              <a:latin typeface="+mn-lt"/>
            </a:endParaRPr>
          </a:p>
          <a:p>
            <a:pPr algn="ctr"/>
            <a:r>
              <a:rPr lang="en-US" sz="1800" dirty="0" smtClean="0">
                <a:latin typeface="+mn-lt"/>
              </a:rPr>
              <a:t>10-100 kb/run</a:t>
            </a:r>
            <a:endParaRPr lang="en-US" sz="1800" dirty="0">
              <a:latin typeface="+mn-lt"/>
            </a:endParaRPr>
          </a:p>
        </p:txBody>
      </p:sp>
      <p:pic>
        <p:nvPicPr>
          <p:cNvPr id="20" name="Picture 19" descr="Screen shot 2011-02-15 at 10.47.04.png"/>
          <p:cNvPicPr>
            <a:picLocks noChangeAspect="1"/>
          </p:cNvPicPr>
          <p:nvPr/>
        </p:nvPicPr>
        <p:blipFill>
          <a:blip r:embed="rId9"/>
          <a:stretch>
            <a:fillRect/>
          </a:stretch>
        </p:blipFill>
        <p:spPr>
          <a:xfrm>
            <a:off x="247537" y="1295567"/>
            <a:ext cx="722116" cy="1448530"/>
          </a:xfrm>
          <a:prstGeom prst="rect">
            <a:avLst/>
          </a:prstGeom>
        </p:spPr>
      </p:pic>
      <p:sp>
        <p:nvSpPr>
          <p:cNvPr id="21" name="TextBox 20"/>
          <p:cNvSpPr txBox="1"/>
          <p:nvPr/>
        </p:nvSpPr>
        <p:spPr>
          <a:xfrm>
            <a:off x="958891" y="1653929"/>
            <a:ext cx="1743155" cy="1200329"/>
          </a:xfrm>
          <a:prstGeom prst="rect">
            <a:avLst/>
          </a:prstGeom>
          <a:noFill/>
        </p:spPr>
        <p:txBody>
          <a:bodyPr wrap="square" rtlCol="0">
            <a:spAutoFit/>
          </a:bodyPr>
          <a:lstStyle/>
          <a:p>
            <a:pPr algn="ctr"/>
            <a:r>
              <a:rPr lang="en-US" sz="1800" dirty="0" smtClean="0">
                <a:latin typeface="+mn-lt"/>
              </a:rPr>
              <a:t>1978-1992</a:t>
            </a:r>
          </a:p>
          <a:p>
            <a:pPr algn="ctr"/>
            <a:r>
              <a:rPr lang="en-US" sz="1800" dirty="0" smtClean="0">
                <a:latin typeface="+mn-lt"/>
              </a:rPr>
              <a:t>Slab gel (hand</a:t>
            </a:r>
            <a:r>
              <a:rPr lang="en-US" sz="1800" dirty="0" smtClean="0">
                <a:latin typeface="+mn-lt"/>
              </a:rPr>
              <a:t>)</a:t>
            </a:r>
          </a:p>
          <a:p>
            <a:pPr algn="ctr"/>
            <a:r>
              <a:rPr lang="en-US" sz="1800" dirty="0" smtClean="0">
                <a:latin typeface="+mn-lt"/>
              </a:rPr>
              <a:t>250bp reads</a:t>
            </a:r>
            <a:r>
              <a:rPr lang="en-US" sz="1800" dirty="0" smtClean="0">
                <a:latin typeface="+mn-lt"/>
              </a:rPr>
              <a:t>  </a:t>
            </a:r>
            <a:endParaRPr lang="en-US" sz="1800" dirty="0" smtClean="0">
              <a:latin typeface="+mn-lt"/>
            </a:endParaRPr>
          </a:p>
          <a:p>
            <a:pPr algn="ctr"/>
            <a:r>
              <a:rPr lang="en-US" sz="1800" dirty="0" smtClean="0">
                <a:latin typeface="+mn-lt"/>
              </a:rPr>
              <a:t>0.1-5kb kb/run</a:t>
            </a:r>
            <a:endParaRPr lang="en-US" sz="1800" dirty="0">
              <a:latin typeface="+mn-lt"/>
            </a:endParaRPr>
          </a:p>
        </p:txBody>
      </p:sp>
    </p:spTree>
    <p:extLst>
      <p:ext uri="{BB962C8B-B14F-4D97-AF65-F5344CB8AC3E}">
        <p14:creationId xmlns:p14="http://schemas.microsoft.com/office/powerpoint/2010/main" val="378056930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variation</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1844675"/>
            <a:ext cx="4594225" cy="40989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0"/>
                    </a:srgbClr>
                  </a:outerShdw>
                </a:effectLst>
              </a14:hiddenEffects>
            </a:ext>
          </a:extLst>
        </p:spPr>
      </p:pic>
      <p:sp>
        <p:nvSpPr>
          <p:cNvPr id="6" name="Rectangle 4"/>
          <p:cNvSpPr txBox="1">
            <a:spLocks noChangeArrowheads="1"/>
          </p:cNvSpPr>
          <p:nvPr/>
        </p:nvSpPr>
        <p:spPr bwMode="auto">
          <a:xfrm>
            <a:off x="5033963" y="1988840"/>
            <a:ext cx="4110037" cy="470882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ヒラギノ角ゴ Pro W3" charset="-128"/>
              </a:defRPr>
            </a:lvl2pPr>
            <a:lvl3pPr marL="1143000" indent="-228600" algn="l" rtl="0" fontAlgn="base">
              <a:spcBef>
                <a:spcPct val="20000"/>
              </a:spcBef>
              <a:spcAft>
                <a:spcPct val="0"/>
              </a:spcAft>
              <a:buChar char="•"/>
              <a:defRPr sz="2400">
                <a:solidFill>
                  <a:schemeClr val="tx1"/>
                </a:solidFill>
                <a:latin typeface="+mn-lt"/>
                <a:ea typeface="ヒラギノ角ゴ Pro W3" charset="-128"/>
              </a:defRPr>
            </a:lvl3pPr>
            <a:lvl4pPr marL="1600200" indent="-228600" algn="l" rtl="0" fontAlgn="base">
              <a:spcBef>
                <a:spcPct val="20000"/>
              </a:spcBef>
              <a:spcAft>
                <a:spcPct val="0"/>
              </a:spcAft>
              <a:buChar char="–"/>
              <a:defRPr sz="2000">
                <a:solidFill>
                  <a:schemeClr val="tx1"/>
                </a:solidFill>
                <a:latin typeface="+mn-lt"/>
                <a:ea typeface="ヒラギノ角ゴ Pro W3" charset="-128"/>
              </a:defRPr>
            </a:lvl4pPr>
            <a:lvl5pPr marL="2057400" indent="-228600" algn="l" rtl="0" fontAlgn="base">
              <a:spcBef>
                <a:spcPct val="20000"/>
              </a:spcBef>
              <a:spcAft>
                <a:spcPct val="0"/>
              </a:spcAft>
              <a:buChar char="»"/>
              <a:defRPr sz="2000">
                <a:solidFill>
                  <a:schemeClr val="tx1"/>
                </a:solidFill>
                <a:latin typeface="+mn-lt"/>
                <a:ea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ヒラギノ角ゴ Pro W3" charset="-128"/>
              </a:defRPr>
            </a:lvl6pPr>
            <a:lvl7pPr marL="2971800" indent="-228600" algn="l" rtl="0" fontAlgn="base">
              <a:spcBef>
                <a:spcPct val="20000"/>
              </a:spcBef>
              <a:spcAft>
                <a:spcPct val="0"/>
              </a:spcAft>
              <a:buChar char="»"/>
              <a:defRPr sz="2000">
                <a:solidFill>
                  <a:schemeClr val="tx1"/>
                </a:solidFill>
                <a:latin typeface="+mn-lt"/>
                <a:ea typeface="ヒラギノ角ゴ Pro W3" charset="-128"/>
              </a:defRPr>
            </a:lvl7pPr>
            <a:lvl8pPr marL="3429000" indent="-228600" algn="l" rtl="0" fontAlgn="base">
              <a:spcBef>
                <a:spcPct val="20000"/>
              </a:spcBef>
              <a:spcAft>
                <a:spcPct val="0"/>
              </a:spcAft>
              <a:buChar char="»"/>
              <a:defRPr sz="2000">
                <a:solidFill>
                  <a:schemeClr val="tx1"/>
                </a:solidFill>
                <a:latin typeface="+mn-lt"/>
                <a:ea typeface="ヒラギノ角ゴ Pro W3" charset="-128"/>
              </a:defRPr>
            </a:lvl8pPr>
            <a:lvl9pPr marL="3886200" indent="-228600" algn="l" rtl="0" fontAlgn="base">
              <a:spcBef>
                <a:spcPct val="20000"/>
              </a:spcBef>
              <a:spcAft>
                <a:spcPct val="0"/>
              </a:spcAft>
              <a:buChar char="»"/>
              <a:defRPr sz="2000">
                <a:solidFill>
                  <a:schemeClr val="tx1"/>
                </a:solidFill>
                <a:latin typeface="+mn-lt"/>
                <a:ea typeface="ヒラギノ角ゴ Pro W3" charset="-128"/>
              </a:defRPr>
            </a:lvl9pPr>
          </a:lstStyle>
          <a:p>
            <a:pPr marL="404813" indent="-404813">
              <a:lnSpc>
                <a:spcPct val="83000"/>
              </a:lnSpc>
            </a:pPr>
            <a:r>
              <a:rPr lang="en-US" sz="2400" dirty="0" smtClean="0"/>
              <a:t>At each point in the genome we are related by a tree, descended from a common ancestor</a:t>
            </a:r>
          </a:p>
          <a:p>
            <a:pPr marL="404813" indent="-404813">
              <a:lnSpc>
                <a:spcPct val="83000"/>
              </a:lnSpc>
            </a:pPr>
            <a:endParaRPr lang="en-US" sz="2400" dirty="0" smtClean="0"/>
          </a:p>
          <a:p>
            <a:pPr marL="404813" indent="-404813">
              <a:lnSpc>
                <a:spcPct val="83000"/>
              </a:lnSpc>
            </a:pPr>
            <a:r>
              <a:rPr lang="en-US" sz="2400" dirty="0" smtClean="0"/>
              <a:t>For the Y chromosome, there is just one tree – consider family names</a:t>
            </a:r>
          </a:p>
          <a:p>
            <a:pPr marL="404813" indent="-404813">
              <a:lnSpc>
                <a:spcPct val="83000"/>
              </a:lnSpc>
            </a:pPr>
            <a:endParaRPr lang="en-US" sz="2400" dirty="0"/>
          </a:p>
          <a:p>
            <a:pPr marL="404813" indent="-404813">
              <a:lnSpc>
                <a:spcPct val="83000"/>
              </a:lnSpc>
            </a:pPr>
            <a:r>
              <a:rPr lang="en-US" sz="2400" dirty="0" smtClean="0"/>
              <a:t>But on the other chromosomes this tree varies along the genome</a:t>
            </a:r>
          </a:p>
        </p:txBody>
      </p:sp>
      <p:sp>
        <p:nvSpPr>
          <p:cNvPr id="7" name="Text Box 5"/>
          <p:cNvSpPr txBox="1">
            <a:spLocks noChangeArrowheads="1"/>
          </p:cNvSpPr>
          <p:nvPr/>
        </p:nvSpPr>
        <p:spPr bwMode="auto">
          <a:xfrm>
            <a:off x="327025" y="3543300"/>
            <a:ext cx="336550" cy="366713"/>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1C44EE"/>
                </a:solidFill>
                <a:latin typeface="Arial" charset="0"/>
              </a:rPr>
              <a:t>X</a:t>
            </a:r>
            <a:endParaRPr lang="en-US" sz="1800">
              <a:latin typeface="Arial" charset="0"/>
            </a:endParaRPr>
          </a:p>
        </p:txBody>
      </p:sp>
      <p:sp>
        <p:nvSpPr>
          <p:cNvPr id="8" name="Text Box 6"/>
          <p:cNvSpPr txBox="1">
            <a:spLocks noChangeArrowheads="1"/>
          </p:cNvSpPr>
          <p:nvPr/>
        </p:nvSpPr>
        <p:spPr bwMode="auto">
          <a:xfrm>
            <a:off x="1577975" y="5126038"/>
            <a:ext cx="336550" cy="3667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grpSp>
        <p:nvGrpSpPr>
          <p:cNvPr id="9" name="Group 7"/>
          <p:cNvGrpSpPr>
            <a:grpSpLocks/>
          </p:cNvGrpSpPr>
          <p:nvPr/>
        </p:nvGrpSpPr>
        <p:grpSpPr bwMode="auto">
          <a:xfrm>
            <a:off x="3727450" y="5492750"/>
            <a:ext cx="336550" cy="508000"/>
            <a:chOff x="2348" y="3460"/>
            <a:chExt cx="212" cy="320"/>
          </a:xfrm>
        </p:grpSpPr>
        <p:sp>
          <p:nvSpPr>
            <p:cNvPr id="10" name="Text Box 8"/>
            <p:cNvSpPr txBox="1">
              <a:spLocks noChangeArrowheads="1"/>
            </p:cNvSpPr>
            <p:nvPr/>
          </p:nvSpPr>
          <p:spPr bwMode="auto">
            <a:xfrm>
              <a:off x="2348" y="3460"/>
              <a:ext cx="212"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00FF00"/>
                  </a:solidFill>
                  <a:latin typeface="Arial" charset="0"/>
                </a:rPr>
                <a:t>X</a:t>
              </a:r>
              <a:endParaRPr lang="en-US" sz="1800">
                <a:solidFill>
                  <a:srgbClr val="00FF00"/>
                </a:solidFill>
                <a:latin typeface="Arial" charset="0"/>
              </a:endParaRPr>
            </a:p>
          </p:txBody>
        </p:sp>
        <p:sp>
          <p:nvSpPr>
            <p:cNvPr id="11" name="Text Box 9"/>
            <p:cNvSpPr txBox="1">
              <a:spLocks noChangeArrowheads="1"/>
            </p:cNvSpPr>
            <p:nvPr/>
          </p:nvSpPr>
          <p:spPr bwMode="auto">
            <a:xfrm>
              <a:off x="2361" y="3549"/>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00FF00"/>
                  </a:solidFill>
                  <a:latin typeface="Arial" charset="0"/>
                </a:rPr>
                <a:t>x</a:t>
              </a:r>
              <a:endParaRPr lang="en-US" sz="1800">
                <a:solidFill>
                  <a:srgbClr val="00FF00"/>
                </a:solidFill>
                <a:latin typeface="Arial" charset="0"/>
              </a:endParaRPr>
            </a:p>
          </p:txBody>
        </p:sp>
      </p:grpSp>
      <p:grpSp>
        <p:nvGrpSpPr>
          <p:cNvPr id="26" name="Group 24"/>
          <p:cNvGrpSpPr>
            <a:grpSpLocks/>
          </p:cNvGrpSpPr>
          <p:nvPr/>
        </p:nvGrpSpPr>
        <p:grpSpPr bwMode="auto">
          <a:xfrm>
            <a:off x="219075" y="5910263"/>
            <a:ext cx="3981450" cy="387350"/>
            <a:chOff x="138" y="3723"/>
            <a:chExt cx="2508" cy="244"/>
          </a:xfrm>
        </p:grpSpPr>
        <p:sp>
          <p:nvSpPr>
            <p:cNvPr id="27" name="Text Box 25"/>
            <p:cNvSpPr txBox="1">
              <a:spLocks noChangeArrowheads="1"/>
            </p:cNvSpPr>
            <p:nvPr/>
          </p:nvSpPr>
          <p:spPr bwMode="auto">
            <a:xfrm>
              <a:off x="138" y="3724"/>
              <a:ext cx="404"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0000FF"/>
                  </a:solidFill>
                  <a:latin typeface="Arial" charset="0"/>
                </a:rPr>
                <a:t>10%</a:t>
              </a:r>
            </a:p>
          </p:txBody>
        </p:sp>
        <p:sp>
          <p:nvSpPr>
            <p:cNvPr id="28" name="Text Box 26"/>
            <p:cNvSpPr txBox="1">
              <a:spLocks noChangeArrowheads="1"/>
            </p:cNvSpPr>
            <p:nvPr/>
          </p:nvSpPr>
          <p:spPr bwMode="auto">
            <a:xfrm>
              <a:off x="1092" y="3736"/>
              <a:ext cx="404"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FF0000"/>
                  </a:solidFill>
                  <a:latin typeface="Arial" charset="0"/>
                </a:rPr>
                <a:t>35%</a:t>
              </a:r>
            </a:p>
          </p:txBody>
        </p:sp>
        <p:sp>
          <p:nvSpPr>
            <p:cNvPr id="29" name="Text Box 27"/>
            <p:cNvSpPr txBox="1">
              <a:spLocks noChangeArrowheads="1"/>
            </p:cNvSpPr>
            <p:nvPr/>
          </p:nvSpPr>
          <p:spPr bwMode="auto">
            <a:xfrm>
              <a:off x="2322" y="3723"/>
              <a:ext cx="324"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00FF00"/>
                  </a:solidFill>
                  <a:latin typeface="Arial" charset="0"/>
                </a:rPr>
                <a:t>3%</a:t>
              </a:r>
            </a:p>
          </p:txBody>
        </p:sp>
      </p:grpSp>
      <p:grpSp>
        <p:nvGrpSpPr>
          <p:cNvPr id="30" name="Group 28"/>
          <p:cNvGrpSpPr>
            <a:grpSpLocks/>
          </p:cNvGrpSpPr>
          <p:nvPr/>
        </p:nvGrpSpPr>
        <p:grpSpPr bwMode="auto">
          <a:xfrm>
            <a:off x="228600" y="5634038"/>
            <a:ext cx="2711450" cy="395287"/>
            <a:chOff x="144" y="3549"/>
            <a:chExt cx="1708" cy="249"/>
          </a:xfrm>
        </p:grpSpPr>
        <p:grpSp>
          <p:nvGrpSpPr>
            <p:cNvPr id="31" name="Group 29"/>
            <p:cNvGrpSpPr>
              <a:grpSpLocks/>
            </p:cNvGrpSpPr>
            <p:nvPr/>
          </p:nvGrpSpPr>
          <p:grpSpPr bwMode="auto">
            <a:xfrm>
              <a:off x="144" y="3563"/>
              <a:ext cx="380" cy="235"/>
              <a:chOff x="144" y="3563"/>
              <a:chExt cx="380" cy="235"/>
            </a:xfrm>
          </p:grpSpPr>
          <p:sp>
            <p:nvSpPr>
              <p:cNvPr id="44" name="Text Box 30"/>
              <p:cNvSpPr txBox="1">
                <a:spLocks noChangeArrowheads="1"/>
              </p:cNvSpPr>
              <p:nvPr/>
            </p:nvSpPr>
            <p:spPr bwMode="auto">
              <a:xfrm>
                <a:off x="144" y="3567"/>
                <a:ext cx="188"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1C44EE"/>
                    </a:solidFill>
                    <a:latin typeface="Arial" charset="0"/>
                  </a:rPr>
                  <a:t>x</a:t>
                </a:r>
                <a:endParaRPr lang="en-US" sz="1800">
                  <a:latin typeface="Arial" charset="0"/>
                </a:endParaRPr>
              </a:p>
            </p:txBody>
          </p:sp>
          <p:sp>
            <p:nvSpPr>
              <p:cNvPr id="45" name="Text Box 31"/>
              <p:cNvSpPr txBox="1">
                <a:spLocks noChangeArrowheads="1"/>
              </p:cNvSpPr>
              <p:nvPr/>
            </p:nvSpPr>
            <p:spPr bwMode="auto">
              <a:xfrm>
                <a:off x="240" y="3565"/>
                <a:ext cx="188"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1C44EE"/>
                    </a:solidFill>
                    <a:latin typeface="Arial" charset="0"/>
                  </a:rPr>
                  <a:t>x</a:t>
                </a:r>
                <a:endParaRPr lang="en-US" sz="1800">
                  <a:latin typeface="Arial" charset="0"/>
                </a:endParaRPr>
              </a:p>
            </p:txBody>
          </p:sp>
          <p:sp>
            <p:nvSpPr>
              <p:cNvPr id="46" name="Text Box 32"/>
              <p:cNvSpPr txBox="1">
                <a:spLocks noChangeArrowheads="1"/>
              </p:cNvSpPr>
              <p:nvPr/>
            </p:nvSpPr>
            <p:spPr bwMode="auto">
              <a:xfrm>
                <a:off x="336" y="3563"/>
                <a:ext cx="188"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1C44EE"/>
                    </a:solidFill>
                    <a:latin typeface="Arial" charset="0"/>
                  </a:rPr>
                  <a:t>x</a:t>
                </a:r>
                <a:endParaRPr lang="en-US" sz="1800">
                  <a:latin typeface="Arial" charset="0"/>
                </a:endParaRPr>
              </a:p>
            </p:txBody>
          </p:sp>
        </p:grpSp>
        <p:grpSp>
          <p:nvGrpSpPr>
            <p:cNvPr id="32" name="Group 33"/>
            <p:cNvGrpSpPr>
              <a:grpSpLocks/>
            </p:cNvGrpSpPr>
            <p:nvPr/>
          </p:nvGrpSpPr>
          <p:grpSpPr bwMode="auto">
            <a:xfrm>
              <a:off x="815" y="3549"/>
              <a:ext cx="1037" cy="249"/>
              <a:chOff x="815" y="3549"/>
              <a:chExt cx="1037" cy="249"/>
            </a:xfrm>
          </p:grpSpPr>
          <p:sp>
            <p:nvSpPr>
              <p:cNvPr id="33" name="Text Box 34"/>
              <p:cNvSpPr txBox="1">
                <a:spLocks noChangeArrowheads="1"/>
              </p:cNvSpPr>
              <p:nvPr/>
            </p:nvSpPr>
            <p:spPr bwMode="auto">
              <a:xfrm>
                <a:off x="815" y="3567"/>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rgbClr val="FF0000"/>
                  </a:solidFill>
                  <a:latin typeface="Arial" charset="0"/>
                </a:endParaRPr>
              </a:p>
            </p:txBody>
          </p:sp>
          <p:sp>
            <p:nvSpPr>
              <p:cNvPr id="34" name="Text Box 35"/>
              <p:cNvSpPr txBox="1">
                <a:spLocks noChangeArrowheads="1"/>
              </p:cNvSpPr>
              <p:nvPr/>
            </p:nvSpPr>
            <p:spPr bwMode="auto">
              <a:xfrm>
                <a:off x="911" y="3565"/>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35" name="Text Box 36"/>
              <p:cNvSpPr txBox="1">
                <a:spLocks noChangeArrowheads="1"/>
              </p:cNvSpPr>
              <p:nvPr/>
            </p:nvSpPr>
            <p:spPr bwMode="auto">
              <a:xfrm>
                <a:off x="1007" y="3563"/>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36" name="Text Box 37"/>
              <p:cNvSpPr txBox="1">
                <a:spLocks noChangeArrowheads="1"/>
              </p:cNvSpPr>
              <p:nvPr/>
            </p:nvSpPr>
            <p:spPr bwMode="auto">
              <a:xfrm>
                <a:off x="1103" y="3561"/>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37" name="Text Box 38"/>
              <p:cNvSpPr txBox="1">
                <a:spLocks noChangeArrowheads="1"/>
              </p:cNvSpPr>
              <p:nvPr/>
            </p:nvSpPr>
            <p:spPr bwMode="auto">
              <a:xfrm>
                <a:off x="1192" y="3559"/>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rgbClr val="FF0000"/>
                  </a:solidFill>
                  <a:latin typeface="Arial" charset="0"/>
                </a:endParaRPr>
              </a:p>
            </p:txBody>
          </p:sp>
          <p:sp>
            <p:nvSpPr>
              <p:cNvPr id="38" name="Text Box 39"/>
              <p:cNvSpPr txBox="1">
                <a:spLocks noChangeArrowheads="1"/>
              </p:cNvSpPr>
              <p:nvPr/>
            </p:nvSpPr>
            <p:spPr bwMode="auto">
              <a:xfrm>
                <a:off x="1267" y="3557"/>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39" name="Text Box 40"/>
              <p:cNvSpPr txBox="1">
                <a:spLocks noChangeArrowheads="1"/>
              </p:cNvSpPr>
              <p:nvPr/>
            </p:nvSpPr>
            <p:spPr bwMode="auto">
              <a:xfrm>
                <a:off x="1342" y="3555"/>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40" name="Text Box 41"/>
              <p:cNvSpPr txBox="1">
                <a:spLocks noChangeArrowheads="1"/>
              </p:cNvSpPr>
              <p:nvPr/>
            </p:nvSpPr>
            <p:spPr bwMode="auto">
              <a:xfrm>
                <a:off x="1417" y="3553"/>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41" name="Text Box 42"/>
              <p:cNvSpPr txBox="1">
                <a:spLocks noChangeArrowheads="1"/>
              </p:cNvSpPr>
              <p:nvPr/>
            </p:nvSpPr>
            <p:spPr bwMode="auto">
              <a:xfrm>
                <a:off x="1492" y="3551"/>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rgbClr val="FF0000"/>
                  </a:solidFill>
                  <a:latin typeface="Arial" charset="0"/>
                </a:endParaRPr>
              </a:p>
            </p:txBody>
          </p:sp>
          <p:sp>
            <p:nvSpPr>
              <p:cNvPr id="42" name="Text Box 43"/>
              <p:cNvSpPr txBox="1">
                <a:spLocks noChangeArrowheads="1"/>
              </p:cNvSpPr>
              <p:nvPr/>
            </p:nvSpPr>
            <p:spPr bwMode="auto">
              <a:xfrm>
                <a:off x="1574" y="3549"/>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43" name="Text Box 44"/>
              <p:cNvSpPr txBox="1">
                <a:spLocks noChangeArrowheads="1"/>
              </p:cNvSpPr>
              <p:nvPr/>
            </p:nvSpPr>
            <p:spPr bwMode="auto">
              <a:xfrm>
                <a:off x="1656" y="3554"/>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grpSp>
      </p:grpSp>
    </p:spTree>
    <p:extLst>
      <p:ext uri="{BB962C8B-B14F-4D97-AF65-F5344CB8AC3E}">
        <p14:creationId xmlns:p14="http://schemas.microsoft.com/office/powerpoint/2010/main" val="2080166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p:cNvSpPr>
          <p:nvPr/>
        </p:nvSpPr>
        <p:spPr bwMode="auto">
          <a:xfrm>
            <a:off x="892969" y="89297"/>
            <a:ext cx="7358063" cy="133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4100" dirty="0" smtClean="0">
                <a:latin typeface="+mn-lt"/>
                <a:ea typeface="ＭＳ Ｐゴシック" charset="0"/>
              </a:rPr>
              <a:t>Sequences are related by a tree at each position on the genome</a:t>
            </a:r>
            <a:endParaRPr lang="en-US" sz="4100" dirty="0">
              <a:latin typeface="+mn-lt"/>
              <a:ea typeface="ＭＳ Ｐゴシック" charset="0"/>
            </a:endParaRPr>
          </a:p>
        </p:txBody>
      </p:sp>
      <p:grpSp>
        <p:nvGrpSpPr>
          <p:cNvPr id="20482" name="Group 38"/>
          <p:cNvGrpSpPr>
            <a:grpSpLocks/>
          </p:cNvGrpSpPr>
          <p:nvPr/>
        </p:nvGrpSpPr>
        <p:grpSpPr bwMode="auto">
          <a:xfrm>
            <a:off x="1054819" y="2519288"/>
            <a:ext cx="7772177" cy="2664285"/>
            <a:chOff x="214" y="0"/>
            <a:chExt cx="6963" cy="2386"/>
          </a:xfrm>
        </p:grpSpPr>
        <p:grpSp>
          <p:nvGrpSpPr>
            <p:cNvPr id="20487" name="Group 5"/>
            <p:cNvGrpSpPr>
              <a:grpSpLocks/>
            </p:cNvGrpSpPr>
            <p:nvPr/>
          </p:nvGrpSpPr>
          <p:grpSpPr bwMode="auto">
            <a:xfrm>
              <a:off x="438" y="369"/>
              <a:ext cx="590" cy="1831"/>
              <a:chOff x="0" y="0"/>
              <a:chExt cx="590" cy="1831"/>
            </a:xfrm>
          </p:grpSpPr>
          <p:sp>
            <p:nvSpPr>
              <p:cNvPr id="20520" name="AutoShape 2"/>
              <p:cNvSpPr>
                <a:spLocks/>
              </p:cNvSpPr>
              <p:nvPr/>
            </p:nvSpPr>
            <p:spPr bwMode="auto">
              <a:xfrm>
                <a:off x="105" y="0"/>
                <a:ext cx="485" cy="1831"/>
              </a:xfrm>
              <a:custGeom>
                <a:avLst/>
                <a:gdLst>
                  <a:gd name="T0" fmla="*/ 0 w 21600"/>
                  <a:gd name="T1" fmla="*/ 10595 h 21600"/>
                  <a:gd name="T2" fmla="*/ 273 w 21600"/>
                  <a:gd name="T3" fmla="*/ 0 h 21600"/>
                  <a:gd name="T4" fmla="*/ 21600 w 21600"/>
                  <a:gd name="T5" fmla="*/ 3785 h 21600"/>
                  <a:gd name="T6" fmla="*/ 21208 w 21600"/>
                  <a:gd name="T7" fmla="*/ 21600 h 21600"/>
                </a:gdLst>
                <a:ahLst/>
                <a:cxnLst>
                  <a:cxn ang="0">
                    <a:pos x="T0" y="T1"/>
                  </a:cxn>
                  <a:cxn ang="0">
                    <a:pos x="T2" y="T3"/>
                  </a:cxn>
                  <a:cxn ang="0">
                    <a:pos x="T4" y="T5"/>
                  </a:cxn>
                  <a:cxn ang="0">
                    <a:pos x="T6" y="T7"/>
                  </a:cxn>
                </a:cxnLst>
                <a:rect l="0" t="0" r="r" b="b"/>
                <a:pathLst>
                  <a:path w="21600" h="21600">
                    <a:moveTo>
                      <a:pt x="0" y="10595"/>
                    </a:moveTo>
                    <a:lnTo>
                      <a:pt x="273" y="0"/>
                    </a:lnTo>
                    <a:lnTo>
                      <a:pt x="21600" y="3785"/>
                    </a:lnTo>
                    <a:lnTo>
                      <a:pt x="21208"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21" name="AutoShape 3"/>
              <p:cNvSpPr>
                <a:spLocks/>
              </p:cNvSpPr>
              <p:nvPr/>
            </p:nvSpPr>
            <p:spPr bwMode="auto">
              <a:xfrm>
                <a:off x="0" y="818"/>
                <a:ext cx="195" cy="394"/>
              </a:xfrm>
              <a:custGeom>
                <a:avLst/>
                <a:gdLst>
                  <a:gd name="T0" fmla="*/ 0 w 21600"/>
                  <a:gd name="T1" fmla="*/ 21600 h 21600"/>
                  <a:gd name="T2" fmla="*/ 0 w 21600"/>
                  <a:gd name="T3" fmla="*/ 0 h 21600"/>
                  <a:gd name="T4" fmla="*/ 21391 w 21600"/>
                  <a:gd name="T5" fmla="*/ 7221 h 21600"/>
                  <a:gd name="T6" fmla="*/ 21600 w 21600"/>
                  <a:gd name="T7" fmla="*/ 16802 h 21600"/>
                </a:gdLst>
                <a:ahLst/>
                <a:cxnLst>
                  <a:cxn ang="0">
                    <a:pos x="T0" y="T1"/>
                  </a:cxn>
                  <a:cxn ang="0">
                    <a:pos x="T2" y="T3"/>
                  </a:cxn>
                  <a:cxn ang="0">
                    <a:pos x="T4" y="T5"/>
                  </a:cxn>
                  <a:cxn ang="0">
                    <a:pos x="T6" y="T7"/>
                  </a:cxn>
                </a:cxnLst>
                <a:rect l="0" t="0" r="r" b="b"/>
                <a:pathLst>
                  <a:path w="21600" h="21600">
                    <a:moveTo>
                      <a:pt x="0" y="21600"/>
                    </a:moveTo>
                    <a:lnTo>
                      <a:pt x="0" y="0"/>
                    </a:lnTo>
                    <a:lnTo>
                      <a:pt x="21391" y="7221"/>
                    </a:lnTo>
                    <a:lnTo>
                      <a:pt x="21600" y="16802"/>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22" name="Freeform 4"/>
              <p:cNvSpPr>
                <a:spLocks/>
              </p:cNvSpPr>
              <p:nvPr/>
            </p:nvSpPr>
            <p:spPr bwMode="auto">
              <a:xfrm>
                <a:off x="110" y="1064"/>
                <a:ext cx="167" cy="572"/>
              </a:xfrm>
              <a:custGeom>
                <a:avLst/>
                <a:gdLst>
                  <a:gd name="T0" fmla="*/ 165 w 21600"/>
                  <a:gd name="T1" fmla="*/ 572 h 21600"/>
                  <a:gd name="T2" fmla="*/ 167 w 21600"/>
                  <a:gd name="T3" fmla="*/ 124 h 21600"/>
                  <a:gd name="T4" fmla="*/ 0 w 21600"/>
                  <a:gd name="T5" fmla="*/ 0 h 21600"/>
                  <a:gd name="T6" fmla="*/ 0 w 21600"/>
                  <a:gd name="T7" fmla="*/ 36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86" y="21600"/>
                    </a:moveTo>
                    <a:lnTo>
                      <a:pt x="21600" y="4684"/>
                    </a:lnTo>
                    <a:lnTo>
                      <a:pt x="0" y="0"/>
                    </a:lnTo>
                    <a:lnTo>
                      <a:pt x="0" y="13779"/>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0488" name="Group 9"/>
            <p:cNvGrpSpPr>
              <a:grpSpLocks/>
            </p:cNvGrpSpPr>
            <p:nvPr/>
          </p:nvGrpSpPr>
          <p:grpSpPr bwMode="auto">
            <a:xfrm>
              <a:off x="4440" y="325"/>
              <a:ext cx="463" cy="1890"/>
              <a:chOff x="0" y="0"/>
              <a:chExt cx="463" cy="1890"/>
            </a:xfrm>
          </p:grpSpPr>
          <p:sp>
            <p:nvSpPr>
              <p:cNvPr id="20517" name="AutoShape 6"/>
              <p:cNvSpPr>
                <a:spLocks/>
              </p:cNvSpPr>
              <p:nvPr/>
            </p:nvSpPr>
            <p:spPr bwMode="auto">
              <a:xfrm>
                <a:off x="116" y="1057"/>
                <a:ext cx="347" cy="833"/>
              </a:xfrm>
              <a:custGeom>
                <a:avLst/>
                <a:gdLst>
                  <a:gd name="T0" fmla="*/ 0 w 21600"/>
                  <a:gd name="T1" fmla="*/ 10822 h 21600"/>
                  <a:gd name="T2" fmla="*/ 0 w 21600"/>
                  <a:gd name="T3" fmla="*/ 0 h 21600"/>
                  <a:gd name="T4" fmla="*/ 21600 w 21600"/>
                  <a:gd name="T5" fmla="*/ 9090 h 21600"/>
                  <a:gd name="T6" fmla="*/ 21476 w 21600"/>
                  <a:gd name="T7" fmla="*/ 21600 h 21600"/>
                </a:gdLst>
                <a:ahLst/>
                <a:cxnLst>
                  <a:cxn ang="0">
                    <a:pos x="T0" y="T1"/>
                  </a:cxn>
                  <a:cxn ang="0">
                    <a:pos x="T2" y="T3"/>
                  </a:cxn>
                  <a:cxn ang="0">
                    <a:pos x="T4" y="T5"/>
                  </a:cxn>
                  <a:cxn ang="0">
                    <a:pos x="T6" y="T7"/>
                  </a:cxn>
                </a:cxnLst>
                <a:rect l="0" t="0" r="r" b="b"/>
                <a:pathLst>
                  <a:path w="21600" h="21600">
                    <a:moveTo>
                      <a:pt x="0" y="10822"/>
                    </a:moveTo>
                    <a:lnTo>
                      <a:pt x="0" y="0"/>
                    </a:lnTo>
                    <a:lnTo>
                      <a:pt x="21600" y="9090"/>
                    </a:lnTo>
                    <a:lnTo>
                      <a:pt x="21476"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18" name="AutoShape 7"/>
              <p:cNvSpPr>
                <a:spLocks/>
              </p:cNvSpPr>
              <p:nvPr/>
            </p:nvSpPr>
            <p:spPr bwMode="auto">
              <a:xfrm>
                <a:off x="0" y="390"/>
                <a:ext cx="308" cy="1271"/>
              </a:xfrm>
              <a:custGeom>
                <a:avLst/>
                <a:gdLst>
                  <a:gd name="T0" fmla="*/ 11 w 21600"/>
                  <a:gd name="T1" fmla="*/ 14523 h 21600"/>
                  <a:gd name="T2" fmla="*/ 0 w 21600"/>
                  <a:gd name="T3" fmla="*/ 0 h 21600"/>
                  <a:gd name="T4" fmla="*/ 21302 w 21600"/>
                  <a:gd name="T5" fmla="*/ 4325 h 21600"/>
                  <a:gd name="T6" fmla="*/ 21600 w 21600"/>
                  <a:gd name="T7" fmla="*/ 21600 h 21600"/>
                </a:gdLst>
                <a:ahLst/>
                <a:cxnLst>
                  <a:cxn ang="0">
                    <a:pos x="T0" y="T1"/>
                  </a:cxn>
                  <a:cxn ang="0">
                    <a:pos x="T2" y="T3"/>
                  </a:cxn>
                  <a:cxn ang="0">
                    <a:pos x="T4" y="T5"/>
                  </a:cxn>
                  <a:cxn ang="0">
                    <a:pos x="T6" y="T7"/>
                  </a:cxn>
                </a:cxnLst>
                <a:rect l="0" t="0" r="r" b="b"/>
                <a:pathLst>
                  <a:path w="21600" h="21600">
                    <a:moveTo>
                      <a:pt x="11" y="14523"/>
                    </a:moveTo>
                    <a:lnTo>
                      <a:pt x="0" y="0"/>
                    </a:lnTo>
                    <a:lnTo>
                      <a:pt x="21302" y="4325"/>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19" name="AutoShape 8"/>
              <p:cNvSpPr>
                <a:spLocks/>
              </p:cNvSpPr>
              <p:nvPr/>
            </p:nvSpPr>
            <p:spPr bwMode="auto">
              <a:xfrm>
                <a:off x="164" y="0"/>
                <a:ext cx="210" cy="1301"/>
              </a:xfrm>
              <a:custGeom>
                <a:avLst/>
                <a:gdLst>
                  <a:gd name="T0" fmla="*/ 62 w 21600"/>
                  <a:gd name="T1" fmla="*/ 8602 h 21600"/>
                  <a:gd name="T2" fmla="*/ 0 w 21600"/>
                  <a:gd name="T3" fmla="*/ 0 h 21600"/>
                  <a:gd name="T4" fmla="*/ 21600 w 21600"/>
                  <a:gd name="T5" fmla="*/ 2490 h 21600"/>
                  <a:gd name="T6" fmla="*/ 21428 w 21600"/>
                  <a:gd name="T7" fmla="*/ 21600 h 21600"/>
                </a:gdLst>
                <a:ahLst/>
                <a:cxnLst>
                  <a:cxn ang="0">
                    <a:pos x="T0" y="T1"/>
                  </a:cxn>
                  <a:cxn ang="0">
                    <a:pos x="T2" y="T3"/>
                  </a:cxn>
                  <a:cxn ang="0">
                    <a:pos x="T4" y="T5"/>
                  </a:cxn>
                  <a:cxn ang="0">
                    <a:pos x="T6" y="T7"/>
                  </a:cxn>
                </a:cxnLst>
                <a:rect l="0" t="0" r="r" b="b"/>
                <a:pathLst>
                  <a:path w="21600" h="21600">
                    <a:moveTo>
                      <a:pt x="62" y="8602"/>
                    </a:moveTo>
                    <a:lnTo>
                      <a:pt x="0" y="0"/>
                    </a:lnTo>
                    <a:lnTo>
                      <a:pt x="21600" y="2490"/>
                    </a:lnTo>
                    <a:lnTo>
                      <a:pt x="21428"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0489" name="Line 10"/>
            <p:cNvSpPr>
              <a:spLocks noChangeShapeType="1"/>
            </p:cNvSpPr>
            <p:nvPr/>
          </p:nvSpPr>
          <p:spPr bwMode="auto">
            <a:xfrm>
              <a:off x="216" y="1581"/>
              <a:ext cx="5672" cy="0"/>
            </a:xfrm>
            <a:prstGeom prst="line">
              <a:avLst/>
            </a:prstGeom>
            <a:noFill/>
            <a:ln w="25400">
              <a:solidFill>
                <a:schemeClr val="tx1">
                  <a:alpha val="39999"/>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0490" name="Line 11"/>
            <p:cNvSpPr>
              <a:spLocks noChangeShapeType="1"/>
            </p:cNvSpPr>
            <p:nvPr/>
          </p:nvSpPr>
          <p:spPr bwMode="auto">
            <a:xfrm>
              <a:off x="350" y="1786"/>
              <a:ext cx="5678" cy="0"/>
            </a:xfrm>
            <a:prstGeom prst="line">
              <a:avLst/>
            </a:prstGeom>
            <a:noFill/>
            <a:ln w="25400">
              <a:solidFill>
                <a:schemeClr val="tx1">
                  <a:alpha val="39999"/>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0491" name="Line 12"/>
            <p:cNvSpPr>
              <a:spLocks noChangeShapeType="1"/>
            </p:cNvSpPr>
            <p:nvPr/>
          </p:nvSpPr>
          <p:spPr bwMode="auto">
            <a:xfrm>
              <a:off x="483" y="1990"/>
              <a:ext cx="5677" cy="0"/>
            </a:xfrm>
            <a:prstGeom prst="line">
              <a:avLst/>
            </a:prstGeom>
            <a:noFill/>
            <a:ln w="25400">
              <a:solidFill>
                <a:schemeClr val="tx1">
                  <a:alpha val="39999"/>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0492" name="Line 13"/>
            <p:cNvSpPr>
              <a:spLocks noChangeShapeType="1"/>
            </p:cNvSpPr>
            <p:nvPr/>
          </p:nvSpPr>
          <p:spPr bwMode="auto">
            <a:xfrm>
              <a:off x="617" y="2195"/>
              <a:ext cx="5674" cy="0"/>
            </a:xfrm>
            <a:prstGeom prst="line">
              <a:avLst/>
            </a:prstGeom>
            <a:noFill/>
            <a:ln w="25400">
              <a:solidFill>
                <a:schemeClr val="tx1">
                  <a:alpha val="39999"/>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0493" name="Line 14"/>
            <p:cNvSpPr>
              <a:spLocks noChangeShapeType="1"/>
            </p:cNvSpPr>
            <p:nvPr/>
          </p:nvSpPr>
          <p:spPr bwMode="auto">
            <a:xfrm>
              <a:off x="5892" y="0"/>
              <a:ext cx="0" cy="1369"/>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0494" name="Rectangle 15"/>
            <p:cNvSpPr>
              <a:spLocks/>
            </p:cNvSpPr>
            <p:nvPr/>
          </p:nvSpPr>
          <p:spPr bwMode="auto">
            <a:xfrm>
              <a:off x="5497" y="496"/>
              <a:ext cx="367"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1100">
                  <a:latin typeface="Helvetica" charset="0"/>
                  <a:ea typeface="ＭＳ Ｐゴシック" charset="0"/>
                  <a:sym typeface="Helvetica" charset="0"/>
                </a:rPr>
                <a:t>time</a:t>
              </a:r>
              <a:br>
                <a:rPr lang="en-US" sz="1100">
                  <a:latin typeface="Helvetica" charset="0"/>
                  <a:ea typeface="ＭＳ Ｐゴシック" charset="0"/>
                  <a:sym typeface="Helvetica" charset="0"/>
                </a:rPr>
              </a:br>
              <a:r>
                <a:rPr lang="en-US" sz="1100">
                  <a:latin typeface="Helvetica" charset="0"/>
                  <a:ea typeface="ＭＳ Ｐゴシック" charset="0"/>
                  <a:sym typeface="Helvetica" charset="0"/>
                </a:rPr>
                <a:t>(past)</a:t>
              </a:r>
            </a:p>
          </p:txBody>
        </p:sp>
        <p:grpSp>
          <p:nvGrpSpPr>
            <p:cNvPr id="20495" name="Group 19"/>
            <p:cNvGrpSpPr>
              <a:grpSpLocks/>
            </p:cNvGrpSpPr>
            <p:nvPr/>
          </p:nvGrpSpPr>
          <p:grpSpPr bwMode="auto">
            <a:xfrm>
              <a:off x="2340" y="315"/>
              <a:ext cx="566" cy="1863"/>
              <a:chOff x="0" y="0"/>
              <a:chExt cx="565" cy="1863"/>
            </a:xfrm>
          </p:grpSpPr>
          <p:sp>
            <p:nvSpPr>
              <p:cNvPr id="20514" name="AutoShape 16"/>
              <p:cNvSpPr>
                <a:spLocks/>
              </p:cNvSpPr>
              <p:nvPr/>
            </p:nvSpPr>
            <p:spPr bwMode="auto">
              <a:xfrm>
                <a:off x="0" y="764"/>
                <a:ext cx="200" cy="710"/>
              </a:xfrm>
              <a:custGeom>
                <a:avLst/>
                <a:gdLst>
                  <a:gd name="T0" fmla="*/ 0 w 21600"/>
                  <a:gd name="T1" fmla="*/ 14906 h 21600"/>
                  <a:gd name="T2" fmla="*/ 0 w 21600"/>
                  <a:gd name="T3" fmla="*/ 0 h 21600"/>
                  <a:gd name="T4" fmla="*/ 21600 w 21600"/>
                  <a:gd name="T5" fmla="*/ 4240 h 21600"/>
                  <a:gd name="T6" fmla="*/ 21600 w 21600"/>
                  <a:gd name="T7" fmla="*/ 21600 h 21600"/>
                </a:gdLst>
                <a:ahLst/>
                <a:cxnLst>
                  <a:cxn ang="0">
                    <a:pos x="T0" y="T1"/>
                  </a:cxn>
                  <a:cxn ang="0">
                    <a:pos x="T2" y="T3"/>
                  </a:cxn>
                  <a:cxn ang="0">
                    <a:pos x="T4" y="T5"/>
                  </a:cxn>
                  <a:cxn ang="0">
                    <a:pos x="T6" y="T7"/>
                  </a:cxn>
                </a:cxnLst>
                <a:rect l="0" t="0" r="r" b="b"/>
                <a:pathLst>
                  <a:path w="21600" h="21600">
                    <a:moveTo>
                      <a:pt x="0" y="14906"/>
                    </a:moveTo>
                    <a:lnTo>
                      <a:pt x="0" y="0"/>
                    </a:lnTo>
                    <a:lnTo>
                      <a:pt x="21600" y="4240"/>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15" name="AutoShape 17"/>
              <p:cNvSpPr>
                <a:spLocks/>
              </p:cNvSpPr>
              <p:nvPr/>
            </p:nvSpPr>
            <p:spPr bwMode="auto">
              <a:xfrm>
                <a:off x="365" y="598"/>
                <a:ext cx="200" cy="1265"/>
              </a:xfrm>
              <a:custGeom>
                <a:avLst/>
                <a:gdLst>
                  <a:gd name="T0" fmla="*/ 0 w 21600"/>
                  <a:gd name="T1" fmla="*/ 18469 h 21600"/>
                  <a:gd name="T2" fmla="*/ 802 w 21600"/>
                  <a:gd name="T3" fmla="*/ 0 h 21600"/>
                  <a:gd name="T4" fmla="*/ 21600 w 21600"/>
                  <a:gd name="T5" fmla="*/ 2804 h 21600"/>
                  <a:gd name="T6" fmla="*/ 21600 w 21600"/>
                  <a:gd name="T7" fmla="*/ 21600 h 21600"/>
                </a:gdLst>
                <a:ahLst/>
                <a:cxnLst>
                  <a:cxn ang="0">
                    <a:pos x="T0" y="T1"/>
                  </a:cxn>
                  <a:cxn ang="0">
                    <a:pos x="T2" y="T3"/>
                  </a:cxn>
                  <a:cxn ang="0">
                    <a:pos x="T4" y="T5"/>
                  </a:cxn>
                  <a:cxn ang="0">
                    <a:pos x="T6" y="T7"/>
                  </a:cxn>
                </a:cxnLst>
                <a:rect l="0" t="0" r="r" b="b"/>
                <a:pathLst>
                  <a:path w="21600" h="21600">
                    <a:moveTo>
                      <a:pt x="0" y="18469"/>
                    </a:moveTo>
                    <a:lnTo>
                      <a:pt x="802" y="0"/>
                    </a:lnTo>
                    <a:lnTo>
                      <a:pt x="21600" y="2804"/>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516" name="AutoShape 18"/>
              <p:cNvSpPr>
                <a:spLocks/>
              </p:cNvSpPr>
              <p:nvPr/>
            </p:nvSpPr>
            <p:spPr bwMode="auto">
              <a:xfrm>
                <a:off x="85" y="0"/>
                <a:ext cx="390" cy="832"/>
              </a:xfrm>
              <a:custGeom>
                <a:avLst/>
                <a:gdLst>
                  <a:gd name="T0" fmla="*/ 0 w 21600"/>
                  <a:gd name="T1" fmla="*/ 21600 h 21600"/>
                  <a:gd name="T2" fmla="*/ 0 w 21600"/>
                  <a:gd name="T3" fmla="*/ 0 h 21600"/>
                  <a:gd name="T4" fmla="*/ 21600 w 21600"/>
                  <a:gd name="T5" fmla="*/ 7113 h 21600"/>
                  <a:gd name="T6" fmla="*/ 21600 w 21600"/>
                  <a:gd name="T7" fmla="*/ 17659 h 21600"/>
                </a:gdLst>
                <a:ahLst/>
                <a:cxnLst>
                  <a:cxn ang="0">
                    <a:pos x="T0" y="T1"/>
                  </a:cxn>
                  <a:cxn ang="0">
                    <a:pos x="T2" y="T3"/>
                  </a:cxn>
                  <a:cxn ang="0">
                    <a:pos x="T4" y="T5"/>
                  </a:cxn>
                  <a:cxn ang="0">
                    <a:pos x="T6" y="T7"/>
                  </a:cxn>
                </a:cxnLst>
                <a:rect l="0" t="0" r="r" b="b"/>
                <a:pathLst>
                  <a:path w="21600" h="21600">
                    <a:moveTo>
                      <a:pt x="0" y="21600"/>
                    </a:moveTo>
                    <a:lnTo>
                      <a:pt x="0" y="0"/>
                    </a:lnTo>
                    <a:lnTo>
                      <a:pt x="21600" y="7113"/>
                    </a:lnTo>
                    <a:lnTo>
                      <a:pt x="21600" y="17659"/>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0496" name="AutoShape 20"/>
            <p:cNvSpPr>
              <a:spLocks/>
            </p:cNvSpPr>
            <p:nvPr/>
          </p:nvSpPr>
          <p:spPr bwMode="auto">
            <a:xfrm>
              <a:off x="333" y="1527"/>
              <a:ext cx="133"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0497" name="AutoShape 21"/>
            <p:cNvSpPr>
              <a:spLocks/>
            </p:cNvSpPr>
            <p:nvPr/>
          </p:nvSpPr>
          <p:spPr bwMode="auto">
            <a:xfrm>
              <a:off x="4845" y="2122"/>
              <a:ext cx="133"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0498" name="AutoShape 22"/>
            <p:cNvSpPr>
              <a:spLocks/>
            </p:cNvSpPr>
            <p:nvPr/>
          </p:nvSpPr>
          <p:spPr bwMode="auto">
            <a:xfrm>
              <a:off x="2651" y="1924"/>
              <a:ext cx="133"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0499" name="AutoShape 23"/>
            <p:cNvSpPr>
              <a:spLocks/>
            </p:cNvSpPr>
            <p:nvPr/>
          </p:nvSpPr>
          <p:spPr bwMode="auto">
            <a:xfrm>
              <a:off x="2844" y="2124"/>
              <a:ext cx="134"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0500" name="AutoShape 24"/>
            <p:cNvSpPr>
              <a:spLocks/>
            </p:cNvSpPr>
            <p:nvPr/>
          </p:nvSpPr>
          <p:spPr bwMode="auto">
            <a:xfrm>
              <a:off x="4655" y="1926"/>
              <a:ext cx="133"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0504" name="AutoShape 28"/>
            <p:cNvSpPr>
              <a:spLocks/>
            </p:cNvSpPr>
            <p:nvPr/>
          </p:nvSpPr>
          <p:spPr bwMode="auto">
            <a:xfrm rot="3455704">
              <a:off x="-118" y="1835"/>
              <a:ext cx="883" cy="219"/>
            </a:xfrm>
            <a:custGeom>
              <a:avLst/>
              <a:gdLst>
                <a:gd name="T0" fmla="*/ 0 w 21324"/>
                <a:gd name="T1" fmla="*/ 0 h 17997"/>
                <a:gd name="T2" fmla="*/ 21324 w 21324"/>
                <a:gd name="T3" fmla="*/ 17997 h 17997"/>
              </a:gdLst>
              <a:ahLst/>
              <a:cxnLst/>
              <a:rect l="T0" t="T1" r="T2" b="T3"/>
              <a:pathLst>
                <a:path w="21324" h="17997">
                  <a:moveTo>
                    <a:pt x="0" y="0"/>
                  </a:moveTo>
                  <a:lnTo>
                    <a:pt x="21324" y="3603"/>
                  </a:lnTo>
                  <a:lnTo>
                    <a:pt x="21600" y="21600"/>
                  </a:lnTo>
                  <a:lnTo>
                    <a:pt x="276" y="17997"/>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1500">
                  <a:latin typeface="Helvetica" charset="0"/>
                  <a:ea typeface="ＭＳ Ｐゴシック" charset="0"/>
                  <a:sym typeface="Helvetica" charset="0"/>
                </a:rPr>
                <a:t>Haplotypes</a:t>
              </a:r>
            </a:p>
          </p:txBody>
        </p:sp>
        <p:sp>
          <p:nvSpPr>
            <p:cNvPr id="20505" name="AutoShape 29"/>
            <p:cNvSpPr>
              <a:spLocks/>
            </p:cNvSpPr>
            <p:nvPr/>
          </p:nvSpPr>
          <p:spPr bwMode="auto">
            <a:xfrm>
              <a:off x="4462" y="1718"/>
              <a:ext cx="133"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0508" name="AutoShape 32"/>
            <p:cNvSpPr>
              <a:spLocks/>
            </p:cNvSpPr>
            <p:nvPr/>
          </p:nvSpPr>
          <p:spPr bwMode="auto">
            <a:xfrm>
              <a:off x="656" y="1911"/>
              <a:ext cx="134"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0509" name="AutoShape 33"/>
            <p:cNvSpPr>
              <a:spLocks/>
            </p:cNvSpPr>
            <p:nvPr/>
          </p:nvSpPr>
          <p:spPr bwMode="auto">
            <a:xfrm>
              <a:off x="462" y="1706"/>
              <a:ext cx="133"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0510" name="Rectangle 34"/>
            <p:cNvSpPr>
              <a:spLocks/>
            </p:cNvSpPr>
            <p:nvPr/>
          </p:nvSpPr>
          <p:spPr bwMode="auto">
            <a:xfrm>
              <a:off x="5926" y="1443"/>
              <a:ext cx="82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500">
                  <a:solidFill>
                    <a:srgbClr val="343434"/>
                  </a:solidFill>
                  <a:latin typeface="Courier" charset="0"/>
                  <a:ea typeface="ＭＳ Ｐゴシック" charset="0"/>
                  <a:sym typeface="Courier" charset="0"/>
                </a:rPr>
                <a:t>ACCTG...</a:t>
              </a:r>
            </a:p>
          </p:txBody>
        </p:sp>
        <p:sp>
          <p:nvSpPr>
            <p:cNvPr id="20511" name="Rectangle 35"/>
            <p:cNvSpPr>
              <a:spLocks/>
            </p:cNvSpPr>
            <p:nvPr/>
          </p:nvSpPr>
          <p:spPr bwMode="auto">
            <a:xfrm>
              <a:off x="6062" y="1655"/>
              <a:ext cx="82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500">
                  <a:solidFill>
                    <a:srgbClr val="343434"/>
                  </a:solidFill>
                  <a:latin typeface="Courier" charset="0"/>
                  <a:ea typeface="ＭＳ Ｐゴシック" charset="0"/>
                  <a:sym typeface="Courier" charset="0"/>
                </a:rPr>
                <a:t>ACCTG...</a:t>
              </a:r>
            </a:p>
          </p:txBody>
        </p:sp>
        <p:sp>
          <p:nvSpPr>
            <p:cNvPr id="20512" name="Rectangle 36"/>
            <p:cNvSpPr>
              <a:spLocks/>
            </p:cNvSpPr>
            <p:nvPr/>
          </p:nvSpPr>
          <p:spPr bwMode="auto">
            <a:xfrm>
              <a:off x="6206" y="1855"/>
              <a:ext cx="82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500">
                  <a:solidFill>
                    <a:srgbClr val="343434"/>
                  </a:solidFill>
                  <a:latin typeface="Courier" charset="0"/>
                  <a:ea typeface="ＭＳ Ｐゴシック" charset="0"/>
                  <a:sym typeface="Courier" charset="0"/>
                </a:rPr>
                <a:t>ACCTG...</a:t>
              </a:r>
            </a:p>
          </p:txBody>
        </p:sp>
        <p:sp>
          <p:nvSpPr>
            <p:cNvPr id="20513" name="Rectangle 37"/>
            <p:cNvSpPr>
              <a:spLocks/>
            </p:cNvSpPr>
            <p:nvPr/>
          </p:nvSpPr>
          <p:spPr bwMode="auto">
            <a:xfrm>
              <a:off x="6350" y="2063"/>
              <a:ext cx="82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500">
                  <a:solidFill>
                    <a:srgbClr val="343434"/>
                  </a:solidFill>
                  <a:latin typeface="Courier" charset="0"/>
                  <a:ea typeface="ＭＳ Ｐゴシック" charset="0"/>
                  <a:sym typeface="Courier" charset="0"/>
                </a:rPr>
                <a:t>ACCTG...</a:t>
              </a:r>
            </a:p>
          </p:txBody>
        </p:sp>
      </p:grpSp>
      <p:sp>
        <p:nvSpPr>
          <p:cNvPr id="20484" name="Freeform 40"/>
          <p:cNvSpPr>
            <a:spLocks/>
          </p:cNvSpPr>
          <p:nvPr/>
        </p:nvSpPr>
        <p:spPr bwMode="auto">
          <a:xfrm>
            <a:off x="1020216" y="2700114"/>
            <a:ext cx="401836" cy="937617"/>
          </a:xfrm>
          <a:custGeom>
            <a:avLst/>
            <a:gdLst>
              <a:gd name="T0" fmla="*/ 0 w 21600"/>
              <a:gd name="T1" fmla="*/ 0 h 21600"/>
              <a:gd name="T2" fmla="*/ 288502 w 21600"/>
              <a:gd name="T3" fmla="*/ 893198 h 21600"/>
              <a:gd name="T4" fmla="*/ 333851 w 21600"/>
              <a:gd name="T5" fmla="*/ 478578 h 21600"/>
              <a:gd name="T6" fmla="*/ 571500 w 21600"/>
              <a:gd name="T7" fmla="*/ 1333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0904" y="14468"/>
                </a:lnTo>
                <a:lnTo>
                  <a:pt x="12618" y="7752"/>
                </a:lnTo>
                <a:lnTo>
                  <a:pt x="21600" y="21600"/>
                </a:lnTo>
              </a:path>
            </a:pathLst>
          </a:custGeom>
          <a:noFill/>
          <a:ln w="38100" cap="flat">
            <a:solidFill>
              <a:srgbClr val="A408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85" name="Freeform 41"/>
          <p:cNvSpPr>
            <a:spLocks/>
          </p:cNvSpPr>
          <p:nvPr/>
        </p:nvSpPr>
        <p:spPr bwMode="auto">
          <a:xfrm>
            <a:off x="3521645" y="2462517"/>
            <a:ext cx="401836" cy="937617"/>
          </a:xfrm>
          <a:custGeom>
            <a:avLst/>
            <a:gdLst>
              <a:gd name="T0" fmla="*/ 0 w 21600"/>
              <a:gd name="T1" fmla="*/ 0 h 21600"/>
              <a:gd name="T2" fmla="*/ 288502 w 21600"/>
              <a:gd name="T3" fmla="*/ 893198 h 21600"/>
              <a:gd name="T4" fmla="*/ 333851 w 21600"/>
              <a:gd name="T5" fmla="*/ 478578 h 21600"/>
              <a:gd name="T6" fmla="*/ 571500 w 21600"/>
              <a:gd name="T7" fmla="*/ 1333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0904" y="14468"/>
                </a:lnTo>
                <a:lnTo>
                  <a:pt x="12618" y="7752"/>
                </a:lnTo>
                <a:lnTo>
                  <a:pt x="21600" y="21600"/>
                </a:lnTo>
              </a:path>
            </a:pathLst>
          </a:custGeom>
          <a:noFill/>
          <a:ln w="38100" cap="flat">
            <a:solidFill>
              <a:srgbClr val="A408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 name="Freeform 41"/>
          <p:cNvSpPr>
            <a:spLocks/>
          </p:cNvSpPr>
          <p:nvPr/>
        </p:nvSpPr>
        <p:spPr bwMode="auto">
          <a:xfrm>
            <a:off x="5700490" y="3108771"/>
            <a:ext cx="401836" cy="937617"/>
          </a:xfrm>
          <a:custGeom>
            <a:avLst/>
            <a:gdLst>
              <a:gd name="T0" fmla="*/ 0 w 21600"/>
              <a:gd name="T1" fmla="*/ 0 h 21600"/>
              <a:gd name="T2" fmla="*/ 288502 w 21600"/>
              <a:gd name="T3" fmla="*/ 893198 h 21600"/>
              <a:gd name="T4" fmla="*/ 333851 w 21600"/>
              <a:gd name="T5" fmla="*/ 478578 h 21600"/>
              <a:gd name="T6" fmla="*/ 571500 w 21600"/>
              <a:gd name="T7" fmla="*/ 1333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0904" y="14468"/>
                </a:lnTo>
                <a:lnTo>
                  <a:pt x="12618" y="7752"/>
                </a:lnTo>
                <a:lnTo>
                  <a:pt x="21600" y="21600"/>
                </a:lnTo>
              </a:path>
            </a:pathLst>
          </a:custGeom>
          <a:noFill/>
          <a:ln w="38100" cap="flat">
            <a:solidFill>
              <a:srgbClr val="A408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 name="TextBox 1"/>
          <p:cNvSpPr txBox="1"/>
          <p:nvPr/>
        </p:nvSpPr>
        <p:spPr>
          <a:xfrm>
            <a:off x="1150290" y="1815207"/>
            <a:ext cx="6441487" cy="461665"/>
          </a:xfrm>
          <a:prstGeom prst="rect">
            <a:avLst/>
          </a:prstGeom>
          <a:noFill/>
        </p:spPr>
        <p:txBody>
          <a:bodyPr wrap="none" rtlCol="0">
            <a:spAutoFit/>
          </a:bodyPr>
          <a:lstStyle/>
          <a:p>
            <a:r>
              <a:rPr lang="en-US" dirty="0" smtClean="0">
                <a:latin typeface="+mn-lt"/>
              </a:rPr>
              <a:t>Mutations on the tree give rise to polymorphic loci </a:t>
            </a:r>
            <a:endParaRPr lang="en-US" dirty="0">
              <a:latin typeface="+mn-lt"/>
            </a:endParaRPr>
          </a:p>
        </p:txBody>
      </p:sp>
      <p:sp>
        <p:nvSpPr>
          <p:cNvPr id="46" name="TextBox 45"/>
          <p:cNvSpPr txBox="1"/>
          <p:nvPr/>
        </p:nvSpPr>
        <p:spPr>
          <a:xfrm>
            <a:off x="1615292" y="5555288"/>
            <a:ext cx="5987737" cy="1077218"/>
          </a:xfrm>
          <a:prstGeom prst="rect">
            <a:avLst/>
          </a:prstGeom>
          <a:noFill/>
        </p:spPr>
        <p:txBody>
          <a:bodyPr wrap="none" rtlCol="0">
            <a:spAutoFit/>
          </a:bodyPr>
          <a:lstStyle/>
          <a:p>
            <a:pPr algn="ctr"/>
            <a:r>
              <a:rPr lang="en-US" sz="3200" dirty="0" smtClean="0">
                <a:latin typeface="+mn-lt"/>
              </a:rPr>
              <a:t>The tree changes along the genome </a:t>
            </a:r>
          </a:p>
          <a:p>
            <a:pPr algn="ctr"/>
            <a:r>
              <a:rPr lang="en-US" sz="3200" dirty="0" smtClean="0">
                <a:latin typeface="+mn-lt"/>
              </a:rPr>
              <a:t>due to ancestral recombination</a:t>
            </a:r>
            <a:endParaRPr lang="en-US" sz="3200" dirty="0">
              <a:latin typeface="+mn-lt"/>
            </a:endParaRPr>
          </a:p>
        </p:txBody>
      </p:sp>
    </p:spTree>
    <p:extLst>
      <p:ext uri="{BB962C8B-B14F-4D97-AF65-F5344CB8AC3E}">
        <p14:creationId xmlns:p14="http://schemas.microsoft.com/office/powerpoint/2010/main" val="972046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Line 1"/>
          <p:cNvSpPr>
            <a:spLocks noChangeShapeType="1"/>
          </p:cNvSpPr>
          <p:nvPr/>
        </p:nvSpPr>
        <p:spPr bwMode="auto">
          <a:xfrm>
            <a:off x="4054078" y="4419080"/>
            <a:ext cx="0" cy="197569"/>
          </a:xfrm>
          <a:prstGeom prst="line">
            <a:avLst/>
          </a:prstGeom>
          <a:noFill/>
          <a:ln w="50800">
            <a:solidFill>
              <a:srgbClr val="98B7FE"/>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4578" name="Rectangle 2"/>
          <p:cNvSpPr>
            <a:spLocks noGrp="1" noChangeArrowheads="1"/>
          </p:cNvSpPr>
          <p:nvPr>
            <p:ph type="title"/>
          </p:nvPr>
        </p:nvSpPr>
        <p:spPr>
          <a:xfrm>
            <a:off x="323529" y="178594"/>
            <a:ext cx="8496944" cy="1687711"/>
          </a:xfrm>
        </p:spPr>
        <p:txBody>
          <a:bodyPr/>
          <a:lstStyle/>
          <a:p>
            <a:pPr eaLnBrk="1" hangingPunct="1">
              <a:defRPr/>
            </a:pPr>
            <a:r>
              <a:rPr lang="en-US" sz="5200" dirty="0"/>
              <a:t>Effect of recombination on </a:t>
            </a:r>
            <a:r>
              <a:rPr lang="en-US" sz="5200" dirty="0" smtClean="0"/>
              <a:t>genealogies: “prune and graft”</a:t>
            </a:r>
            <a:endParaRPr lang="en-US" sz="5200" dirty="0"/>
          </a:p>
        </p:txBody>
      </p:sp>
      <p:sp>
        <p:nvSpPr>
          <p:cNvPr id="24579" name="Rectangle 3"/>
          <p:cNvSpPr>
            <a:spLocks/>
          </p:cNvSpPr>
          <p:nvPr/>
        </p:nvSpPr>
        <p:spPr bwMode="auto">
          <a:xfrm>
            <a:off x="467544" y="6259711"/>
            <a:ext cx="8676456" cy="43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500" dirty="0">
                <a:ea typeface="ＭＳ Ｐゴシック" charset="0"/>
              </a:rPr>
              <a:t>[</a:t>
            </a:r>
            <a:r>
              <a:rPr lang="en-US" sz="2500" i="1" dirty="0">
                <a:ea typeface="ＭＳ Ｐゴシック" charset="0"/>
              </a:rPr>
              <a:t>Sequentially </a:t>
            </a:r>
            <a:r>
              <a:rPr lang="en-US" sz="2500" i="1" dirty="0" err="1">
                <a:ea typeface="ＭＳ Ｐゴシック" charset="0"/>
              </a:rPr>
              <a:t>Markovian</a:t>
            </a:r>
            <a:r>
              <a:rPr lang="en-US" sz="2500" i="1" dirty="0">
                <a:ea typeface="ＭＳ Ｐゴシック" charset="0"/>
              </a:rPr>
              <a:t> Coalescent, </a:t>
            </a:r>
            <a:r>
              <a:rPr lang="en-US" sz="2500" dirty="0" err="1">
                <a:ea typeface="ＭＳ Ｐゴシック" charset="0"/>
              </a:rPr>
              <a:t>McVean</a:t>
            </a:r>
            <a:r>
              <a:rPr lang="en-US" sz="2500" dirty="0">
                <a:ea typeface="ＭＳ Ｐゴシック" charset="0"/>
              </a:rPr>
              <a:t> and Cardin, 2005]</a:t>
            </a:r>
          </a:p>
        </p:txBody>
      </p:sp>
      <p:sp>
        <p:nvSpPr>
          <p:cNvPr id="24580" name="Freeform 4"/>
          <p:cNvSpPr>
            <a:spLocks/>
          </p:cNvSpPr>
          <p:nvPr/>
        </p:nvSpPr>
        <p:spPr bwMode="auto">
          <a:xfrm>
            <a:off x="1268016" y="3789537"/>
            <a:ext cx="477738" cy="846088"/>
          </a:xfrm>
          <a:custGeom>
            <a:avLst/>
            <a:gdLst>
              <a:gd name="T0" fmla="*/ 0 w 21600"/>
              <a:gd name="T1" fmla="*/ 1203325 h 21600"/>
              <a:gd name="T2" fmla="*/ 0 w 21600"/>
              <a:gd name="T3" fmla="*/ 0 h 21600"/>
              <a:gd name="T4" fmla="*/ 679450 w 21600"/>
              <a:gd name="T5" fmla="*/ 0 h 21600"/>
              <a:gd name="T6" fmla="*/ 679450 w 21600"/>
              <a:gd name="T7" fmla="*/ 57313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0" y="0"/>
                </a:lnTo>
                <a:lnTo>
                  <a:pt x="21600" y="0"/>
                </a:lnTo>
                <a:lnTo>
                  <a:pt x="21600" y="10288"/>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1" name="Freeform 5"/>
          <p:cNvSpPr>
            <a:spLocks/>
          </p:cNvSpPr>
          <p:nvPr/>
        </p:nvSpPr>
        <p:spPr bwMode="auto">
          <a:xfrm>
            <a:off x="1506885" y="2972470"/>
            <a:ext cx="966639" cy="1684362"/>
          </a:xfrm>
          <a:custGeom>
            <a:avLst/>
            <a:gdLst>
              <a:gd name="T0" fmla="*/ 0 w 21600"/>
              <a:gd name="T1" fmla="*/ 1132778 h 21600"/>
              <a:gd name="T2" fmla="*/ 0 w 21600"/>
              <a:gd name="T3" fmla="*/ 0 h 21600"/>
              <a:gd name="T4" fmla="*/ 1374775 w 21600"/>
              <a:gd name="T5" fmla="*/ 0 h 21600"/>
              <a:gd name="T6" fmla="*/ 1374775 w 21600"/>
              <a:gd name="T7" fmla="*/ 239553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214"/>
                </a:moveTo>
                <a:lnTo>
                  <a:pt x="0" y="0"/>
                </a:lnTo>
                <a:lnTo>
                  <a:pt x="21600" y="0"/>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2" name="Freeform 6"/>
          <p:cNvSpPr>
            <a:spLocks/>
          </p:cNvSpPr>
          <p:nvPr/>
        </p:nvSpPr>
        <p:spPr bwMode="auto">
          <a:xfrm>
            <a:off x="1519163" y="4203651"/>
            <a:ext cx="476622" cy="436439"/>
          </a:xfrm>
          <a:custGeom>
            <a:avLst/>
            <a:gdLst>
              <a:gd name="T0" fmla="*/ 0 w 21600"/>
              <a:gd name="T1" fmla="*/ 616604 h 21600"/>
              <a:gd name="T2" fmla="*/ 0 w 21600"/>
              <a:gd name="T3" fmla="*/ 0 h 21600"/>
              <a:gd name="T4" fmla="*/ 677862 w 21600"/>
              <a:gd name="T5" fmla="*/ 0 h 21600"/>
              <a:gd name="T6" fmla="*/ 677862 w 21600"/>
              <a:gd name="T7" fmla="*/ 6207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3" name="Line 7"/>
          <p:cNvSpPr>
            <a:spLocks noChangeShapeType="1"/>
          </p:cNvSpPr>
          <p:nvPr/>
        </p:nvSpPr>
        <p:spPr bwMode="auto">
          <a:xfrm flipH="1">
            <a:off x="903015" y="3079627"/>
            <a:ext cx="0" cy="1554881"/>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4584" name="Rectangle 8"/>
          <p:cNvSpPr>
            <a:spLocks/>
          </p:cNvSpPr>
          <p:nvPr/>
        </p:nvSpPr>
        <p:spPr bwMode="auto">
          <a:xfrm>
            <a:off x="718840" y="2768204"/>
            <a:ext cx="445369" cy="31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300">
                <a:ea typeface="ＭＳ Ｐゴシック" charset="0"/>
              </a:rPr>
              <a:t>time</a:t>
            </a:r>
          </a:p>
        </p:txBody>
      </p:sp>
      <p:sp>
        <p:nvSpPr>
          <p:cNvPr id="24585" name="Rectangle 9"/>
          <p:cNvSpPr>
            <a:spLocks/>
          </p:cNvSpPr>
          <p:nvPr/>
        </p:nvSpPr>
        <p:spPr bwMode="auto">
          <a:xfrm>
            <a:off x="1884164" y="4196581"/>
            <a:ext cx="1603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solidFill>
                  <a:srgbClr val="D90B00"/>
                </a:solidFill>
                <a:ea typeface="ＭＳ Ｐゴシック" charset="0"/>
              </a:rPr>
              <a:t>x</a:t>
            </a:r>
          </a:p>
        </p:txBody>
      </p:sp>
      <p:sp>
        <p:nvSpPr>
          <p:cNvPr id="24586" name="Freeform 10"/>
          <p:cNvSpPr>
            <a:spLocks/>
          </p:cNvSpPr>
          <p:nvPr/>
        </p:nvSpPr>
        <p:spPr bwMode="auto">
          <a:xfrm>
            <a:off x="3321844" y="3786188"/>
            <a:ext cx="476622" cy="846088"/>
          </a:xfrm>
          <a:custGeom>
            <a:avLst/>
            <a:gdLst>
              <a:gd name="T0" fmla="*/ 0 w 21600"/>
              <a:gd name="T1" fmla="*/ 1203325 h 21600"/>
              <a:gd name="T2" fmla="*/ 0 w 21600"/>
              <a:gd name="T3" fmla="*/ 0 h 21600"/>
              <a:gd name="T4" fmla="*/ 677863 w 21600"/>
              <a:gd name="T5" fmla="*/ 0 h 21600"/>
              <a:gd name="T6" fmla="*/ 677863 w 21600"/>
              <a:gd name="T7" fmla="*/ 57313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0" y="0"/>
                </a:lnTo>
                <a:lnTo>
                  <a:pt x="21600" y="0"/>
                </a:lnTo>
                <a:lnTo>
                  <a:pt x="21600" y="10288"/>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7" name="Freeform 11"/>
          <p:cNvSpPr>
            <a:spLocks/>
          </p:cNvSpPr>
          <p:nvPr/>
        </p:nvSpPr>
        <p:spPr bwMode="auto">
          <a:xfrm>
            <a:off x="3562945" y="2973586"/>
            <a:ext cx="965523" cy="1683246"/>
          </a:xfrm>
          <a:custGeom>
            <a:avLst/>
            <a:gdLst>
              <a:gd name="T0" fmla="*/ 0 w 21600"/>
              <a:gd name="T1" fmla="*/ 1132028 h 21600"/>
              <a:gd name="T2" fmla="*/ 0 w 21600"/>
              <a:gd name="T3" fmla="*/ 0 h 21600"/>
              <a:gd name="T4" fmla="*/ 1373188 w 21600"/>
              <a:gd name="T5" fmla="*/ 0 h 21600"/>
              <a:gd name="T6" fmla="*/ 1373188 w 21600"/>
              <a:gd name="T7" fmla="*/ 23939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214"/>
                </a:moveTo>
                <a:lnTo>
                  <a:pt x="0" y="0"/>
                </a:lnTo>
                <a:lnTo>
                  <a:pt x="21600" y="0"/>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8" name="Freeform 12"/>
          <p:cNvSpPr>
            <a:spLocks/>
          </p:cNvSpPr>
          <p:nvPr/>
        </p:nvSpPr>
        <p:spPr bwMode="auto">
          <a:xfrm>
            <a:off x="3571875" y="4182443"/>
            <a:ext cx="241102" cy="455414"/>
          </a:xfrm>
          <a:custGeom>
            <a:avLst/>
            <a:gdLst>
              <a:gd name="T0" fmla="*/ 0 w 21600"/>
              <a:gd name="T1" fmla="*/ 647700 h 21600"/>
              <a:gd name="T2" fmla="*/ 0 w 21600"/>
              <a:gd name="T3" fmla="*/ 0 h 21600"/>
              <a:gd name="T4" fmla="*/ 342900 w 21600"/>
              <a:gd name="T5" fmla="*/ 13374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0"/>
                </a:lnTo>
                <a:lnTo>
                  <a:pt x="21600" y="446"/>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89" name="Rectangle 13"/>
          <p:cNvSpPr>
            <a:spLocks/>
          </p:cNvSpPr>
          <p:nvPr/>
        </p:nvSpPr>
        <p:spPr bwMode="auto">
          <a:xfrm>
            <a:off x="3937992" y="4196581"/>
            <a:ext cx="1603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500">
                <a:solidFill>
                  <a:srgbClr val="D90B00"/>
                </a:solidFill>
                <a:ea typeface="ＭＳ Ｐゴシック" charset="0"/>
              </a:rPr>
              <a:t>x</a:t>
            </a:r>
          </a:p>
        </p:txBody>
      </p:sp>
      <p:sp>
        <p:nvSpPr>
          <p:cNvPr id="24590" name="Line 14"/>
          <p:cNvSpPr>
            <a:spLocks noChangeShapeType="1"/>
          </p:cNvSpPr>
          <p:nvPr/>
        </p:nvSpPr>
        <p:spPr bwMode="auto">
          <a:xfrm>
            <a:off x="6018609" y="4420195"/>
            <a:ext cx="0" cy="196453"/>
          </a:xfrm>
          <a:prstGeom prst="line">
            <a:avLst/>
          </a:prstGeom>
          <a:noFill/>
          <a:ln w="50800">
            <a:solidFill>
              <a:srgbClr val="98B7FE"/>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4591" name="Freeform 15"/>
          <p:cNvSpPr>
            <a:spLocks/>
          </p:cNvSpPr>
          <p:nvPr/>
        </p:nvSpPr>
        <p:spPr bwMode="auto">
          <a:xfrm>
            <a:off x="5286376" y="3786188"/>
            <a:ext cx="476622" cy="846088"/>
          </a:xfrm>
          <a:custGeom>
            <a:avLst/>
            <a:gdLst>
              <a:gd name="T0" fmla="*/ 0 w 21600"/>
              <a:gd name="T1" fmla="*/ 1203325 h 21600"/>
              <a:gd name="T2" fmla="*/ 0 w 21600"/>
              <a:gd name="T3" fmla="*/ 0 h 21600"/>
              <a:gd name="T4" fmla="*/ 677863 w 21600"/>
              <a:gd name="T5" fmla="*/ 0 h 21600"/>
              <a:gd name="T6" fmla="*/ 677863 w 21600"/>
              <a:gd name="T7" fmla="*/ 57313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0" y="0"/>
                </a:lnTo>
                <a:lnTo>
                  <a:pt x="21600" y="0"/>
                </a:lnTo>
                <a:lnTo>
                  <a:pt x="21600" y="10288"/>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92" name="Freeform 16"/>
          <p:cNvSpPr>
            <a:spLocks/>
          </p:cNvSpPr>
          <p:nvPr/>
        </p:nvSpPr>
        <p:spPr bwMode="auto">
          <a:xfrm>
            <a:off x="5527476" y="2973586"/>
            <a:ext cx="965523" cy="1683246"/>
          </a:xfrm>
          <a:custGeom>
            <a:avLst/>
            <a:gdLst>
              <a:gd name="T0" fmla="*/ 0 w 21600"/>
              <a:gd name="T1" fmla="*/ 1132028 h 21600"/>
              <a:gd name="T2" fmla="*/ 0 w 21600"/>
              <a:gd name="T3" fmla="*/ 0 h 21600"/>
              <a:gd name="T4" fmla="*/ 1373188 w 21600"/>
              <a:gd name="T5" fmla="*/ 0 h 21600"/>
              <a:gd name="T6" fmla="*/ 1373188 w 21600"/>
              <a:gd name="T7" fmla="*/ 23939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214"/>
                </a:moveTo>
                <a:lnTo>
                  <a:pt x="0" y="0"/>
                </a:lnTo>
                <a:lnTo>
                  <a:pt x="21600" y="0"/>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93" name="Freeform 17"/>
          <p:cNvSpPr>
            <a:spLocks/>
          </p:cNvSpPr>
          <p:nvPr/>
        </p:nvSpPr>
        <p:spPr bwMode="auto">
          <a:xfrm>
            <a:off x="5536406" y="4155654"/>
            <a:ext cx="241102" cy="482203"/>
          </a:xfrm>
          <a:custGeom>
            <a:avLst/>
            <a:gdLst>
              <a:gd name="T0" fmla="*/ 0 w 21600"/>
              <a:gd name="T1" fmla="*/ 685800 h 21600"/>
              <a:gd name="T2" fmla="*/ 0 w 21600"/>
              <a:gd name="T3" fmla="*/ 0 h 21600"/>
              <a:gd name="T4" fmla="*/ 342900 w 21600"/>
              <a:gd name="T5" fmla="*/ 14161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0"/>
                </a:lnTo>
                <a:lnTo>
                  <a:pt x="21600" y="446"/>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94" name="Freeform 18"/>
          <p:cNvSpPr>
            <a:spLocks/>
          </p:cNvSpPr>
          <p:nvPr/>
        </p:nvSpPr>
        <p:spPr bwMode="auto">
          <a:xfrm>
            <a:off x="6018610" y="3449092"/>
            <a:ext cx="446484" cy="991195"/>
          </a:xfrm>
          <a:custGeom>
            <a:avLst/>
            <a:gdLst>
              <a:gd name="T0" fmla="*/ 0 w 21600"/>
              <a:gd name="T1" fmla="*/ 1409700 h 21600"/>
              <a:gd name="T2" fmla="*/ 0 w 21600"/>
              <a:gd name="T3" fmla="*/ 0 h 21600"/>
              <a:gd name="T4" fmla="*/ 63500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0"/>
                </a:lnTo>
                <a:lnTo>
                  <a:pt x="21600" y="0"/>
                </a:lnTo>
              </a:path>
            </a:pathLst>
          </a:custGeom>
          <a:noFill/>
          <a:ln w="50800" cap="flat">
            <a:solidFill>
              <a:srgbClr val="FF2712"/>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95" name="Freeform 19"/>
          <p:cNvSpPr>
            <a:spLocks/>
          </p:cNvSpPr>
          <p:nvPr/>
        </p:nvSpPr>
        <p:spPr bwMode="auto">
          <a:xfrm>
            <a:off x="8161734" y="3455789"/>
            <a:ext cx="491133" cy="1178719"/>
          </a:xfrm>
          <a:custGeom>
            <a:avLst/>
            <a:gdLst>
              <a:gd name="T0" fmla="*/ 698500 w 21600"/>
              <a:gd name="T1" fmla="*/ 1676400 h 21600"/>
              <a:gd name="T2" fmla="*/ 698500 w 21600"/>
              <a:gd name="T3" fmla="*/ 0 h 21600"/>
              <a:gd name="T4" fmla="*/ 0 w 21600"/>
              <a:gd name="T5" fmla="*/ 8925 h 21600"/>
              <a:gd name="T6" fmla="*/ 0 w 21600"/>
              <a:gd name="T7" fmla="*/ 1676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21600" y="0"/>
                </a:lnTo>
                <a:lnTo>
                  <a:pt x="0" y="115"/>
                </a:lnTo>
                <a:lnTo>
                  <a:pt x="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96" name="Freeform 20"/>
          <p:cNvSpPr>
            <a:spLocks/>
          </p:cNvSpPr>
          <p:nvPr/>
        </p:nvSpPr>
        <p:spPr bwMode="auto">
          <a:xfrm>
            <a:off x="7429501" y="3786188"/>
            <a:ext cx="476622" cy="848320"/>
          </a:xfrm>
          <a:custGeom>
            <a:avLst/>
            <a:gdLst>
              <a:gd name="T0" fmla="*/ 0 w 21600"/>
              <a:gd name="T1" fmla="*/ 1203540 h 21600"/>
              <a:gd name="T2" fmla="*/ 0 w 21600"/>
              <a:gd name="T3" fmla="*/ 0 h 21600"/>
              <a:gd name="T4" fmla="*/ 677863 w 21600"/>
              <a:gd name="T5" fmla="*/ 0 h 21600"/>
              <a:gd name="T6" fmla="*/ 672905 w 21600"/>
              <a:gd name="T7" fmla="*/ 1206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47"/>
                </a:moveTo>
                <a:lnTo>
                  <a:pt x="0" y="0"/>
                </a:lnTo>
                <a:lnTo>
                  <a:pt x="21600" y="0"/>
                </a:lnTo>
                <a:lnTo>
                  <a:pt x="21442"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97" name="Freeform 21"/>
          <p:cNvSpPr>
            <a:spLocks/>
          </p:cNvSpPr>
          <p:nvPr/>
        </p:nvSpPr>
        <p:spPr bwMode="auto">
          <a:xfrm>
            <a:off x="7670602" y="2973586"/>
            <a:ext cx="741164" cy="795859"/>
          </a:xfrm>
          <a:custGeom>
            <a:avLst/>
            <a:gdLst>
              <a:gd name="T0" fmla="*/ 0 w 21600"/>
              <a:gd name="T1" fmla="*/ 1131888 h 21600"/>
              <a:gd name="T2" fmla="*/ 0 w 21600"/>
              <a:gd name="T3" fmla="*/ 0 h 21600"/>
              <a:gd name="T4" fmla="*/ 1054100 w 21600"/>
              <a:gd name="T5" fmla="*/ 0 h 21600"/>
              <a:gd name="T6" fmla="*/ 1054100 w 21600"/>
              <a:gd name="T7" fmla="*/ 67766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0" y="0"/>
                </a:lnTo>
                <a:lnTo>
                  <a:pt x="21600" y="0"/>
                </a:lnTo>
                <a:lnTo>
                  <a:pt x="21600" y="12932"/>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598" name="Line 22"/>
          <p:cNvSpPr>
            <a:spLocks noChangeShapeType="1"/>
          </p:cNvSpPr>
          <p:nvPr/>
        </p:nvSpPr>
        <p:spPr bwMode="auto">
          <a:xfrm flipH="1">
            <a:off x="2696766" y="3955852"/>
            <a:ext cx="390674" cy="0"/>
          </a:xfrm>
          <a:prstGeom prst="line">
            <a:avLst/>
          </a:prstGeom>
          <a:noFill/>
          <a:ln w="635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4599" name="Line 23"/>
          <p:cNvSpPr>
            <a:spLocks noChangeShapeType="1"/>
          </p:cNvSpPr>
          <p:nvPr/>
        </p:nvSpPr>
        <p:spPr bwMode="auto">
          <a:xfrm flipH="1">
            <a:off x="4705946" y="3955852"/>
            <a:ext cx="390674" cy="0"/>
          </a:xfrm>
          <a:prstGeom prst="line">
            <a:avLst/>
          </a:prstGeom>
          <a:noFill/>
          <a:ln w="635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4600" name="Line 24"/>
          <p:cNvSpPr>
            <a:spLocks noChangeShapeType="1"/>
          </p:cNvSpPr>
          <p:nvPr/>
        </p:nvSpPr>
        <p:spPr bwMode="auto">
          <a:xfrm flipH="1">
            <a:off x="6759774" y="3955852"/>
            <a:ext cx="390674" cy="0"/>
          </a:xfrm>
          <a:prstGeom prst="line">
            <a:avLst/>
          </a:prstGeom>
          <a:noFill/>
          <a:ln w="635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4601" name="Rectangle 25"/>
          <p:cNvSpPr>
            <a:spLocks/>
          </p:cNvSpPr>
          <p:nvPr/>
        </p:nvSpPr>
        <p:spPr bwMode="auto">
          <a:xfrm>
            <a:off x="625078" y="5067598"/>
            <a:ext cx="2080617" cy="76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dirty="0">
                <a:ea typeface="ＭＳ Ｐゴシック" charset="0"/>
              </a:rPr>
              <a:t>Ancestral recombination</a:t>
            </a:r>
          </a:p>
        </p:txBody>
      </p:sp>
      <p:sp>
        <p:nvSpPr>
          <p:cNvPr id="24602" name="Rectangle 26"/>
          <p:cNvSpPr>
            <a:spLocks/>
          </p:cNvSpPr>
          <p:nvPr/>
        </p:nvSpPr>
        <p:spPr bwMode="auto">
          <a:xfrm>
            <a:off x="2946797" y="5246192"/>
            <a:ext cx="2080617"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dirty="0">
                <a:ea typeface="ＭＳ Ｐゴシック" charset="0"/>
              </a:rPr>
              <a:t>Cut </a:t>
            </a:r>
            <a:r>
              <a:rPr lang="en-US" dirty="0" smtClean="0">
                <a:ea typeface="ＭＳ Ｐゴシック" charset="0"/>
              </a:rPr>
              <a:t>branch</a:t>
            </a:r>
          </a:p>
          <a:p>
            <a:pPr algn="ctr"/>
            <a:r>
              <a:rPr lang="en-US" dirty="0" smtClean="0">
                <a:ea typeface="ＭＳ Ｐゴシック" charset="0"/>
              </a:rPr>
              <a:t>“prune”</a:t>
            </a:r>
            <a:endParaRPr lang="en-US" dirty="0">
              <a:ea typeface="ＭＳ Ｐゴシック" charset="0"/>
            </a:endParaRPr>
          </a:p>
        </p:txBody>
      </p:sp>
      <p:sp>
        <p:nvSpPr>
          <p:cNvPr id="24603" name="Rectangle 27"/>
          <p:cNvSpPr>
            <a:spLocks/>
          </p:cNvSpPr>
          <p:nvPr/>
        </p:nvSpPr>
        <p:spPr bwMode="auto">
          <a:xfrm>
            <a:off x="5000625" y="5250656"/>
            <a:ext cx="2080617"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dirty="0">
                <a:ea typeface="ＭＳ Ｐゴシック" charset="0"/>
              </a:rPr>
              <a:t>Re-</a:t>
            </a:r>
            <a:r>
              <a:rPr lang="en-US" dirty="0" smtClean="0">
                <a:ea typeface="ＭＳ Ｐゴシック" charset="0"/>
              </a:rPr>
              <a:t>coalesce</a:t>
            </a:r>
          </a:p>
          <a:p>
            <a:pPr algn="ctr"/>
            <a:r>
              <a:rPr lang="en-US" dirty="0" smtClean="0">
                <a:ea typeface="ＭＳ Ｐゴシック" charset="0"/>
              </a:rPr>
              <a:t>“graft”</a:t>
            </a:r>
            <a:endParaRPr lang="en-US" dirty="0">
              <a:ea typeface="ＭＳ Ｐゴシック" charset="0"/>
            </a:endParaRPr>
          </a:p>
        </p:txBody>
      </p:sp>
      <p:sp>
        <p:nvSpPr>
          <p:cNvPr id="24604" name="Rectangle 28"/>
          <p:cNvSpPr>
            <a:spLocks/>
          </p:cNvSpPr>
          <p:nvPr/>
        </p:nvSpPr>
        <p:spPr bwMode="auto">
          <a:xfrm>
            <a:off x="7224117" y="5250656"/>
            <a:ext cx="1857375"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dirty="0">
                <a:ea typeface="ＭＳ Ｐゴシック" charset="0"/>
              </a:rPr>
              <a:t>New tree</a:t>
            </a:r>
          </a:p>
        </p:txBody>
      </p:sp>
    </p:spTree>
    <p:extLst>
      <p:ext uri="{BB962C8B-B14F-4D97-AF65-F5344CB8AC3E}">
        <p14:creationId xmlns:p14="http://schemas.microsoft.com/office/powerpoint/2010/main" val="920497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2" name="Rectangle 2"/>
          <p:cNvSpPr>
            <a:spLocks noGrp="1" noChangeArrowheads="1"/>
          </p:cNvSpPr>
          <p:nvPr>
            <p:ph type="title"/>
          </p:nvPr>
        </p:nvSpPr>
        <p:spPr>
          <a:xfrm>
            <a:off x="179512" y="188640"/>
            <a:ext cx="8735888" cy="1143000"/>
          </a:xfrm>
        </p:spPr>
        <p:txBody>
          <a:bodyPr/>
          <a:lstStyle/>
          <a:p>
            <a:r>
              <a:rPr lang="en-US" dirty="0" smtClean="0"/>
              <a:t>The tree changes along the genome</a:t>
            </a:r>
            <a:endParaRPr lang="en-US" dirty="0"/>
          </a:p>
        </p:txBody>
      </p:sp>
      <p:sp>
        <p:nvSpPr>
          <p:cNvPr id="1029123" name="Rectangle 3"/>
          <p:cNvSpPr>
            <a:spLocks noGrp="1" noChangeArrowheads="1"/>
          </p:cNvSpPr>
          <p:nvPr>
            <p:ph type="body" idx="1"/>
          </p:nvPr>
        </p:nvSpPr>
        <p:spPr>
          <a:xfrm>
            <a:off x="457200" y="1772816"/>
            <a:ext cx="8458200" cy="5085184"/>
          </a:xfrm>
        </p:spPr>
        <p:txBody>
          <a:bodyPr/>
          <a:lstStyle/>
          <a:p>
            <a:pPr>
              <a:lnSpc>
                <a:spcPct val="90000"/>
              </a:lnSpc>
            </a:pPr>
            <a:r>
              <a:rPr lang="en-US" sz="2800" dirty="0" smtClean="0"/>
              <a:t>At each locus there is a tree</a:t>
            </a:r>
          </a:p>
          <a:p>
            <a:pPr>
              <a:lnSpc>
                <a:spcPct val="90000"/>
              </a:lnSpc>
            </a:pPr>
            <a:r>
              <a:rPr lang="en-US" sz="2800" dirty="0" smtClean="0"/>
              <a:t>Ancestral </a:t>
            </a:r>
            <a:r>
              <a:rPr lang="en-US" sz="2800" dirty="0" err="1"/>
              <a:t>recombinations</a:t>
            </a:r>
            <a:r>
              <a:rPr lang="en-US" sz="2800" dirty="0"/>
              <a:t> change the tree as you move along the </a:t>
            </a:r>
            <a:r>
              <a:rPr lang="en-US" sz="2800" dirty="0" smtClean="0"/>
              <a:t>genome</a:t>
            </a:r>
          </a:p>
          <a:p>
            <a:pPr>
              <a:lnSpc>
                <a:spcPct val="90000"/>
              </a:lnSpc>
            </a:pPr>
            <a:r>
              <a:rPr lang="en-US" sz="2800" dirty="0" smtClean="0"/>
              <a:t>The resulting </a:t>
            </a:r>
            <a:r>
              <a:rPr lang="en-US" sz="2800" i="1" dirty="0" smtClean="0"/>
              <a:t>Ancestral </a:t>
            </a:r>
            <a:r>
              <a:rPr lang="en-US" sz="2800" i="1" dirty="0"/>
              <a:t>Recombination Graph</a:t>
            </a:r>
            <a:r>
              <a:rPr lang="en-US" sz="2800" dirty="0"/>
              <a:t> describes the way that individual sequences in a </a:t>
            </a:r>
            <a:r>
              <a:rPr lang="en-US" sz="2800" dirty="0" smtClean="0"/>
              <a:t>sample are </a:t>
            </a:r>
            <a:r>
              <a:rPr lang="en-US" sz="2800" dirty="0"/>
              <a:t>related</a:t>
            </a:r>
          </a:p>
          <a:p>
            <a:pPr lvl="1">
              <a:lnSpc>
                <a:spcPct val="90000"/>
              </a:lnSpc>
            </a:pPr>
            <a:endParaRPr lang="en-US" sz="2400" dirty="0"/>
          </a:p>
          <a:p>
            <a:pPr lvl="1">
              <a:lnSpc>
                <a:spcPct val="90000"/>
              </a:lnSpc>
            </a:pPr>
            <a:endParaRPr lang="en-US" sz="2400" dirty="0"/>
          </a:p>
          <a:p>
            <a:pPr lvl="1">
              <a:lnSpc>
                <a:spcPct val="90000"/>
              </a:lnSpc>
            </a:pPr>
            <a:endParaRPr lang="en-US" sz="2400" dirty="0"/>
          </a:p>
          <a:p>
            <a:pPr lvl="1">
              <a:lnSpc>
                <a:spcPct val="90000"/>
              </a:lnSpc>
            </a:pPr>
            <a:endParaRPr lang="en-US" sz="2400" dirty="0"/>
          </a:p>
          <a:p>
            <a:pPr lvl="1">
              <a:lnSpc>
                <a:spcPct val="90000"/>
              </a:lnSpc>
            </a:pPr>
            <a:endParaRPr lang="en-US" sz="2400" dirty="0"/>
          </a:p>
        </p:txBody>
      </p:sp>
      <p:sp>
        <p:nvSpPr>
          <p:cNvPr id="1029124" name="Text Box 4"/>
          <p:cNvSpPr txBox="1">
            <a:spLocks noChangeArrowheads="1"/>
          </p:cNvSpPr>
          <p:nvPr/>
        </p:nvSpPr>
        <p:spPr bwMode="auto">
          <a:xfrm>
            <a:off x="327025" y="4282976"/>
            <a:ext cx="19669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dirty="0">
                <a:latin typeface="Courier" charset="0"/>
              </a:rPr>
              <a:t>a ..C..G..A..</a:t>
            </a:r>
          </a:p>
          <a:p>
            <a:pPr eaLnBrk="1" hangingPunct="1"/>
            <a:r>
              <a:rPr lang="en-US" sz="1800" dirty="0">
                <a:latin typeface="Courier" charset="0"/>
              </a:rPr>
              <a:t>b ..T..G..C..</a:t>
            </a:r>
          </a:p>
          <a:p>
            <a:pPr eaLnBrk="1" hangingPunct="1"/>
            <a:r>
              <a:rPr lang="en-US" sz="1800" dirty="0">
                <a:latin typeface="Courier" charset="0"/>
              </a:rPr>
              <a:t>c ..T..A..A..</a:t>
            </a:r>
          </a:p>
          <a:p>
            <a:pPr eaLnBrk="1" hangingPunct="1"/>
            <a:r>
              <a:rPr lang="en-US" sz="1800" dirty="0">
                <a:latin typeface="Courier" charset="0"/>
              </a:rPr>
              <a:t>d ..T..A..C..</a:t>
            </a:r>
          </a:p>
        </p:txBody>
      </p:sp>
      <p:sp>
        <p:nvSpPr>
          <p:cNvPr id="1029125" name="Text Box 5"/>
          <p:cNvSpPr txBox="1">
            <a:spLocks noChangeArrowheads="1"/>
          </p:cNvSpPr>
          <p:nvPr/>
        </p:nvSpPr>
        <p:spPr bwMode="auto">
          <a:xfrm>
            <a:off x="2438400" y="4282976"/>
            <a:ext cx="869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Courier" charset="0"/>
              </a:rPr>
              <a:t>0 0 0</a:t>
            </a:r>
          </a:p>
          <a:p>
            <a:pPr eaLnBrk="1" hangingPunct="1"/>
            <a:r>
              <a:rPr lang="en-US" sz="1800">
                <a:latin typeface="Courier" charset="0"/>
              </a:rPr>
              <a:t>1 0 1</a:t>
            </a:r>
          </a:p>
          <a:p>
            <a:pPr eaLnBrk="1" hangingPunct="1"/>
            <a:r>
              <a:rPr lang="en-US" sz="1800">
                <a:latin typeface="Courier" charset="0"/>
              </a:rPr>
              <a:t>1 1 0</a:t>
            </a:r>
          </a:p>
          <a:p>
            <a:pPr eaLnBrk="1" hangingPunct="1"/>
            <a:r>
              <a:rPr lang="en-US" sz="1800">
                <a:latin typeface="Courier" charset="0"/>
              </a:rPr>
              <a:t>1 1 1</a:t>
            </a:r>
          </a:p>
        </p:txBody>
      </p:sp>
      <p:grpSp>
        <p:nvGrpSpPr>
          <p:cNvPr id="1029126" name="Group 6"/>
          <p:cNvGrpSpPr>
            <a:grpSpLocks/>
          </p:cNvGrpSpPr>
          <p:nvPr/>
        </p:nvGrpSpPr>
        <p:grpSpPr bwMode="auto">
          <a:xfrm>
            <a:off x="3429000" y="4206776"/>
            <a:ext cx="1693863" cy="1509712"/>
            <a:chOff x="2496" y="2592"/>
            <a:chExt cx="1067" cy="951"/>
          </a:xfrm>
        </p:grpSpPr>
        <p:sp>
          <p:nvSpPr>
            <p:cNvPr id="1029127" name="Line 7"/>
            <p:cNvSpPr>
              <a:spLocks noChangeShapeType="1"/>
            </p:cNvSpPr>
            <p:nvPr/>
          </p:nvSpPr>
          <p:spPr bwMode="auto">
            <a:xfrm>
              <a:off x="2838" y="259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28" name="Line 8"/>
            <p:cNvSpPr>
              <a:spLocks noChangeShapeType="1"/>
            </p:cNvSpPr>
            <p:nvPr/>
          </p:nvSpPr>
          <p:spPr bwMode="auto">
            <a:xfrm>
              <a:off x="2550" y="2736"/>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29" name="Line 9"/>
            <p:cNvSpPr>
              <a:spLocks noChangeShapeType="1"/>
            </p:cNvSpPr>
            <p:nvPr/>
          </p:nvSpPr>
          <p:spPr bwMode="auto">
            <a:xfrm>
              <a:off x="2550" y="2736"/>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30" name="Line 10"/>
            <p:cNvSpPr>
              <a:spLocks noChangeShapeType="1"/>
            </p:cNvSpPr>
            <p:nvPr/>
          </p:nvSpPr>
          <p:spPr bwMode="auto">
            <a:xfrm>
              <a:off x="3126" y="2736"/>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31" name="Line 11"/>
            <p:cNvSpPr>
              <a:spLocks noChangeShapeType="1"/>
            </p:cNvSpPr>
            <p:nvPr/>
          </p:nvSpPr>
          <p:spPr bwMode="auto">
            <a:xfrm>
              <a:off x="2934" y="2928"/>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32" name="Line 12"/>
            <p:cNvSpPr>
              <a:spLocks noChangeShapeType="1"/>
            </p:cNvSpPr>
            <p:nvPr/>
          </p:nvSpPr>
          <p:spPr bwMode="auto">
            <a:xfrm>
              <a:off x="2934" y="2928"/>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33" name="Line 13"/>
            <p:cNvSpPr>
              <a:spLocks noChangeShapeType="1"/>
            </p:cNvSpPr>
            <p:nvPr/>
          </p:nvSpPr>
          <p:spPr bwMode="auto">
            <a:xfrm>
              <a:off x="3318" y="29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34" name="Line 14"/>
            <p:cNvSpPr>
              <a:spLocks noChangeShapeType="1"/>
            </p:cNvSpPr>
            <p:nvPr/>
          </p:nvSpPr>
          <p:spPr bwMode="auto">
            <a:xfrm>
              <a:off x="3174" y="312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35" name="Line 15"/>
            <p:cNvSpPr>
              <a:spLocks noChangeShapeType="1"/>
            </p:cNvSpPr>
            <p:nvPr/>
          </p:nvSpPr>
          <p:spPr bwMode="auto">
            <a:xfrm>
              <a:off x="3174" y="3120"/>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36" name="Line 16"/>
            <p:cNvSpPr>
              <a:spLocks noChangeShapeType="1"/>
            </p:cNvSpPr>
            <p:nvPr/>
          </p:nvSpPr>
          <p:spPr bwMode="auto">
            <a:xfrm>
              <a:off x="3462" y="3120"/>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37" name="Oval 17"/>
            <p:cNvSpPr>
              <a:spLocks noChangeArrowheads="1"/>
            </p:cNvSpPr>
            <p:nvPr/>
          </p:nvSpPr>
          <p:spPr bwMode="auto">
            <a:xfrm>
              <a:off x="3078" y="278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38" name="Text Box 18"/>
            <p:cNvSpPr txBox="1">
              <a:spLocks noChangeArrowheads="1"/>
            </p:cNvSpPr>
            <p:nvPr/>
          </p:nvSpPr>
          <p:spPr bwMode="auto">
            <a:xfrm>
              <a:off x="2496" y="3312"/>
              <a:ext cx="10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Courier" charset="0"/>
                </a:rPr>
                <a:t>a   b  c  d</a:t>
              </a:r>
            </a:p>
          </p:txBody>
        </p:sp>
      </p:grpSp>
      <p:grpSp>
        <p:nvGrpSpPr>
          <p:cNvPr id="1029139" name="Group 19"/>
          <p:cNvGrpSpPr>
            <a:grpSpLocks/>
          </p:cNvGrpSpPr>
          <p:nvPr/>
        </p:nvGrpSpPr>
        <p:grpSpPr bwMode="auto">
          <a:xfrm>
            <a:off x="5248275" y="4206776"/>
            <a:ext cx="1693863" cy="1509712"/>
            <a:chOff x="3306" y="2592"/>
            <a:chExt cx="1067" cy="951"/>
          </a:xfrm>
        </p:grpSpPr>
        <p:sp>
          <p:nvSpPr>
            <p:cNvPr id="1029140" name="Line 20"/>
            <p:cNvSpPr>
              <a:spLocks noChangeShapeType="1"/>
            </p:cNvSpPr>
            <p:nvPr/>
          </p:nvSpPr>
          <p:spPr bwMode="auto">
            <a:xfrm>
              <a:off x="3744" y="259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41" name="Line 21"/>
            <p:cNvSpPr>
              <a:spLocks noChangeShapeType="1"/>
            </p:cNvSpPr>
            <p:nvPr/>
          </p:nvSpPr>
          <p:spPr bwMode="auto">
            <a:xfrm>
              <a:off x="3504" y="2736"/>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42" name="Line 22"/>
            <p:cNvSpPr>
              <a:spLocks noChangeShapeType="1"/>
            </p:cNvSpPr>
            <p:nvPr/>
          </p:nvSpPr>
          <p:spPr bwMode="auto">
            <a:xfrm>
              <a:off x="3360" y="2880"/>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43" name="Line 23"/>
            <p:cNvSpPr>
              <a:spLocks noChangeShapeType="1"/>
            </p:cNvSpPr>
            <p:nvPr/>
          </p:nvSpPr>
          <p:spPr bwMode="auto">
            <a:xfrm>
              <a:off x="4032" y="2736"/>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44" name="Line 24"/>
            <p:cNvSpPr>
              <a:spLocks noChangeShapeType="1"/>
            </p:cNvSpPr>
            <p:nvPr/>
          </p:nvSpPr>
          <p:spPr bwMode="auto">
            <a:xfrm>
              <a:off x="3744" y="2928"/>
              <a:ext cx="5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45" name="Line 25"/>
            <p:cNvSpPr>
              <a:spLocks noChangeShapeType="1"/>
            </p:cNvSpPr>
            <p:nvPr/>
          </p:nvSpPr>
          <p:spPr bwMode="auto">
            <a:xfrm>
              <a:off x="3744" y="2928"/>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46" name="Line 26"/>
            <p:cNvSpPr>
              <a:spLocks noChangeShapeType="1"/>
            </p:cNvSpPr>
            <p:nvPr/>
          </p:nvSpPr>
          <p:spPr bwMode="auto">
            <a:xfrm>
              <a:off x="3600" y="2880"/>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47" name="Line 27"/>
            <p:cNvSpPr>
              <a:spLocks noChangeShapeType="1"/>
            </p:cNvSpPr>
            <p:nvPr/>
          </p:nvSpPr>
          <p:spPr bwMode="auto">
            <a:xfrm>
              <a:off x="3600" y="3120"/>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48" name="Line 28"/>
            <p:cNvSpPr>
              <a:spLocks noChangeShapeType="1"/>
            </p:cNvSpPr>
            <p:nvPr/>
          </p:nvSpPr>
          <p:spPr bwMode="auto">
            <a:xfrm>
              <a:off x="3984" y="3120"/>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49" name="Line 29"/>
            <p:cNvSpPr>
              <a:spLocks noChangeShapeType="1"/>
            </p:cNvSpPr>
            <p:nvPr/>
          </p:nvSpPr>
          <p:spPr bwMode="auto">
            <a:xfrm>
              <a:off x="4272" y="2928"/>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50" name="Oval 30"/>
            <p:cNvSpPr>
              <a:spLocks noChangeArrowheads="1"/>
            </p:cNvSpPr>
            <p:nvPr/>
          </p:nvSpPr>
          <p:spPr bwMode="auto">
            <a:xfrm>
              <a:off x="3984" y="278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51" name="Text Box 31"/>
            <p:cNvSpPr txBox="1">
              <a:spLocks noChangeArrowheads="1"/>
            </p:cNvSpPr>
            <p:nvPr/>
          </p:nvSpPr>
          <p:spPr bwMode="auto">
            <a:xfrm>
              <a:off x="3306" y="3312"/>
              <a:ext cx="10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Courier" charset="0"/>
                </a:rPr>
                <a:t>a   b  c  d</a:t>
              </a:r>
            </a:p>
          </p:txBody>
        </p:sp>
        <p:sp>
          <p:nvSpPr>
            <p:cNvPr id="1029152" name="Line 32"/>
            <p:cNvSpPr>
              <a:spLocks noChangeShapeType="1"/>
            </p:cNvSpPr>
            <p:nvPr/>
          </p:nvSpPr>
          <p:spPr bwMode="auto">
            <a:xfrm>
              <a:off x="3360" y="2880"/>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53" name="Line 33"/>
            <p:cNvSpPr>
              <a:spLocks noChangeShapeType="1"/>
            </p:cNvSpPr>
            <p:nvPr/>
          </p:nvSpPr>
          <p:spPr bwMode="auto">
            <a:xfrm>
              <a:off x="3504" y="2736"/>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029154" name="Group 34"/>
          <p:cNvGrpSpPr>
            <a:grpSpLocks/>
          </p:cNvGrpSpPr>
          <p:nvPr/>
        </p:nvGrpSpPr>
        <p:grpSpPr bwMode="auto">
          <a:xfrm>
            <a:off x="3429000" y="4206776"/>
            <a:ext cx="1693863" cy="1509712"/>
            <a:chOff x="2160" y="2592"/>
            <a:chExt cx="1067" cy="951"/>
          </a:xfrm>
        </p:grpSpPr>
        <p:grpSp>
          <p:nvGrpSpPr>
            <p:cNvPr id="1029155" name="Group 35"/>
            <p:cNvGrpSpPr>
              <a:grpSpLocks/>
            </p:cNvGrpSpPr>
            <p:nvPr/>
          </p:nvGrpSpPr>
          <p:grpSpPr bwMode="auto">
            <a:xfrm>
              <a:off x="2160" y="2592"/>
              <a:ext cx="1067" cy="951"/>
              <a:chOff x="2160" y="2592"/>
              <a:chExt cx="1067" cy="951"/>
            </a:xfrm>
          </p:grpSpPr>
          <p:sp>
            <p:nvSpPr>
              <p:cNvPr id="1029156" name="Line 36"/>
              <p:cNvSpPr>
                <a:spLocks noChangeShapeType="1"/>
              </p:cNvSpPr>
              <p:nvPr/>
            </p:nvSpPr>
            <p:spPr bwMode="auto">
              <a:xfrm>
                <a:off x="2502" y="259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57" name="Line 37"/>
              <p:cNvSpPr>
                <a:spLocks noChangeShapeType="1"/>
              </p:cNvSpPr>
              <p:nvPr/>
            </p:nvSpPr>
            <p:spPr bwMode="auto">
              <a:xfrm>
                <a:off x="2214" y="2736"/>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58" name="Line 38"/>
              <p:cNvSpPr>
                <a:spLocks noChangeShapeType="1"/>
              </p:cNvSpPr>
              <p:nvPr/>
            </p:nvSpPr>
            <p:spPr bwMode="auto">
              <a:xfrm>
                <a:off x="2214" y="2736"/>
                <a:ext cx="0"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59" name="Line 39"/>
              <p:cNvSpPr>
                <a:spLocks noChangeShapeType="1"/>
              </p:cNvSpPr>
              <p:nvPr/>
            </p:nvSpPr>
            <p:spPr bwMode="auto">
              <a:xfrm>
                <a:off x="2790" y="2736"/>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60" name="Line 40"/>
              <p:cNvSpPr>
                <a:spLocks noChangeShapeType="1"/>
              </p:cNvSpPr>
              <p:nvPr/>
            </p:nvSpPr>
            <p:spPr bwMode="auto">
              <a:xfrm>
                <a:off x="2598" y="2928"/>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61" name="Line 41"/>
              <p:cNvSpPr>
                <a:spLocks noChangeShapeType="1"/>
              </p:cNvSpPr>
              <p:nvPr/>
            </p:nvSpPr>
            <p:spPr bwMode="auto">
              <a:xfrm>
                <a:off x="2598" y="2928"/>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62" name="Line 42"/>
              <p:cNvSpPr>
                <a:spLocks noChangeShapeType="1"/>
              </p:cNvSpPr>
              <p:nvPr/>
            </p:nvSpPr>
            <p:spPr bwMode="auto">
              <a:xfrm>
                <a:off x="2982" y="29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63" name="Line 43"/>
              <p:cNvSpPr>
                <a:spLocks noChangeShapeType="1"/>
              </p:cNvSpPr>
              <p:nvPr/>
            </p:nvSpPr>
            <p:spPr bwMode="auto">
              <a:xfrm>
                <a:off x="2838" y="312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64" name="Line 44"/>
              <p:cNvSpPr>
                <a:spLocks noChangeShapeType="1"/>
              </p:cNvSpPr>
              <p:nvPr/>
            </p:nvSpPr>
            <p:spPr bwMode="auto">
              <a:xfrm>
                <a:off x="2838" y="3120"/>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65" name="Line 45"/>
              <p:cNvSpPr>
                <a:spLocks noChangeShapeType="1"/>
              </p:cNvSpPr>
              <p:nvPr/>
            </p:nvSpPr>
            <p:spPr bwMode="auto">
              <a:xfrm>
                <a:off x="3126" y="3120"/>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66" name="Text Box 46"/>
              <p:cNvSpPr txBox="1">
                <a:spLocks noChangeArrowheads="1"/>
              </p:cNvSpPr>
              <p:nvPr/>
            </p:nvSpPr>
            <p:spPr bwMode="auto">
              <a:xfrm>
                <a:off x="2160" y="3312"/>
                <a:ext cx="10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Courier" charset="0"/>
                  </a:rPr>
                  <a:t>a   b  c  d</a:t>
                </a:r>
              </a:p>
            </p:txBody>
          </p:sp>
          <p:sp>
            <p:nvSpPr>
              <p:cNvPr id="1029167" name="Oval 47"/>
              <p:cNvSpPr>
                <a:spLocks noChangeArrowheads="1"/>
              </p:cNvSpPr>
              <p:nvPr/>
            </p:nvSpPr>
            <p:spPr bwMode="auto">
              <a:xfrm>
                <a:off x="2934" y="2976"/>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029168" name="Oval 48"/>
            <p:cNvSpPr>
              <a:spLocks noChangeArrowheads="1"/>
            </p:cNvSpPr>
            <p:nvPr/>
          </p:nvSpPr>
          <p:spPr bwMode="auto">
            <a:xfrm>
              <a:off x="2736" y="2784"/>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029169" name="Group 49"/>
          <p:cNvGrpSpPr>
            <a:grpSpLocks/>
          </p:cNvGrpSpPr>
          <p:nvPr/>
        </p:nvGrpSpPr>
        <p:grpSpPr bwMode="auto">
          <a:xfrm>
            <a:off x="7162800" y="3963888"/>
            <a:ext cx="1693863" cy="2057400"/>
            <a:chOff x="4512" y="2439"/>
            <a:chExt cx="1067" cy="1296"/>
          </a:xfrm>
        </p:grpSpPr>
        <p:sp>
          <p:nvSpPr>
            <p:cNvPr id="1029170" name="Text Box 50"/>
            <p:cNvSpPr txBox="1">
              <a:spLocks noChangeArrowheads="1"/>
            </p:cNvSpPr>
            <p:nvPr/>
          </p:nvSpPr>
          <p:spPr bwMode="auto">
            <a:xfrm>
              <a:off x="5142" y="2563"/>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Arial" charset="0"/>
                </a:rPr>
                <a:t>1</a:t>
              </a:r>
              <a:endParaRPr lang="en-US" sz="1800">
                <a:latin typeface="Arial" charset="0"/>
              </a:endParaRPr>
            </a:p>
          </p:txBody>
        </p:sp>
        <p:sp>
          <p:nvSpPr>
            <p:cNvPr id="1029171" name="Line 51"/>
            <p:cNvSpPr>
              <a:spLocks noChangeShapeType="1"/>
            </p:cNvSpPr>
            <p:nvPr/>
          </p:nvSpPr>
          <p:spPr bwMode="auto">
            <a:xfrm>
              <a:off x="4950" y="2439"/>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72" name="Line 52"/>
            <p:cNvSpPr>
              <a:spLocks noChangeShapeType="1"/>
            </p:cNvSpPr>
            <p:nvPr/>
          </p:nvSpPr>
          <p:spPr bwMode="auto">
            <a:xfrm>
              <a:off x="4710" y="2583"/>
              <a:ext cx="4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73" name="Line 53"/>
            <p:cNvSpPr>
              <a:spLocks noChangeShapeType="1"/>
            </p:cNvSpPr>
            <p:nvPr/>
          </p:nvSpPr>
          <p:spPr bwMode="auto">
            <a:xfrm>
              <a:off x="4566" y="2823"/>
              <a:ext cx="0" cy="4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74" name="Line 54"/>
            <p:cNvSpPr>
              <a:spLocks noChangeShapeType="1"/>
            </p:cNvSpPr>
            <p:nvPr/>
          </p:nvSpPr>
          <p:spPr bwMode="auto">
            <a:xfrm>
              <a:off x="5142" y="2583"/>
              <a:ext cx="0" cy="3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75" name="Line 55"/>
            <p:cNvSpPr>
              <a:spLocks noChangeShapeType="1"/>
            </p:cNvSpPr>
            <p:nvPr/>
          </p:nvSpPr>
          <p:spPr bwMode="auto">
            <a:xfrm>
              <a:off x="4950" y="2928"/>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76" name="Line 56"/>
            <p:cNvSpPr>
              <a:spLocks noChangeShapeType="1"/>
            </p:cNvSpPr>
            <p:nvPr/>
          </p:nvSpPr>
          <p:spPr bwMode="auto">
            <a:xfrm>
              <a:off x="4950" y="2928"/>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77" name="Line 57"/>
            <p:cNvSpPr>
              <a:spLocks noChangeShapeType="1"/>
            </p:cNvSpPr>
            <p:nvPr/>
          </p:nvSpPr>
          <p:spPr bwMode="auto">
            <a:xfrm>
              <a:off x="5334" y="292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78" name="Line 58"/>
            <p:cNvSpPr>
              <a:spLocks noChangeShapeType="1"/>
            </p:cNvSpPr>
            <p:nvPr/>
          </p:nvSpPr>
          <p:spPr bwMode="auto">
            <a:xfrm>
              <a:off x="5238" y="3111"/>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79" name="Line 59"/>
            <p:cNvSpPr>
              <a:spLocks noChangeShapeType="1"/>
            </p:cNvSpPr>
            <p:nvPr/>
          </p:nvSpPr>
          <p:spPr bwMode="auto">
            <a:xfrm>
              <a:off x="5190" y="3207"/>
              <a:ext cx="0" cy="10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80" name="Line 60"/>
            <p:cNvSpPr>
              <a:spLocks noChangeShapeType="1"/>
            </p:cNvSpPr>
            <p:nvPr/>
          </p:nvSpPr>
          <p:spPr bwMode="auto">
            <a:xfrm>
              <a:off x="5478" y="3120"/>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81" name="Oval 61"/>
            <p:cNvSpPr>
              <a:spLocks noChangeArrowheads="1"/>
            </p:cNvSpPr>
            <p:nvPr/>
          </p:nvSpPr>
          <p:spPr bwMode="auto">
            <a:xfrm>
              <a:off x="5094" y="2631"/>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82" name="Text Box 62"/>
            <p:cNvSpPr txBox="1">
              <a:spLocks noChangeArrowheads="1"/>
            </p:cNvSpPr>
            <p:nvPr/>
          </p:nvSpPr>
          <p:spPr bwMode="auto">
            <a:xfrm>
              <a:off x="4512" y="3312"/>
              <a:ext cx="10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Courier" charset="0"/>
                </a:rPr>
                <a:t>a   b  c  d</a:t>
              </a:r>
            </a:p>
          </p:txBody>
        </p:sp>
        <p:sp>
          <p:nvSpPr>
            <p:cNvPr id="1029183" name="Text Box 63"/>
            <p:cNvSpPr txBox="1">
              <a:spLocks noChangeArrowheads="1"/>
            </p:cNvSpPr>
            <p:nvPr/>
          </p:nvSpPr>
          <p:spPr bwMode="auto">
            <a:xfrm>
              <a:off x="5339" y="2908"/>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Arial" charset="0"/>
                </a:rPr>
                <a:t>2</a:t>
              </a:r>
              <a:endParaRPr lang="en-US" sz="1800">
                <a:latin typeface="Arial" charset="0"/>
              </a:endParaRPr>
            </a:p>
          </p:txBody>
        </p:sp>
        <p:sp>
          <p:nvSpPr>
            <p:cNvPr id="1029184" name="Oval 64"/>
            <p:cNvSpPr>
              <a:spLocks noChangeArrowheads="1"/>
            </p:cNvSpPr>
            <p:nvPr/>
          </p:nvSpPr>
          <p:spPr bwMode="auto">
            <a:xfrm>
              <a:off x="5286" y="2976"/>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85" name="Text Box 65"/>
            <p:cNvSpPr txBox="1">
              <a:spLocks noChangeArrowheads="1"/>
            </p:cNvSpPr>
            <p:nvPr/>
          </p:nvSpPr>
          <p:spPr bwMode="auto">
            <a:xfrm>
              <a:off x="5142" y="2707"/>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latin typeface="Arial" charset="0"/>
                </a:rPr>
                <a:t>3</a:t>
              </a:r>
              <a:endParaRPr lang="en-US" sz="1800">
                <a:latin typeface="Arial" charset="0"/>
              </a:endParaRPr>
            </a:p>
          </p:txBody>
        </p:sp>
        <p:sp>
          <p:nvSpPr>
            <p:cNvPr id="1029186" name="Oval 66"/>
            <p:cNvSpPr>
              <a:spLocks noChangeArrowheads="1"/>
            </p:cNvSpPr>
            <p:nvPr/>
          </p:nvSpPr>
          <p:spPr bwMode="auto">
            <a:xfrm>
              <a:off x="5094" y="2775"/>
              <a:ext cx="96" cy="9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87" name="Line 67"/>
            <p:cNvSpPr>
              <a:spLocks noChangeShapeType="1"/>
            </p:cNvSpPr>
            <p:nvPr/>
          </p:nvSpPr>
          <p:spPr bwMode="auto">
            <a:xfrm>
              <a:off x="4710" y="2583"/>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88" name="Line 68"/>
            <p:cNvSpPr>
              <a:spLocks noChangeShapeType="1"/>
            </p:cNvSpPr>
            <p:nvPr/>
          </p:nvSpPr>
          <p:spPr bwMode="auto">
            <a:xfrm>
              <a:off x="4566" y="2823"/>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89" name="Line 69"/>
            <p:cNvSpPr>
              <a:spLocks noChangeShapeType="1"/>
            </p:cNvSpPr>
            <p:nvPr/>
          </p:nvSpPr>
          <p:spPr bwMode="auto">
            <a:xfrm>
              <a:off x="4806" y="2823"/>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90" name="Line 70"/>
            <p:cNvSpPr>
              <a:spLocks noChangeShapeType="1"/>
            </p:cNvSpPr>
            <p:nvPr/>
          </p:nvSpPr>
          <p:spPr bwMode="auto">
            <a:xfrm>
              <a:off x="4806" y="3207"/>
              <a:ext cx="43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91" name="Line 71"/>
            <p:cNvSpPr>
              <a:spLocks noChangeShapeType="1"/>
            </p:cNvSpPr>
            <p:nvPr/>
          </p:nvSpPr>
          <p:spPr bwMode="auto">
            <a:xfrm>
              <a:off x="5238" y="3111"/>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9192" name="Text Box 72"/>
            <p:cNvSpPr txBox="1">
              <a:spLocks noChangeArrowheads="1"/>
            </p:cNvSpPr>
            <p:nvPr/>
          </p:nvSpPr>
          <p:spPr bwMode="auto">
            <a:xfrm>
              <a:off x="5036" y="3005"/>
              <a:ext cx="20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a:solidFill>
                    <a:srgbClr val="FF0000"/>
                  </a:solidFill>
                  <a:latin typeface="Arial" charset="0"/>
                </a:rPr>
                <a:t>R</a:t>
              </a:r>
              <a:endParaRPr lang="en-US" sz="1800">
                <a:latin typeface="Arial" charset="0"/>
              </a:endParaRPr>
            </a:p>
          </p:txBody>
        </p:sp>
        <p:sp>
          <p:nvSpPr>
            <p:cNvPr id="1029193" name="Text Box 73"/>
            <p:cNvSpPr txBox="1">
              <a:spLocks noChangeArrowheads="1"/>
            </p:cNvSpPr>
            <p:nvPr/>
          </p:nvSpPr>
          <p:spPr bwMode="auto">
            <a:xfrm>
              <a:off x="4848" y="3504"/>
              <a:ext cx="4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Arial" charset="0"/>
                </a:rPr>
                <a:t>ARG</a:t>
              </a:r>
            </a:p>
          </p:txBody>
        </p:sp>
      </p:grpSp>
    </p:spTree>
    <p:extLst>
      <p:ext uri="{BB962C8B-B14F-4D97-AF65-F5344CB8AC3E}">
        <p14:creationId xmlns:p14="http://schemas.microsoft.com/office/powerpoint/2010/main" val="40895287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9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9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029126"/>
                                        </p:tgtEl>
                                        <p:attrNameLst>
                                          <p:attrName>style.visibility</p:attrName>
                                        </p:attrNameLst>
                                      </p:cBhvr>
                                      <p:to>
                                        <p:strVal val="visible"/>
                                      </p:to>
                                    </p:set>
                                  </p:childTnLst>
                                  <p:subTnLst>
                                    <p:set>
                                      <p:cBhvr override="childStyle">
                                        <p:cTn dur="1" fill="hold" display="0" masterRel="nextClick" afterEffect="1"/>
                                        <p:tgtEl>
                                          <p:spTgt spid="1029126"/>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0291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02913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029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4" grpId="0" autoUpdateAnimBg="0"/>
      <p:bldP spid="1029125"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70" y="35496"/>
            <a:ext cx="7772400" cy="1143000"/>
          </a:xfrm>
        </p:spPr>
        <p:txBody>
          <a:bodyPr/>
          <a:lstStyle/>
          <a:p>
            <a:r>
              <a:rPr lang="en-US" dirty="0" smtClean="0"/>
              <a:t>Inference on ARGs is hard</a:t>
            </a:r>
            <a:endParaRPr lang="en-US" dirty="0"/>
          </a:p>
        </p:txBody>
      </p:sp>
      <p:sp>
        <p:nvSpPr>
          <p:cNvPr id="3" name="Content Placeholder 2"/>
          <p:cNvSpPr>
            <a:spLocks noGrp="1"/>
          </p:cNvSpPr>
          <p:nvPr>
            <p:ph idx="1"/>
          </p:nvPr>
        </p:nvSpPr>
        <p:spPr>
          <a:xfrm>
            <a:off x="232005" y="1403648"/>
            <a:ext cx="8893865" cy="4467200"/>
          </a:xfrm>
        </p:spPr>
        <p:txBody>
          <a:bodyPr/>
          <a:lstStyle/>
          <a:p>
            <a:r>
              <a:rPr lang="en-US" dirty="0" smtClean="0"/>
              <a:t>There is a natural generative model for ARGs</a:t>
            </a:r>
          </a:p>
          <a:p>
            <a:pPr lvl="1"/>
            <a:r>
              <a:rPr lang="en-US" dirty="0" smtClean="0"/>
              <a:t>Coalescent with recombination </a:t>
            </a:r>
            <a:r>
              <a:rPr lang="en-US" sz="2400" dirty="0" smtClean="0"/>
              <a:t>(Kingman, </a:t>
            </a:r>
            <a:r>
              <a:rPr lang="en-US" sz="2400" dirty="0" err="1" smtClean="0"/>
              <a:t>Tavare</a:t>
            </a:r>
            <a:r>
              <a:rPr lang="en-US" sz="2400" dirty="0" smtClean="0"/>
              <a:t>, Griffiths)</a:t>
            </a:r>
          </a:p>
          <a:p>
            <a:pPr lvl="1"/>
            <a:r>
              <a:rPr lang="en-US" dirty="0" smtClean="0"/>
              <a:t>“Prune and graft” </a:t>
            </a:r>
            <a:r>
              <a:rPr lang="en-US" dirty="0" err="1" smtClean="0"/>
              <a:t>Markovian</a:t>
            </a:r>
            <a:r>
              <a:rPr lang="en-US" dirty="0" smtClean="0"/>
              <a:t> approximation is very good</a:t>
            </a:r>
          </a:p>
          <a:p>
            <a:r>
              <a:rPr lang="en-US" dirty="0" smtClean="0"/>
              <a:t>But infinitely many ARGs satisfy a data set</a:t>
            </a:r>
          </a:p>
          <a:p>
            <a:pPr lvl="1"/>
            <a:r>
              <a:rPr lang="en-US" dirty="0"/>
              <a:t>S</a:t>
            </a:r>
            <a:r>
              <a:rPr lang="en-US" dirty="0" smtClean="0"/>
              <a:t>ampling histories is hard, as is conditional sampling</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8249" t="1582" r="14688" b="79646"/>
          <a:stretch>
            <a:fillRect/>
          </a:stretch>
        </p:blipFill>
        <p:spPr bwMode="auto">
          <a:xfrm>
            <a:off x="494026" y="4099167"/>
            <a:ext cx="7977477" cy="274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57604783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Alternate approach to representing and using variation</a:t>
            </a:r>
            <a:endParaRPr lang="en-US" dirty="0"/>
          </a:p>
        </p:txBody>
      </p:sp>
      <p:sp>
        <p:nvSpPr>
          <p:cNvPr id="3" name="Content Placeholder 2"/>
          <p:cNvSpPr>
            <a:spLocks noGrp="1"/>
          </p:cNvSpPr>
          <p:nvPr>
            <p:ph idx="1"/>
          </p:nvPr>
        </p:nvSpPr>
        <p:spPr>
          <a:xfrm>
            <a:off x="395536" y="1981200"/>
            <a:ext cx="8640960" cy="4114800"/>
          </a:xfrm>
        </p:spPr>
        <p:txBody>
          <a:bodyPr/>
          <a:lstStyle/>
          <a:p>
            <a:r>
              <a:rPr lang="en-US" dirty="0"/>
              <a:t>Sequences are related by an ancestral tree, and differ due to mutation and recombination</a:t>
            </a:r>
          </a:p>
          <a:p>
            <a:r>
              <a:rPr lang="en-US" dirty="0" smtClean="0"/>
              <a:t>E.g. 1000s to millions of human genome sequences, or viruses, or bacteria</a:t>
            </a:r>
          </a:p>
          <a:p>
            <a:r>
              <a:rPr lang="en-US" dirty="0" smtClean="0"/>
              <a:t>Consider aligned sequences with variants at a subset of sites</a:t>
            </a:r>
          </a:p>
          <a:p>
            <a:r>
              <a:rPr lang="en-US" dirty="0" smtClean="0"/>
              <a:t>Basis for phasing, imputation etc. </a:t>
            </a:r>
            <a:endParaRPr lang="en-US" dirty="0"/>
          </a:p>
        </p:txBody>
      </p:sp>
    </p:spTree>
    <p:extLst>
      <p:ext uri="{BB962C8B-B14F-4D97-AF65-F5344CB8AC3E}">
        <p14:creationId xmlns:p14="http://schemas.microsoft.com/office/powerpoint/2010/main" val="337873798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646" y="2937644"/>
            <a:ext cx="5233023" cy="3046988"/>
          </a:xfrm>
          <a:prstGeom prst="rect">
            <a:avLst/>
          </a:prstGeom>
          <a:noFill/>
        </p:spPr>
        <p:txBody>
          <a:bodyPr wrap="none" rtlCol="0">
            <a:spAutoFit/>
          </a:bodyPr>
          <a:lstStyle/>
          <a:p>
            <a:r>
              <a:rPr lang="en-US" sz="1600" dirty="0">
                <a:latin typeface="Courier"/>
                <a:cs typeface="Courier"/>
              </a:rPr>
              <a:t>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g   </a:t>
            </a:r>
            <a:r>
              <a:rPr lang="en-US" sz="1600" dirty="0">
                <a:latin typeface="Courier"/>
                <a:cs typeface="Courier"/>
              </a:rPr>
              <a:t>g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a:t>
            </a:r>
          </a:p>
          <a:p>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c</a:t>
            </a:r>
          </a:p>
          <a:p>
            <a:endParaRPr lang="en-US" sz="1600" dirty="0">
              <a:latin typeface="Courier"/>
              <a:cs typeface="Courier"/>
            </a:endParaRPr>
          </a:p>
          <a:p>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a:t>
            </a:r>
          </a:p>
          <a:p>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g   </a:t>
            </a:r>
            <a:r>
              <a:rPr lang="en-US" sz="1600" dirty="0">
                <a:latin typeface="Courier"/>
                <a:cs typeface="Courier"/>
              </a:rPr>
              <a:t>g  </a:t>
            </a:r>
            <a:r>
              <a:rPr lang="en-US" sz="1600" dirty="0" smtClean="0">
                <a:latin typeface="Courier"/>
                <a:cs typeface="Courier"/>
              </a:rPr>
              <a:t>     c     </a:t>
            </a:r>
            <a:r>
              <a:rPr lang="en-US" sz="1600" dirty="0">
                <a:latin typeface="Courier"/>
                <a:cs typeface="Courier"/>
              </a:rPr>
              <a:t>a  </a:t>
            </a:r>
            <a:r>
              <a:rPr lang="en-US" sz="1600" dirty="0" smtClean="0">
                <a:latin typeface="Courier"/>
                <a:cs typeface="Courier"/>
              </a:rPr>
              <a:t>   a</a:t>
            </a:r>
          </a:p>
          <a:p>
            <a:endParaRPr lang="en-US" sz="1600" dirty="0" smtClean="0">
              <a:latin typeface="Courier"/>
              <a:cs typeface="Courier"/>
            </a:endParaRPr>
          </a:p>
          <a:p>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c</a:t>
            </a:r>
          </a:p>
          <a:p>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g   </a:t>
            </a:r>
            <a:r>
              <a:rPr lang="en-US" sz="1600" dirty="0">
                <a:latin typeface="Courier"/>
                <a:cs typeface="Courier"/>
              </a:rPr>
              <a:t>g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a</a:t>
            </a:r>
            <a:endParaRPr lang="en-US" sz="1600" dirty="0" smtClean="0">
              <a:latin typeface="Courier"/>
              <a:cs typeface="Courier"/>
            </a:endParaRPr>
          </a:p>
          <a:p>
            <a:endParaRPr lang="en-US" sz="1600" dirty="0">
              <a:latin typeface="Courier"/>
              <a:cs typeface="Courier"/>
            </a:endParaRPr>
          </a:p>
          <a:p>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c</a:t>
            </a:r>
          </a:p>
          <a:p>
            <a:r>
              <a:rPr lang="en-US" sz="1600" dirty="0">
                <a:latin typeface="Courier"/>
                <a:cs typeface="Courier"/>
              </a:rPr>
              <a:t>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a </a:t>
            </a:r>
          </a:p>
          <a:p>
            <a:r>
              <a:rPr lang="en-US" sz="1600" dirty="0" smtClean="0">
                <a:latin typeface="Courier"/>
                <a:cs typeface="Courier"/>
              </a:rPr>
              <a:t> </a:t>
            </a:r>
            <a:endParaRPr lang="en-US" sz="1600" dirty="0">
              <a:latin typeface="Courier"/>
              <a:cs typeface="Courier"/>
            </a:endParaRPr>
          </a:p>
        </p:txBody>
      </p:sp>
      <p:sp>
        <p:nvSpPr>
          <p:cNvPr id="7" name="TextBox 6"/>
          <p:cNvSpPr txBox="1"/>
          <p:nvPr/>
        </p:nvSpPr>
        <p:spPr>
          <a:xfrm>
            <a:off x="92965" y="908720"/>
            <a:ext cx="5233023" cy="1815882"/>
          </a:xfrm>
          <a:prstGeom prst="rect">
            <a:avLst/>
          </a:prstGeom>
          <a:noFill/>
        </p:spPr>
        <p:txBody>
          <a:bodyPr wrap="none" rtlCol="0">
            <a:spAutoFit/>
          </a:bodyPr>
          <a:lstStyle/>
          <a:p>
            <a:r>
              <a:rPr lang="en-US" sz="1600" dirty="0">
                <a:latin typeface="Courier"/>
                <a:cs typeface="Courier"/>
              </a:rPr>
              <a:t>a g a g </a:t>
            </a:r>
            <a:r>
              <a:rPr lang="en-US" sz="1600" dirty="0" smtClean="0">
                <a:latin typeface="Courier"/>
                <a:cs typeface="Courier"/>
              </a:rPr>
              <a:t>t t </a:t>
            </a:r>
            <a:r>
              <a:rPr lang="en-US" sz="1600" dirty="0">
                <a:latin typeface="Courier"/>
                <a:cs typeface="Courier"/>
              </a:rPr>
              <a:t>g a g g g a a </a:t>
            </a:r>
            <a:r>
              <a:rPr lang="en-US" sz="1600" dirty="0" smtClean="0">
                <a:latin typeface="Courier"/>
                <a:cs typeface="Courier"/>
              </a:rPr>
              <a:t>c c </a:t>
            </a:r>
            <a:r>
              <a:rPr lang="en-US" sz="1600" dirty="0">
                <a:latin typeface="Courier"/>
                <a:cs typeface="Courier"/>
              </a:rPr>
              <a:t>t g a g a a </a:t>
            </a:r>
            <a:endParaRPr lang="en-US" sz="1600" dirty="0" smtClean="0">
              <a:latin typeface="Courier"/>
              <a:cs typeface="Courier"/>
            </a:endParaRPr>
          </a:p>
          <a:p>
            <a:r>
              <a:rPr lang="en-US" sz="1600" dirty="0" smtClean="0">
                <a:latin typeface="Courier"/>
                <a:cs typeface="Courier"/>
              </a:rPr>
              <a:t>t </a:t>
            </a:r>
            <a:r>
              <a:rPr lang="en-US" sz="1600" dirty="0">
                <a:latin typeface="Courier"/>
                <a:cs typeface="Courier"/>
              </a:rPr>
              <a:t>g a g a c g a g g g a a a t t g a g a c</a:t>
            </a:r>
          </a:p>
          <a:p>
            <a:r>
              <a:rPr lang="en-US" sz="1600" dirty="0">
                <a:latin typeface="Courier"/>
                <a:cs typeface="Courier"/>
              </a:rPr>
              <a:t>t</a:t>
            </a:r>
            <a:r>
              <a:rPr lang="en-US" sz="1600" dirty="0" smtClean="0">
                <a:latin typeface="Courier"/>
                <a:cs typeface="Courier"/>
              </a:rPr>
              <a:t> g c </a:t>
            </a:r>
            <a:r>
              <a:rPr lang="en-US" sz="1600" dirty="0">
                <a:latin typeface="Courier"/>
                <a:cs typeface="Courier"/>
              </a:rPr>
              <a:t>g a c g </a:t>
            </a:r>
            <a:r>
              <a:rPr lang="en-US" sz="1600" dirty="0" smtClean="0">
                <a:latin typeface="Courier"/>
                <a:cs typeface="Courier"/>
              </a:rPr>
              <a:t>g t </a:t>
            </a:r>
            <a:r>
              <a:rPr lang="en-US" sz="1600" dirty="0">
                <a:latin typeface="Courier"/>
                <a:cs typeface="Courier"/>
              </a:rPr>
              <a:t>g </a:t>
            </a:r>
            <a:r>
              <a:rPr lang="en-US" sz="1600" dirty="0" smtClean="0">
                <a:latin typeface="Courier"/>
                <a:cs typeface="Courier"/>
              </a:rPr>
              <a:t>a t t c </a:t>
            </a:r>
            <a:r>
              <a:rPr lang="en-US" sz="1600" dirty="0">
                <a:latin typeface="Courier"/>
                <a:cs typeface="Courier"/>
              </a:rPr>
              <a:t>t </a:t>
            </a:r>
            <a:r>
              <a:rPr lang="en-US" sz="1600" dirty="0" smtClean="0">
                <a:latin typeface="Courier"/>
                <a:cs typeface="Courier"/>
              </a:rPr>
              <a:t>c c </a:t>
            </a:r>
            <a:r>
              <a:rPr lang="en-US" sz="1600" dirty="0">
                <a:latin typeface="Courier"/>
                <a:cs typeface="Courier"/>
              </a:rPr>
              <a:t>a g a </a:t>
            </a:r>
            <a:r>
              <a:rPr lang="en-US" sz="1600" dirty="0" smtClean="0">
                <a:latin typeface="Courier"/>
                <a:cs typeface="Courier"/>
              </a:rPr>
              <a:t>c </a:t>
            </a:r>
          </a:p>
          <a:p>
            <a:r>
              <a:rPr lang="en-US" sz="1600" dirty="0" smtClean="0">
                <a:latin typeface="Courier"/>
                <a:cs typeface="Courier"/>
              </a:rPr>
              <a:t>a </a:t>
            </a:r>
            <a:r>
              <a:rPr lang="en-US" sz="1600" dirty="0">
                <a:latin typeface="Courier"/>
                <a:cs typeface="Courier"/>
              </a:rPr>
              <a:t>g </a:t>
            </a:r>
            <a:r>
              <a:rPr lang="en-US" sz="1600" dirty="0" smtClean="0">
                <a:latin typeface="Courier"/>
                <a:cs typeface="Courier"/>
              </a:rPr>
              <a:t>c </a:t>
            </a:r>
            <a:r>
              <a:rPr lang="en-US" sz="1600" dirty="0">
                <a:latin typeface="Courier"/>
                <a:cs typeface="Courier"/>
              </a:rPr>
              <a:t>g a c g a </a:t>
            </a:r>
            <a:r>
              <a:rPr lang="en-US" sz="1600" dirty="0" smtClean="0">
                <a:latin typeface="Courier"/>
                <a:cs typeface="Courier"/>
              </a:rPr>
              <a:t>t </a:t>
            </a:r>
            <a:r>
              <a:rPr lang="en-US" sz="1600" dirty="0">
                <a:latin typeface="Courier"/>
                <a:cs typeface="Courier"/>
              </a:rPr>
              <a:t>g g </a:t>
            </a:r>
            <a:r>
              <a:rPr lang="en-US" sz="1600" dirty="0" smtClean="0">
                <a:latin typeface="Courier"/>
                <a:cs typeface="Courier"/>
              </a:rPr>
              <a:t>t </a:t>
            </a:r>
            <a:r>
              <a:rPr lang="en-US" sz="1600" dirty="0">
                <a:latin typeface="Courier"/>
                <a:cs typeface="Courier"/>
              </a:rPr>
              <a:t>a </a:t>
            </a:r>
            <a:r>
              <a:rPr lang="en-US" sz="1600" dirty="0" smtClean="0">
                <a:latin typeface="Courier"/>
                <a:cs typeface="Courier"/>
              </a:rPr>
              <a:t>c </a:t>
            </a:r>
            <a:r>
              <a:rPr lang="en-US" sz="1600" dirty="0">
                <a:latin typeface="Courier"/>
                <a:cs typeface="Courier"/>
              </a:rPr>
              <a:t>t t g a </a:t>
            </a:r>
            <a:r>
              <a:rPr lang="en-US" sz="1600" dirty="0" smtClean="0">
                <a:latin typeface="Courier"/>
                <a:cs typeface="Courier"/>
              </a:rPr>
              <a:t>t c </a:t>
            </a:r>
            <a:r>
              <a:rPr lang="en-US" sz="1600" dirty="0">
                <a:latin typeface="Courier"/>
                <a:cs typeface="Courier"/>
              </a:rPr>
              <a:t>a </a:t>
            </a:r>
            <a:endParaRPr lang="en-US" sz="1600" dirty="0" smtClean="0">
              <a:latin typeface="Courier"/>
              <a:cs typeface="Courier"/>
            </a:endParaRPr>
          </a:p>
          <a:p>
            <a:r>
              <a:rPr lang="en-US" sz="1600" dirty="0" smtClean="0">
                <a:latin typeface="Courier"/>
                <a:cs typeface="Courier"/>
              </a:rPr>
              <a:t>t a </a:t>
            </a:r>
            <a:r>
              <a:rPr lang="en-US" sz="1600" dirty="0">
                <a:latin typeface="Courier"/>
                <a:cs typeface="Courier"/>
              </a:rPr>
              <a:t>a g </a:t>
            </a:r>
            <a:r>
              <a:rPr lang="en-US" sz="1600" dirty="0" smtClean="0">
                <a:latin typeface="Courier"/>
                <a:cs typeface="Courier"/>
              </a:rPr>
              <a:t>t t a g t a a t t c c c </a:t>
            </a:r>
            <a:r>
              <a:rPr lang="en-US" sz="1600" dirty="0">
                <a:latin typeface="Courier"/>
                <a:cs typeface="Courier"/>
              </a:rPr>
              <a:t>g a g </a:t>
            </a:r>
            <a:r>
              <a:rPr lang="en-US" sz="1600" dirty="0" smtClean="0">
                <a:latin typeface="Courier"/>
                <a:cs typeface="Courier"/>
              </a:rPr>
              <a:t>c a</a:t>
            </a:r>
            <a:endParaRPr lang="en-US" sz="1600" dirty="0">
              <a:latin typeface="Courier"/>
              <a:cs typeface="Courier"/>
            </a:endParaRPr>
          </a:p>
          <a:p>
            <a:r>
              <a:rPr lang="en-US" sz="1600" dirty="0" smtClean="0">
                <a:latin typeface="Courier"/>
                <a:cs typeface="Courier"/>
              </a:rPr>
              <a:t>t </a:t>
            </a:r>
            <a:r>
              <a:rPr lang="en-US" sz="1600" dirty="0">
                <a:latin typeface="Courier"/>
                <a:cs typeface="Courier"/>
              </a:rPr>
              <a:t>g </a:t>
            </a:r>
            <a:r>
              <a:rPr lang="en-US" sz="1600" dirty="0" smtClean="0">
                <a:latin typeface="Courier"/>
                <a:cs typeface="Courier"/>
              </a:rPr>
              <a:t>c a </a:t>
            </a:r>
            <a:r>
              <a:rPr lang="en-US" sz="1600" dirty="0">
                <a:latin typeface="Courier"/>
                <a:cs typeface="Courier"/>
              </a:rPr>
              <a:t>a </a:t>
            </a:r>
            <a:r>
              <a:rPr lang="en-US" sz="1600" dirty="0" smtClean="0">
                <a:latin typeface="Courier"/>
                <a:cs typeface="Courier"/>
              </a:rPr>
              <a:t>t </a:t>
            </a:r>
            <a:r>
              <a:rPr lang="en-US" sz="1600" dirty="0">
                <a:latin typeface="Courier"/>
                <a:cs typeface="Courier"/>
              </a:rPr>
              <a:t>g a g g g a a a t t g </a:t>
            </a:r>
            <a:r>
              <a:rPr lang="en-US" sz="1600" dirty="0" smtClean="0">
                <a:latin typeface="Courier"/>
                <a:cs typeface="Courier"/>
              </a:rPr>
              <a:t>t t </a:t>
            </a:r>
            <a:r>
              <a:rPr lang="en-US" sz="1600" dirty="0">
                <a:latin typeface="Courier"/>
                <a:cs typeface="Courier"/>
              </a:rPr>
              <a:t>a a </a:t>
            </a:r>
            <a:endParaRPr lang="en-US" sz="1600" dirty="0" smtClean="0">
              <a:latin typeface="Courier"/>
              <a:cs typeface="Courier"/>
            </a:endParaRPr>
          </a:p>
          <a:p>
            <a:r>
              <a:rPr lang="en-US" sz="1600" dirty="0" smtClean="0">
                <a:latin typeface="Courier"/>
                <a:cs typeface="Courier"/>
              </a:rPr>
              <a:t>a </a:t>
            </a:r>
            <a:r>
              <a:rPr lang="en-US" sz="1600" dirty="0">
                <a:latin typeface="Courier"/>
                <a:cs typeface="Courier"/>
              </a:rPr>
              <a:t>g a g a c g </a:t>
            </a:r>
            <a:r>
              <a:rPr lang="en-US" sz="1600" dirty="0" smtClean="0">
                <a:latin typeface="Courier"/>
                <a:cs typeface="Courier"/>
              </a:rPr>
              <a:t>g </a:t>
            </a:r>
            <a:r>
              <a:rPr lang="en-US" sz="1600" dirty="0">
                <a:latin typeface="Courier"/>
                <a:cs typeface="Courier"/>
              </a:rPr>
              <a:t>g g g a a a t t </a:t>
            </a:r>
            <a:r>
              <a:rPr lang="en-US" sz="1600" dirty="0" smtClean="0">
                <a:latin typeface="Courier"/>
                <a:cs typeface="Courier"/>
              </a:rPr>
              <a:t>c t </a:t>
            </a:r>
            <a:r>
              <a:rPr lang="en-US" sz="1600" dirty="0">
                <a:latin typeface="Courier"/>
                <a:cs typeface="Courier"/>
              </a:rPr>
              <a:t>g </a:t>
            </a:r>
            <a:r>
              <a:rPr lang="en-US" sz="1600" dirty="0" smtClean="0">
                <a:latin typeface="Courier"/>
                <a:cs typeface="Courier"/>
              </a:rPr>
              <a:t>c </a:t>
            </a:r>
            <a:r>
              <a:rPr lang="en-US" sz="1600" dirty="0">
                <a:latin typeface="Courier"/>
                <a:cs typeface="Courier"/>
              </a:rPr>
              <a:t>c</a:t>
            </a:r>
          </a:p>
        </p:txBody>
      </p:sp>
      <p:sp>
        <p:nvSpPr>
          <p:cNvPr id="4" name="Rectangle 3"/>
          <p:cNvSpPr/>
          <p:nvPr/>
        </p:nvSpPr>
        <p:spPr>
          <a:xfrm>
            <a:off x="0" y="0"/>
            <a:ext cx="9144000" cy="765175"/>
          </a:xfrm>
          <a:prstGeom prst="rect">
            <a:avLst/>
          </a:prstGeom>
          <a:solidFill>
            <a:srgbClr val="002147"/>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dirty="0" smtClean="0"/>
              <a:t>Motivation example: imputation in human genetics studies</a:t>
            </a:r>
            <a:endParaRPr lang="en-US" sz="2800" dirty="0"/>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41" name="TextBox 40"/>
          <p:cNvSpPr txBox="1"/>
          <p:nvPr/>
        </p:nvSpPr>
        <p:spPr>
          <a:xfrm>
            <a:off x="6012160" y="1124744"/>
            <a:ext cx="3024336" cy="1508105"/>
          </a:xfrm>
          <a:prstGeom prst="rect">
            <a:avLst/>
          </a:prstGeom>
          <a:noFill/>
        </p:spPr>
        <p:txBody>
          <a:bodyPr wrap="square" rtlCol="0">
            <a:spAutoFit/>
          </a:bodyPr>
          <a:lstStyle/>
          <a:p>
            <a:r>
              <a:rPr lang="en-US" sz="2400" b="1" dirty="0" smtClean="0">
                <a:solidFill>
                  <a:srgbClr val="3366FF"/>
                </a:solidFill>
              </a:rPr>
              <a:t>Reference </a:t>
            </a:r>
            <a:r>
              <a:rPr lang="en-US" sz="2400" b="1" dirty="0">
                <a:solidFill>
                  <a:srgbClr val="3366FF"/>
                </a:solidFill>
              </a:rPr>
              <a:t>h</a:t>
            </a:r>
            <a:r>
              <a:rPr lang="en-US" sz="2400" b="1" dirty="0" smtClean="0">
                <a:solidFill>
                  <a:srgbClr val="3366FF"/>
                </a:solidFill>
              </a:rPr>
              <a:t>aplotypes via sequencing studies</a:t>
            </a:r>
            <a:endParaRPr lang="en-US" sz="2400" b="1" dirty="0">
              <a:solidFill>
                <a:srgbClr val="3366FF"/>
              </a:solidFill>
            </a:endParaRPr>
          </a:p>
          <a:p>
            <a:r>
              <a:rPr lang="en-US" sz="2000" dirty="0" smtClean="0"/>
              <a:t>e.g. 1000 GP, UK10K</a:t>
            </a:r>
          </a:p>
        </p:txBody>
      </p:sp>
      <p:cxnSp>
        <p:nvCxnSpPr>
          <p:cNvPr id="5" name="Straight Arrow Connector 4"/>
          <p:cNvCxnSpPr/>
          <p:nvPr/>
        </p:nvCxnSpPr>
        <p:spPr>
          <a:xfrm flipH="1">
            <a:off x="5364088" y="1844824"/>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012160" y="3937119"/>
            <a:ext cx="3024336" cy="1138773"/>
          </a:xfrm>
          <a:prstGeom prst="rect">
            <a:avLst/>
          </a:prstGeom>
          <a:noFill/>
        </p:spPr>
        <p:txBody>
          <a:bodyPr wrap="square" rtlCol="0">
            <a:spAutoFit/>
          </a:bodyPr>
          <a:lstStyle/>
          <a:p>
            <a:r>
              <a:rPr lang="en-US" sz="2400" b="1" dirty="0" smtClean="0">
                <a:solidFill>
                  <a:srgbClr val="3366FF"/>
                </a:solidFill>
              </a:rPr>
              <a:t>Genotype data from GWAS</a:t>
            </a:r>
            <a:endParaRPr lang="en-US" sz="2400" b="1" dirty="0">
              <a:solidFill>
                <a:srgbClr val="3366FF"/>
              </a:solidFill>
            </a:endParaRPr>
          </a:p>
          <a:p>
            <a:r>
              <a:rPr lang="en-US" sz="2000" dirty="0" smtClean="0"/>
              <a:t>e.g. T2D, Arthritis, …</a:t>
            </a:r>
          </a:p>
        </p:txBody>
      </p:sp>
      <p:cxnSp>
        <p:nvCxnSpPr>
          <p:cNvPr id="9" name="Straight Arrow Connector 8"/>
          <p:cNvCxnSpPr/>
          <p:nvPr/>
        </p:nvCxnSpPr>
        <p:spPr>
          <a:xfrm flipH="1">
            <a:off x="5364088" y="4657199"/>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810252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20204" y="4509120"/>
            <a:ext cx="3168352" cy="21602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288556" y="3959699"/>
            <a:ext cx="2003523"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20204" y="3989812"/>
            <a:ext cx="3168352" cy="23762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40284" y="3729732"/>
            <a:ext cx="445179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20204" y="3728913"/>
            <a:ext cx="720080" cy="237626"/>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792612" y="3251076"/>
            <a:ext cx="1499468"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20205" y="3263382"/>
            <a:ext cx="3672408"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280444" y="3047358"/>
            <a:ext cx="3011636"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0204" y="3049651"/>
            <a:ext cx="2160240"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765175"/>
          </a:xfrm>
          <a:prstGeom prst="rect">
            <a:avLst/>
          </a:prstGeom>
          <a:solidFill>
            <a:srgbClr val="002147"/>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600" dirty="0"/>
              <a:t>Imputing missing data from reference sequences</a:t>
            </a: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13" name="Rectangle 12"/>
          <p:cNvSpPr/>
          <p:nvPr/>
        </p:nvSpPr>
        <p:spPr>
          <a:xfrm>
            <a:off x="118644" y="991868"/>
            <a:ext cx="5173435" cy="26138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18645" y="1234938"/>
            <a:ext cx="5173435"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18645" y="1473983"/>
            <a:ext cx="5173435"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20204" y="1701486"/>
            <a:ext cx="5173435"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20204" y="1943475"/>
            <a:ext cx="5173435"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0204" y="2193985"/>
            <a:ext cx="517343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20204" y="2443168"/>
            <a:ext cx="5173435"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2965" y="908720"/>
            <a:ext cx="5233023" cy="1815882"/>
          </a:xfrm>
          <a:prstGeom prst="rect">
            <a:avLst/>
          </a:prstGeom>
          <a:noFill/>
        </p:spPr>
        <p:txBody>
          <a:bodyPr wrap="none" rtlCol="0">
            <a:spAutoFit/>
          </a:bodyPr>
          <a:lstStyle/>
          <a:p>
            <a:r>
              <a:rPr lang="en-US" sz="1600" dirty="0">
                <a:latin typeface="Courier"/>
                <a:cs typeface="Courier"/>
              </a:rPr>
              <a:t>a g a g </a:t>
            </a:r>
            <a:r>
              <a:rPr lang="en-US" sz="1600" dirty="0" smtClean="0">
                <a:latin typeface="Courier"/>
                <a:cs typeface="Courier"/>
              </a:rPr>
              <a:t>t t </a:t>
            </a:r>
            <a:r>
              <a:rPr lang="en-US" sz="1600" dirty="0">
                <a:latin typeface="Courier"/>
                <a:cs typeface="Courier"/>
              </a:rPr>
              <a:t>g a g g g a a </a:t>
            </a:r>
            <a:r>
              <a:rPr lang="en-US" sz="1600" dirty="0" smtClean="0">
                <a:latin typeface="Courier"/>
                <a:cs typeface="Courier"/>
              </a:rPr>
              <a:t>c c </a:t>
            </a:r>
            <a:r>
              <a:rPr lang="en-US" sz="1600" dirty="0">
                <a:latin typeface="Courier"/>
                <a:cs typeface="Courier"/>
              </a:rPr>
              <a:t>t g a g a a </a:t>
            </a:r>
            <a:endParaRPr lang="en-US" sz="1600" dirty="0" smtClean="0">
              <a:latin typeface="Courier"/>
              <a:cs typeface="Courier"/>
            </a:endParaRPr>
          </a:p>
          <a:p>
            <a:r>
              <a:rPr lang="en-US" sz="1600" dirty="0" smtClean="0">
                <a:latin typeface="Courier"/>
                <a:cs typeface="Courier"/>
              </a:rPr>
              <a:t>t </a:t>
            </a:r>
            <a:r>
              <a:rPr lang="en-US" sz="1600" dirty="0">
                <a:latin typeface="Courier"/>
                <a:cs typeface="Courier"/>
              </a:rPr>
              <a:t>g a g a c g a g g g a a a t t g a g a c</a:t>
            </a:r>
          </a:p>
          <a:p>
            <a:r>
              <a:rPr lang="en-US" sz="1600" dirty="0">
                <a:latin typeface="Courier"/>
                <a:cs typeface="Courier"/>
              </a:rPr>
              <a:t>t</a:t>
            </a:r>
            <a:r>
              <a:rPr lang="en-US" sz="1600" dirty="0" smtClean="0">
                <a:latin typeface="Courier"/>
                <a:cs typeface="Courier"/>
              </a:rPr>
              <a:t> g c </a:t>
            </a:r>
            <a:r>
              <a:rPr lang="en-US" sz="1600" dirty="0">
                <a:latin typeface="Courier"/>
                <a:cs typeface="Courier"/>
              </a:rPr>
              <a:t>g a c g </a:t>
            </a:r>
            <a:r>
              <a:rPr lang="en-US" sz="1600" dirty="0" smtClean="0">
                <a:latin typeface="Courier"/>
                <a:cs typeface="Courier"/>
              </a:rPr>
              <a:t>g t </a:t>
            </a:r>
            <a:r>
              <a:rPr lang="en-US" sz="1600" dirty="0">
                <a:latin typeface="Courier"/>
                <a:cs typeface="Courier"/>
              </a:rPr>
              <a:t>g </a:t>
            </a:r>
            <a:r>
              <a:rPr lang="en-US" sz="1600" dirty="0" smtClean="0">
                <a:latin typeface="Courier"/>
                <a:cs typeface="Courier"/>
              </a:rPr>
              <a:t>a t t c </a:t>
            </a:r>
            <a:r>
              <a:rPr lang="en-US" sz="1600" dirty="0">
                <a:latin typeface="Courier"/>
                <a:cs typeface="Courier"/>
              </a:rPr>
              <a:t>t </a:t>
            </a:r>
            <a:r>
              <a:rPr lang="en-US" sz="1600" dirty="0" smtClean="0">
                <a:latin typeface="Courier"/>
                <a:cs typeface="Courier"/>
              </a:rPr>
              <a:t>c c </a:t>
            </a:r>
            <a:r>
              <a:rPr lang="en-US" sz="1600" dirty="0">
                <a:latin typeface="Courier"/>
                <a:cs typeface="Courier"/>
              </a:rPr>
              <a:t>a g a </a:t>
            </a:r>
            <a:r>
              <a:rPr lang="en-US" sz="1600" dirty="0" smtClean="0">
                <a:latin typeface="Courier"/>
                <a:cs typeface="Courier"/>
              </a:rPr>
              <a:t>c </a:t>
            </a:r>
          </a:p>
          <a:p>
            <a:r>
              <a:rPr lang="en-US" sz="1600" dirty="0" smtClean="0">
                <a:latin typeface="Courier"/>
                <a:cs typeface="Courier"/>
              </a:rPr>
              <a:t>a </a:t>
            </a:r>
            <a:r>
              <a:rPr lang="en-US" sz="1600" dirty="0">
                <a:latin typeface="Courier"/>
                <a:cs typeface="Courier"/>
              </a:rPr>
              <a:t>g </a:t>
            </a:r>
            <a:r>
              <a:rPr lang="en-US" sz="1600" dirty="0" smtClean="0">
                <a:latin typeface="Courier"/>
                <a:cs typeface="Courier"/>
              </a:rPr>
              <a:t>c </a:t>
            </a:r>
            <a:r>
              <a:rPr lang="en-US" sz="1600" dirty="0">
                <a:latin typeface="Courier"/>
                <a:cs typeface="Courier"/>
              </a:rPr>
              <a:t>g a c g a </a:t>
            </a:r>
            <a:r>
              <a:rPr lang="en-US" sz="1600" dirty="0" smtClean="0">
                <a:latin typeface="Courier"/>
                <a:cs typeface="Courier"/>
              </a:rPr>
              <a:t>t </a:t>
            </a:r>
            <a:r>
              <a:rPr lang="en-US" sz="1600" dirty="0">
                <a:latin typeface="Courier"/>
                <a:cs typeface="Courier"/>
              </a:rPr>
              <a:t>g g </a:t>
            </a:r>
            <a:r>
              <a:rPr lang="en-US" sz="1600" dirty="0" smtClean="0">
                <a:latin typeface="Courier"/>
                <a:cs typeface="Courier"/>
              </a:rPr>
              <a:t>t </a:t>
            </a:r>
            <a:r>
              <a:rPr lang="en-US" sz="1600" dirty="0">
                <a:latin typeface="Courier"/>
                <a:cs typeface="Courier"/>
              </a:rPr>
              <a:t>a </a:t>
            </a:r>
            <a:r>
              <a:rPr lang="en-US" sz="1600" dirty="0" smtClean="0">
                <a:latin typeface="Courier"/>
                <a:cs typeface="Courier"/>
              </a:rPr>
              <a:t>c </a:t>
            </a:r>
            <a:r>
              <a:rPr lang="en-US" sz="1600" dirty="0">
                <a:latin typeface="Courier"/>
                <a:cs typeface="Courier"/>
              </a:rPr>
              <a:t>t t g a </a:t>
            </a:r>
            <a:r>
              <a:rPr lang="en-US" sz="1600" dirty="0" smtClean="0">
                <a:latin typeface="Courier"/>
                <a:cs typeface="Courier"/>
              </a:rPr>
              <a:t>t c </a:t>
            </a:r>
            <a:r>
              <a:rPr lang="en-US" sz="1600" dirty="0">
                <a:latin typeface="Courier"/>
                <a:cs typeface="Courier"/>
              </a:rPr>
              <a:t>a </a:t>
            </a:r>
            <a:endParaRPr lang="en-US" sz="1600" dirty="0" smtClean="0">
              <a:latin typeface="Courier"/>
              <a:cs typeface="Courier"/>
            </a:endParaRPr>
          </a:p>
          <a:p>
            <a:r>
              <a:rPr lang="en-US" sz="1600" dirty="0" smtClean="0">
                <a:latin typeface="Courier"/>
                <a:cs typeface="Courier"/>
              </a:rPr>
              <a:t>t a </a:t>
            </a:r>
            <a:r>
              <a:rPr lang="en-US" sz="1600" dirty="0">
                <a:latin typeface="Courier"/>
                <a:cs typeface="Courier"/>
              </a:rPr>
              <a:t>a g </a:t>
            </a:r>
            <a:r>
              <a:rPr lang="en-US" sz="1600" dirty="0" smtClean="0">
                <a:latin typeface="Courier"/>
                <a:cs typeface="Courier"/>
              </a:rPr>
              <a:t>t t a g t a a t t c c c </a:t>
            </a:r>
            <a:r>
              <a:rPr lang="en-US" sz="1600" dirty="0">
                <a:latin typeface="Courier"/>
                <a:cs typeface="Courier"/>
              </a:rPr>
              <a:t>g a g </a:t>
            </a:r>
            <a:r>
              <a:rPr lang="en-US" sz="1600" dirty="0" smtClean="0">
                <a:latin typeface="Courier"/>
                <a:cs typeface="Courier"/>
              </a:rPr>
              <a:t>c a</a:t>
            </a:r>
            <a:endParaRPr lang="en-US" sz="1600" dirty="0">
              <a:latin typeface="Courier"/>
              <a:cs typeface="Courier"/>
            </a:endParaRPr>
          </a:p>
          <a:p>
            <a:r>
              <a:rPr lang="en-US" sz="1600" dirty="0" smtClean="0">
                <a:latin typeface="Courier"/>
                <a:cs typeface="Courier"/>
              </a:rPr>
              <a:t>t </a:t>
            </a:r>
            <a:r>
              <a:rPr lang="en-US" sz="1600" dirty="0">
                <a:latin typeface="Courier"/>
                <a:cs typeface="Courier"/>
              </a:rPr>
              <a:t>g </a:t>
            </a:r>
            <a:r>
              <a:rPr lang="en-US" sz="1600" dirty="0" smtClean="0">
                <a:latin typeface="Courier"/>
                <a:cs typeface="Courier"/>
              </a:rPr>
              <a:t>c a </a:t>
            </a:r>
            <a:r>
              <a:rPr lang="en-US" sz="1600" dirty="0">
                <a:latin typeface="Courier"/>
                <a:cs typeface="Courier"/>
              </a:rPr>
              <a:t>a </a:t>
            </a:r>
            <a:r>
              <a:rPr lang="en-US" sz="1600" dirty="0" smtClean="0">
                <a:latin typeface="Courier"/>
                <a:cs typeface="Courier"/>
              </a:rPr>
              <a:t>t </a:t>
            </a:r>
            <a:r>
              <a:rPr lang="en-US" sz="1600" dirty="0">
                <a:latin typeface="Courier"/>
                <a:cs typeface="Courier"/>
              </a:rPr>
              <a:t>g a g g g a a a t t g </a:t>
            </a:r>
            <a:r>
              <a:rPr lang="en-US" sz="1600" dirty="0" smtClean="0">
                <a:latin typeface="Courier"/>
                <a:cs typeface="Courier"/>
              </a:rPr>
              <a:t>t t </a:t>
            </a:r>
            <a:r>
              <a:rPr lang="en-US" sz="1600" dirty="0">
                <a:latin typeface="Courier"/>
                <a:cs typeface="Courier"/>
              </a:rPr>
              <a:t>a a </a:t>
            </a:r>
            <a:endParaRPr lang="en-US" sz="1600" dirty="0" smtClean="0">
              <a:latin typeface="Courier"/>
              <a:cs typeface="Courier"/>
            </a:endParaRPr>
          </a:p>
          <a:p>
            <a:r>
              <a:rPr lang="en-US" sz="1600" dirty="0" smtClean="0">
                <a:latin typeface="Courier"/>
                <a:cs typeface="Courier"/>
              </a:rPr>
              <a:t>a </a:t>
            </a:r>
            <a:r>
              <a:rPr lang="en-US" sz="1600" dirty="0">
                <a:latin typeface="Courier"/>
                <a:cs typeface="Courier"/>
              </a:rPr>
              <a:t>g a g a c g </a:t>
            </a:r>
            <a:r>
              <a:rPr lang="en-US" sz="1600" dirty="0" smtClean="0">
                <a:latin typeface="Courier"/>
                <a:cs typeface="Courier"/>
              </a:rPr>
              <a:t>g </a:t>
            </a:r>
            <a:r>
              <a:rPr lang="en-US" sz="1600" dirty="0">
                <a:latin typeface="Courier"/>
                <a:cs typeface="Courier"/>
              </a:rPr>
              <a:t>g g g a a a t t </a:t>
            </a:r>
            <a:r>
              <a:rPr lang="en-US" sz="1600" dirty="0" smtClean="0">
                <a:latin typeface="Courier"/>
                <a:cs typeface="Courier"/>
              </a:rPr>
              <a:t>c t </a:t>
            </a:r>
            <a:r>
              <a:rPr lang="en-US" sz="1600" dirty="0">
                <a:latin typeface="Courier"/>
                <a:cs typeface="Courier"/>
              </a:rPr>
              <a:t>g </a:t>
            </a:r>
            <a:r>
              <a:rPr lang="en-US" sz="1600" dirty="0" smtClean="0">
                <a:latin typeface="Courier"/>
                <a:cs typeface="Courier"/>
              </a:rPr>
              <a:t>c </a:t>
            </a:r>
            <a:r>
              <a:rPr lang="en-US" sz="1600" dirty="0">
                <a:latin typeface="Courier"/>
                <a:cs typeface="Courier"/>
              </a:rPr>
              <a:t>c</a:t>
            </a:r>
          </a:p>
        </p:txBody>
      </p:sp>
      <p:sp>
        <p:nvSpPr>
          <p:cNvPr id="29" name="Rectangle 28"/>
          <p:cNvSpPr/>
          <p:nvPr/>
        </p:nvSpPr>
        <p:spPr>
          <a:xfrm>
            <a:off x="3288556" y="4509120"/>
            <a:ext cx="2003524"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20204" y="4737844"/>
            <a:ext cx="1781150" cy="21602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848396" y="4730675"/>
            <a:ext cx="3443683"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20205" y="5229200"/>
            <a:ext cx="2016224"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136428" y="5229200"/>
            <a:ext cx="3155651"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20205" y="5445224"/>
            <a:ext cx="3600400"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720604" y="5445224"/>
            <a:ext cx="1571476" cy="2630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92646" y="2937644"/>
            <a:ext cx="5233023" cy="3046988"/>
          </a:xfrm>
          <a:prstGeom prst="rect">
            <a:avLst/>
          </a:prstGeom>
          <a:noFill/>
        </p:spPr>
        <p:txBody>
          <a:bodyPr wrap="none" rtlCol="0">
            <a:spAutoFit/>
          </a:bodyPr>
          <a:lstStyle/>
          <a:p>
            <a:r>
              <a:rPr lang="en-US" sz="1600" dirty="0">
                <a:latin typeface="Courier"/>
                <a:cs typeface="Courier"/>
              </a:rPr>
              <a:t>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g   </a:t>
            </a:r>
            <a:r>
              <a:rPr lang="en-US" sz="1600" dirty="0">
                <a:latin typeface="Courier"/>
                <a:cs typeface="Courier"/>
              </a:rPr>
              <a:t>g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a:t>
            </a:r>
          </a:p>
          <a:p>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c</a:t>
            </a:r>
          </a:p>
          <a:p>
            <a:endParaRPr lang="en-US" sz="1600" dirty="0">
              <a:latin typeface="Courier"/>
              <a:cs typeface="Courier"/>
            </a:endParaRPr>
          </a:p>
          <a:p>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a:t>
            </a:r>
          </a:p>
          <a:p>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g   </a:t>
            </a:r>
            <a:r>
              <a:rPr lang="en-US" sz="1600" dirty="0">
                <a:latin typeface="Courier"/>
                <a:cs typeface="Courier"/>
              </a:rPr>
              <a:t>g  </a:t>
            </a:r>
            <a:r>
              <a:rPr lang="en-US" sz="1600" dirty="0" smtClean="0">
                <a:latin typeface="Courier"/>
                <a:cs typeface="Courier"/>
              </a:rPr>
              <a:t>     c     </a:t>
            </a:r>
            <a:r>
              <a:rPr lang="en-US" sz="1600" dirty="0">
                <a:latin typeface="Courier"/>
                <a:cs typeface="Courier"/>
              </a:rPr>
              <a:t>a  </a:t>
            </a:r>
            <a:r>
              <a:rPr lang="en-US" sz="1600" dirty="0" smtClean="0">
                <a:latin typeface="Courier"/>
                <a:cs typeface="Courier"/>
              </a:rPr>
              <a:t>   a</a:t>
            </a:r>
          </a:p>
          <a:p>
            <a:endParaRPr lang="en-US" sz="1600" dirty="0" smtClean="0">
              <a:latin typeface="Courier"/>
              <a:cs typeface="Courier"/>
            </a:endParaRPr>
          </a:p>
          <a:p>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c</a:t>
            </a:r>
          </a:p>
          <a:p>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g   </a:t>
            </a:r>
            <a:r>
              <a:rPr lang="en-US" sz="1600" dirty="0">
                <a:latin typeface="Courier"/>
                <a:cs typeface="Courier"/>
              </a:rPr>
              <a:t>g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a</a:t>
            </a:r>
            <a:endParaRPr lang="en-US" sz="1600" dirty="0" smtClean="0">
              <a:latin typeface="Courier"/>
              <a:cs typeface="Courier"/>
            </a:endParaRPr>
          </a:p>
          <a:p>
            <a:endParaRPr lang="en-US" sz="1600" dirty="0">
              <a:latin typeface="Courier"/>
              <a:cs typeface="Courier"/>
            </a:endParaRPr>
          </a:p>
          <a:p>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g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c</a:t>
            </a:r>
          </a:p>
          <a:p>
            <a:r>
              <a:rPr lang="en-US" sz="1600" dirty="0">
                <a:latin typeface="Courier"/>
                <a:cs typeface="Courier"/>
              </a:rPr>
              <a:t>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t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c  </a:t>
            </a:r>
            <a:r>
              <a:rPr lang="en-US" sz="1600" dirty="0" smtClean="0">
                <a:latin typeface="Courier"/>
                <a:cs typeface="Courier"/>
              </a:rPr>
              <a:t>   </a:t>
            </a:r>
            <a:r>
              <a:rPr lang="en-US" sz="1600" dirty="0">
                <a:latin typeface="Courier"/>
                <a:cs typeface="Courier"/>
              </a:rPr>
              <a:t>a  </a:t>
            </a:r>
            <a:r>
              <a:rPr lang="en-US" sz="1600" dirty="0" smtClean="0">
                <a:latin typeface="Courier"/>
                <a:cs typeface="Courier"/>
              </a:rPr>
              <a:t>   </a:t>
            </a:r>
            <a:r>
              <a:rPr lang="en-US" sz="1600" dirty="0">
                <a:latin typeface="Courier"/>
                <a:cs typeface="Courier"/>
              </a:rPr>
              <a:t>a </a:t>
            </a:r>
          </a:p>
          <a:p>
            <a:r>
              <a:rPr lang="en-US" sz="1600" dirty="0" smtClean="0">
                <a:latin typeface="Courier"/>
                <a:cs typeface="Courier"/>
              </a:rPr>
              <a:t> </a:t>
            </a:r>
            <a:endParaRPr lang="en-US" sz="1600" dirty="0">
              <a:latin typeface="Courier"/>
              <a:cs typeface="Courier"/>
            </a:endParaRPr>
          </a:p>
        </p:txBody>
      </p:sp>
      <p:sp>
        <p:nvSpPr>
          <p:cNvPr id="44" name="TextBox 43"/>
          <p:cNvSpPr txBox="1"/>
          <p:nvPr/>
        </p:nvSpPr>
        <p:spPr>
          <a:xfrm>
            <a:off x="245738" y="6093296"/>
            <a:ext cx="8875146" cy="461665"/>
          </a:xfrm>
          <a:prstGeom prst="rect">
            <a:avLst/>
          </a:prstGeom>
          <a:noFill/>
        </p:spPr>
        <p:txBody>
          <a:bodyPr wrap="none" rtlCol="0">
            <a:spAutoFit/>
          </a:bodyPr>
          <a:lstStyle/>
          <a:p>
            <a:r>
              <a:rPr lang="en-US" sz="2400" b="1" dirty="0" smtClean="0">
                <a:solidFill>
                  <a:srgbClr val="3366FF"/>
                </a:solidFill>
              </a:rPr>
              <a:t>Imputation of unobserved alleles via matching of shared haplotypes</a:t>
            </a:r>
            <a:endParaRPr lang="en-US" sz="2400" b="1" dirty="0">
              <a:solidFill>
                <a:srgbClr val="3366FF"/>
              </a:solidFill>
            </a:endParaRPr>
          </a:p>
        </p:txBody>
      </p:sp>
      <p:sp>
        <p:nvSpPr>
          <p:cNvPr id="43" name="TextBox 42"/>
          <p:cNvSpPr txBox="1"/>
          <p:nvPr/>
        </p:nvSpPr>
        <p:spPr>
          <a:xfrm>
            <a:off x="6012160" y="1124744"/>
            <a:ext cx="3024336" cy="1138773"/>
          </a:xfrm>
          <a:prstGeom prst="rect">
            <a:avLst/>
          </a:prstGeom>
          <a:noFill/>
        </p:spPr>
        <p:txBody>
          <a:bodyPr wrap="square" rtlCol="0">
            <a:spAutoFit/>
          </a:bodyPr>
          <a:lstStyle/>
          <a:p>
            <a:r>
              <a:rPr lang="en-US" sz="2400" b="1" dirty="0" smtClean="0">
                <a:solidFill>
                  <a:srgbClr val="3366FF"/>
                </a:solidFill>
              </a:rPr>
              <a:t>Reference </a:t>
            </a:r>
            <a:r>
              <a:rPr lang="en-US" sz="2400" b="1" dirty="0">
                <a:solidFill>
                  <a:srgbClr val="3366FF"/>
                </a:solidFill>
              </a:rPr>
              <a:t>h</a:t>
            </a:r>
            <a:r>
              <a:rPr lang="en-US" sz="2400" b="1" dirty="0" smtClean="0">
                <a:solidFill>
                  <a:srgbClr val="3366FF"/>
                </a:solidFill>
              </a:rPr>
              <a:t>aplotypes via sequencing studies</a:t>
            </a:r>
            <a:endParaRPr lang="en-US" sz="2400" b="1" dirty="0">
              <a:solidFill>
                <a:srgbClr val="3366FF"/>
              </a:solidFill>
            </a:endParaRPr>
          </a:p>
          <a:p>
            <a:r>
              <a:rPr lang="en-US" sz="2000" dirty="0" err="1" smtClean="0"/>
              <a:t>eg</a:t>
            </a:r>
            <a:r>
              <a:rPr lang="en-US" sz="2000" dirty="0" smtClean="0"/>
              <a:t>. 1000 Genomes Project</a:t>
            </a:r>
          </a:p>
        </p:txBody>
      </p:sp>
      <p:cxnSp>
        <p:nvCxnSpPr>
          <p:cNvPr id="45" name="Straight Arrow Connector 44"/>
          <p:cNvCxnSpPr/>
          <p:nvPr/>
        </p:nvCxnSpPr>
        <p:spPr>
          <a:xfrm flipH="1">
            <a:off x="5364088" y="1844824"/>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16534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20204" y="4509120"/>
            <a:ext cx="3168352" cy="21602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288556" y="3959699"/>
            <a:ext cx="2003523"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20204" y="3989812"/>
            <a:ext cx="3168352" cy="237626"/>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40284" y="3729732"/>
            <a:ext cx="445179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20204" y="3728913"/>
            <a:ext cx="720080" cy="237626"/>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792612" y="3251076"/>
            <a:ext cx="1499468"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20205" y="3263382"/>
            <a:ext cx="3672408"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280444" y="3047358"/>
            <a:ext cx="3011636"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0204" y="3049651"/>
            <a:ext cx="2160240"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765175"/>
          </a:xfrm>
          <a:prstGeom prst="rect">
            <a:avLst/>
          </a:prstGeom>
          <a:solidFill>
            <a:srgbClr val="002147"/>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3600" dirty="0"/>
              <a:t>Imputing missing data from reference sequences</a:t>
            </a:r>
          </a:p>
        </p:txBody>
      </p:sp>
      <p:sp>
        <p:nvSpPr>
          <p:cNvPr id="2" name="Content Placeholder 1"/>
          <p:cNvSpPr>
            <a:spLocks noGrp="1"/>
          </p:cNvSpPr>
          <p:nvPr>
            <p:ph idx="1"/>
          </p:nvPr>
        </p:nvSpPr>
        <p:spPr>
          <a:xfrm>
            <a:off x="251520" y="1052736"/>
            <a:ext cx="7344816" cy="432048"/>
          </a:xfrm>
        </p:spPr>
        <p:txBody>
          <a:bodyPr>
            <a:noAutofit/>
          </a:bodyPr>
          <a:lstStyle/>
          <a:p>
            <a:pPr marL="0" indent="0">
              <a:buNone/>
            </a:pPr>
            <a:endParaRPr lang="en-US" sz="2800" dirty="0" smtClean="0"/>
          </a:p>
          <a:p>
            <a:pPr marL="0" indent="0">
              <a:buNone/>
            </a:pPr>
            <a:endParaRPr lang="en-US" sz="2800" dirty="0" smtClean="0"/>
          </a:p>
          <a:p>
            <a:pPr marL="0" indent="0">
              <a:buNone/>
            </a:pPr>
            <a:endParaRPr lang="en-US" sz="2800" b="1" dirty="0"/>
          </a:p>
          <a:p>
            <a:pPr marL="0" indent="0">
              <a:buNone/>
            </a:pPr>
            <a:endParaRPr lang="en-US" sz="2800" dirty="0"/>
          </a:p>
          <a:p>
            <a:pPr marL="0" indent="0">
              <a:buNone/>
            </a:pPr>
            <a:endParaRPr lang="en-US" sz="28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p:txBody>
      </p:sp>
      <p:sp>
        <p:nvSpPr>
          <p:cNvPr id="13" name="Rectangle 12"/>
          <p:cNvSpPr/>
          <p:nvPr/>
        </p:nvSpPr>
        <p:spPr>
          <a:xfrm>
            <a:off x="118644" y="991868"/>
            <a:ext cx="5173435" cy="26138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18645" y="1234938"/>
            <a:ext cx="5173435"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18645" y="1473983"/>
            <a:ext cx="5173435" cy="237626"/>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20204" y="1701486"/>
            <a:ext cx="5173435" cy="2376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20204" y="1943475"/>
            <a:ext cx="5173435"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0204" y="2193985"/>
            <a:ext cx="5173435"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20204" y="2443168"/>
            <a:ext cx="5173435"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2965" y="908720"/>
            <a:ext cx="5233023" cy="1815882"/>
          </a:xfrm>
          <a:prstGeom prst="rect">
            <a:avLst/>
          </a:prstGeom>
          <a:noFill/>
        </p:spPr>
        <p:txBody>
          <a:bodyPr wrap="none" rtlCol="0">
            <a:spAutoFit/>
          </a:bodyPr>
          <a:lstStyle/>
          <a:p>
            <a:r>
              <a:rPr lang="en-US" sz="1600" dirty="0">
                <a:latin typeface="Courier"/>
                <a:cs typeface="Courier"/>
              </a:rPr>
              <a:t>a g a g </a:t>
            </a:r>
            <a:r>
              <a:rPr lang="en-US" sz="1600" dirty="0" smtClean="0">
                <a:latin typeface="Courier"/>
                <a:cs typeface="Courier"/>
              </a:rPr>
              <a:t>t t </a:t>
            </a:r>
            <a:r>
              <a:rPr lang="en-US" sz="1600" dirty="0">
                <a:latin typeface="Courier"/>
                <a:cs typeface="Courier"/>
              </a:rPr>
              <a:t>g a g g g a a </a:t>
            </a:r>
            <a:r>
              <a:rPr lang="en-US" sz="1600" dirty="0" smtClean="0">
                <a:latin typeface="Courier"/>
                <a:cs typeface="Courier"/>
              </a:rPr>
              <a:t>c c </a:t>
            </a:r>
            <a:r>
              <a:rPr lang="en-US" sz="1600" dirty="0">
                <a:latin typeface="Courier"/>
                <a:cs typeface="Courier"/>
              </a:rPr>
              <a:t>t g a g a a </a:t>
            </a:r>
            <a:endParaRPr lang="en-US" sz="1600" dirty="0" smtClean="0">
              <a:latin typeface="Courier"/>
              <a:cs typeface="Courier"/>
            </a:endParaRPr>
          </a:p>
          <a:p>
            <a:r>
              <a:rPr lang="en-US" sz="1600" dirty="0" smtClean="0">
                <a:latin typeface="Courier"/>
                <a:cs typeface="Courier"/>
              </a:rPr>
              <a:t>t </a:t>
            </a:r>
            <a:r>
              <a:rPr lang="en-US" sz="1600" dirty="0">
                <a:latin typeface="Courier"/>
                <a:cs typeface="Courier"/>
              </a:rPr>
              <a:t>g a g a c g a g g g a a a t t g a g a c</a:t>
            </a:r>
          </a:p>
          <a:p>
            <a:r>
              <a:rPr lang="en-US" sz="1600" dirty="0">
                <a:latin typeface="Courier"/>
                <a:cs typeface="Courier"/>
              </a:rPr>
              <a:t>t</a:t>
            </a:r>
            <a:r>
              <a:rPr lang="en-US" sz="1600" dirty="0" smtClean="0">
                <a:latin typeface="Courier"/>
                <a:cs typeface="Courier"/>
              </a:rPr>
              <a:t> g c </a:t>
            </a:r>
            <a:r>
              <a:rPr lang="en-US" sz="1600" dirty="0">
                <a:latin typeface="Courier"/>
                <a:cs typeface="Courier"/>
              </a:rPr>
              <a:t>g a c g </a:t>
            </a:r>
            <a:r>
              <a:rPr lang="en-US" sz="1600" dirty="0" smtClean="0">
                <a:latin typeface="Courier"/>
                <a:cs typeface="Courier"/>
              </a:rPr>
              <a:t>g t </a:t>
            </a:r>
            <a:r>
              <a:rPr lang="en-US" sz="1600" dirty="0">
                <a:latin typeface="Courier"/>
                <a:cs typeface="Courier"/>
              </a:rPr>
              <a:t>g </a:t>
            </a:r>
            <a:r>
              <a:rPr lang="en-US" sz="1600" dirty="0" smtClean="0">
                <a:latin typeface="Courier"/>
                <a:cs typeface="Courier"/>
              </a:rPr>
              <a:t>a t t c </a:t>
            </a:r>
            <a:r>
              <a:rPr lang="en-US" sz="1600" dirty="0">
                <a:latin typeface="Courier"/>
                <a:cs typeface="Courier"/>
              </a:rPr>
              <a:t>t </a:t>
            </a:r>
            <a:r>
              <a:rPr lang="en-US" sz="1600" dirty="0" smtClean="0">
                <a:latin typeface="Courier"/>
                <a:cs typeface="Courier"/>
              </a:rPr>
              <a:t>c c </a:t>
            </a:r>
            <a:r>
              <a:rPr lang="en-US" sz="1600" dirty="0">
                <a:latin typeface="Courier"/>
                <a:cs typeface="Courier"/>
              </a:rPr>
              <a:t>a g a </a:t>
            </a:r>
            <a:r>
              <a:rPr lang="en-US" sz="1600" dirty="0" smtClean="0">
                <a:latin typeface="Courier"/>
                <a:cs typeface="Courier"/>
              </a:rPr>
              <a:t>c </a:t>
            </a:r>
          </a:p>
          <a:p>
            <a:r>
              <a:rPr lang="en-US" sz="1600" dirty="0" smtClean="0">
                <a:latin typeface="Courier"/>
                <a:cs typeface="Courier"/>
              </a:rPr>
              <a:t>a </a:t>
            </a:r>
            <a:r>
              <a:rPr lang="en-US" sz="1600" dirty="0">
                <a:latin typeface="Courier"/>
                <a:cs typeface="Courier"/>
              </a:rPr>
              <a:t>g </a:t>
            </a:r>
            <a:r>
              <a:rPr lang="en-US" sz="1600" dirty="0" smtClean="0">
                <a:latin typeface="Courier"/>
                <a:cs typeface="Courier"/>
              </a:rPr>
              <a:t>c </a:t>
            </a:r>
            <a:r>
              <a:rPr lang="en-US" sz="1600" dirty="0">
                <a:latin typeface="Courier"/>
                <a:cs typeface="Courier"/>
              </a:rPr>
              <a:t>g a c g a </a:t>
            </a:r>
            <a:r>
              <a:rPr lang="en-US" sz="1600" dirty="0" smtClean="0">
                <a:latin typeface="Courier"/>
                <a:cs typeface="Courier"/>
              </a:rPr>
              <a:t>t </a:t>
            </a:r>
            <a:r>
              <a:rPr lang="en-US" sz="1600" dirty="0">
                <a:latin typeface="Courier"/>
                <a:cs typeface="Courier"/>
              </a:rPr>
              <a:t>g g </a:t>
            </a:r>
            <a:r>
              <a:rPr lang="en-US" sz="1600" dirty="0" smtClean="0">
                <a:latin typeface="Courier"/>
                <a:cs typeface="Courier"/>
              </a:rPr>
              <a:t>t </a:t>
            </a:r>
            <a:r>
              <a:rPr lang="en-US" sz="1600" dirty="0">
                <a:latin typeface="Courier"/>
                <a:cs typeface="Courier"/>
              </a:rPr>
              <a:t>a </a:t>
            </a:r>
            <a:r>
              <a:rPr lang="en-US" sz="1600" dirty="0" smtClean="0">
                <a:latin typeface="Courier"/>
                <a:cs typeface="Courier"/>
              </a:rPr>
              <a:t>c </a:t>
            </a:r>
            <a:r>
              <a:rPr lang="en-US" sz="1600" dirty="0">
                <a:latin typeface="Courier"/>
                <a:cs typeface="Courier"/>
              </a:rPr>
              <a:t>t t g a </a:t>
            </a:r>
            <a:r>
              <a:rPr lang="en-US" sz="1600" dirty="0" smtClean="0">
                <a:latin typeface="Courier"/>
                <a:cs typeface="Courier"/>
              </a:rPr>
              <a:t>t c </a:t>
            </a:r>
            <a:r>
              <a:rPr lang="en-US" sz="1600" dirty="0">
                <a:latin typeface="Courier"/>
                <a:cs typeface="Courier"/>
              </a:rPr>
              <a:t>a </a:t>
            </a:r>
            <a:endParaRPr lang="en-US" sz="1600" dirty="0" smtClean="0">
              <a:latin typeface="Courier"/>
              <a:cs typeface="Courier"/>
            </a:endParaRPr>
          </a:p>
          <a:p>
            <a:r>
              <a:rPr lang="en-US" sz="1600" dirty="0" smtClean="0">
                <a:latin typeface="Courier"/>
                <a:cs typeface="Courier"/>
              </a:rPr>
              <a:t>t a </a:t>
            </a:r>
            <a:r>
              <a:rPr lang="en-US" sz="1600" dirty="0">
                <a:latin typeface="Courier"/>
                <a:cs typeface="Courier"/>
              </a:rPr>
              <a:t>a g </a:t>
            </a:r>
            <a:r>
              <a:rPr lang="en-US" sz="1600" dirty="0" smtClean="0">
                <a:latin typeface="Courier"/>
                <a:cs typeface="Courier"/>
              </a:rPr>
              <a:t>t t a g t a a t t c c c </a:t>
            </a:r>
            <a:r>
              <a:rPr lang="en-US" sz="1600" dirty="0">
                <a:latin typeface="Courier"/>
                <a:cs typeface="Courier"/>
              </a:rPr>
              <a:t>g a g </a:t>
            </a:r>
            <a:r>
              <a:rPr lang="en-US" sz="1600" dirty="0" smtClean="0">
                <a:latin typeface="Courier"/>
                <a:cs typeface="Courier"/>
              </a:rPr>
              <a:t>c a</a:t>
            </a:r>
            <a:endParaRPr lang="en-US" sz="1600" dirty="0">
              <a:latin typeface="Courier"/>
              <a:cs typeface="Courier"/>
            </a:endParaRPr>
          </a:p>
          <a:p>
            <a:r>
              <a:rPr lang="en-US" sz="1600" dirty="0" smtClean="0">
                <a:latin typeface="Courier"/>
                <a:cs typeface="Courier"/>
              </a:rPr>
              <a:t>t </a:t>
            </a:r>
            <a:r>
              <a:rPr lang="en-US" sz="1600" dirty="0">
                <a:latin typeface="Courier"/>
                <a:cs typeface="Courier"/>
              </a:rPr>
              <a:t>g </a:t>
            </a:r>
            <a:r>
              <a:rPr lang="en-US" sz="1600" dirty="0" smtClean="0">
                <a:latin typeface="Courier"/>
                <a:cs typeface="Courier"/>
              </a:rPr>
              <a:t>c a </a:t>
            </a:r>
            <a:r>
              <a:rPr lang="en-US" sz="1600" dirty="0">
                <a:latin typeface="Courier"/>
                <a:cs typeface="Courier"/>
              </a:rPr>
              <a:t>a </a:t>
            </a:r>
            <a:r>
              <a:rPr lang="en-US" sz="1600" dirty="0" smtClean="0">
                <a:latin typeface="Courier"/>
                <a:cs typeface="Courier"/>
              </a:rPr>
              <a:t>t </a:t>
            </a:r>
            <a:r>
              <a:rPr lang="en-US" sz="1600" dirty="0">
                <a:latin typeface="Courier"/>
                <a:cs typeface="Courier"/>
              </a:rPr>
              <a:t>g a g g g a a a t t g </a:t>
            </a:r>
            <a:r>
              <a:rPr lang="en-US" sz="1600" dirty="0" smtClean="0">
                <a:latin typeface="Courier"/>
                <a:cs typeface="Courier"/>
              </a:rPr>
              <a:t>t t </a:t>
            </a:r>
            <a:r>
              <a:rPr lang="en-US" sz="1600" dirty="0">
                <a:latin typeface="Courier"/>
                <a:cs typeface="Courier"/>
              </a:rPr>
              <a:t>a a </a:t>
            </a:r>
            <a:endParaRPr lang="en-US" sz="1600" dirty="0" smtClean="0">
              <a:latin typeface="Courier"/>
              <a:cs typeface="Courier"/>
            </a:endParaRPr>
          </a:p>
          <a:p>
            <a:r>
              <a:rPr lang="en-US" sz="1600" dirty="0" smtClean="0">
                <a:latin typeface="Courier"/>
                <a:cs typeface="Courier"/>
              </a:rPr>
              <a:t>a </a:t>
            </a:r>
            <a:r>
              <a:rPr lang="en-US" sz="1600" dirty="0">
                <a:latin typeface="Courier"/>
                <a:cs typeface="Courier"/>
              </a:rPr>
              <a:t>g a g a c g </a:t>
            </a:r>
            <a:r>
              <a:rPr lang="en-US" sz="1600" dirty="0" smtClean="0">
                <a:latin typeface="Courier"/>
                <a:cs typeface="Courier"/>
              </a:rPr>
              <a:t>g </a:t>
            </a:r>
            <a:r>
              <a:rPr lang="en-US" sz="1600" dirty="0">
                <a:latin typeface="Courier"/>
                <a:cs typeface="Courier"/>
              </a:rPr>
              <a:t>g g g a a a t t </a:t>
            </a:r>
            <a:r>
              <a:rPr lang="en-US" sz="1600" dirty="0" smtClean="0">
                <a:latin typeface="Courier"/>
                <a:cs typeface="Courier"/>
              </a:rPr>
              <a:t>c t </a:t>
            </a:r>
            <a:r>
              <a:rPr lang="en-US" sz="1600" dirty="0">
                <a:latin typeface="Courier"/>
                <a:cs typeface="Courier"/>
              </a:rPr>
              <a:t>g </a:t>
            </a:r>
            <a:r>
              <a:rPr lang="en-US" sz="1600" dirty="0" smtClean="0">
                <a:latin typeface="Courier"/>
                <a:cs typeface="Courier"/>
              </a:rPr>
              <a:t>c </a:t>
            </a:r>
            <a:r>
              <a:rPr lang="en-US" sz="1600" dirty="0">
                <a:latin typeface="Courier"/>
                <a:cs typeface="Courier"/>
              </a:rPr>
              <a:t>c</a:t>
            </a:r>
          </a:p>
        </p:txBody>
      </p:sp>
      <p:sp>
        <p:nvSpPr>
          <p:cNvPr id="29" name="Rectangle 28"/>
          <p:cNvSpPr/>
          <p:nvPr/>
        </p:nvSpPr>
        <p:spPr>
          <a:xfrm>
            <a:off x="3288556" y="4509120"/>
            <a:ext cx="2003524" cy="238043"/>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20204" y="4737844"/>
            <a:ext cx="1781150" cy="21602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848396" y="4730675"/>
            <a:ext cx="3443683" cy="23762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20205" y="5229200"/>
            <a:ext cx="2016224" cy="238043"/>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136428" y="5229200"/>
            <a:ext cx="3155651" cy="26138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20205" y="5445224"/>
            <a:ext cx="3600400" cy="26138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720604" y="5445224"/>
            <a:ext cx="1571476" cy="26302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92646" y="2937644"/>
            <a:ext cx="5233023" cy="3046988"/>
          </a:xfrm>
          <a:prstGeom prst="rect">
            <a:avLst/>
          </a:prstGeom>
          <a:noFill/>
        </p:spPr>
        <p:txBody>
          <a:bodyPr wrap="none" rtlCol="0">
            <a:spAutoFit/>
          </a:bodyPr>
          <a:lstStyle/>
          <a:p>
            <a:r>
              <a:rPr lang="en-US" sz="1600" dirty="0">
                <a:latin typeface="Courier"/>
                <a:cs typeface="Courier"/>
              </a:rPr>
              <a:t>a g a g </a:t>
            </a:r>
            <a:r>
              <a:rPr lang="en-US" sz="1600" dirty="0" smtClean="0">
                <a:latin typeface="Courier"/>
                <a:cs typeface="Courier"/>
              </a:rPr>
              <a:t>t a </a:t>
            </a:r>
            <a:r>
              <a:rPr lang="en-US" sz="1600" dirty="0">
                <a:latin typeface="Courier"/>
                <a:cs typeface="Courier"/>
              </a:rPr>
              <a:t>g a </a:t>
            </a:r>
            <a:r>
              <a:rPr lang="en-US" sz="1600" dirty="0" smtClean="0">
                <a:latin typeface="Courier"/>
                <a:cs typeface="Courier"/>
              </a:rPr>
              <a:t>g </a:t>
            </a:r>
            <a:r>
              <a:rPr lang="en-US" sz="1600" dirty="0">
                <a:latin typeface="Courier"/>
                <a:cs typeface="Courier"/>
              </a:rPr>
              <a:t>g g t a c t t g a t c </a:t>
            </a:r>
            <a:r>
              <a:rPr lang="en-US" sz="1600" dirty="0" smtClean="0">
                <a:latin typeface="Courier"/>
                <a:cs typeface="Courier"/>
              </a:rPr>
              <a:t>a</a:t>
            </a:r>
          </a:p>
          <a:p>
            <a:r>
              <a:rPr lang="en-US" sz="1600" dirty="0">
                <a:latin typeface="Courier"/>
                <a:cs typeface="Courier"/>
              </a:rPr>
              <a:t>t g c g a c g g t g a t t c t t c t g c </a:t>
            </a:r>
            <a:r>
              <a:rPr lang="en-US" sz="1600" dirty="0" smtClean="0">
                <a:latin typeface="Courier"/>
                <a:cs typeface="Courier"/>
              </a:rPr>
              <a:t>c</a:t>
            </a:r>
          </a:p>
          <a:p>
            <a:endParaRPr lang="en-US" sz="1600" dirty="0">
              <a:latin typeface="Courier"/>
              <a:cs typeface="Courier"/>
            </a:endParaRPr>
          </a:p>
          <a:p>
            <a:r>
              <a:rPr lang="en-US" sz="1600" dirty="0">
                <a:latin typeface="Courier"/>
                <a:cs typeface="Courier"/>
              </a:rPr>
              <a:t>t a </a:t>
            </a:r>
            <a:r>
              <a:rPr lang="en-US" sz="1600" dirty="0" smtClean="0">
                <a:latin typeface="Courier"/>
                <a:cs typeface="Courier"/>
              </a:rPr>
              <a:t>a </a:t>
            </a:r>
            <a:r>
              <a:rPr lang="en-US" sz="1600" dirty="0">
                <a:latin typeface="Courier"/>
                <a:cs typeface="Courier"/>
              </a:rPr>
              <a:t>a a t g a g g g a a a t t g t t a </a:t>
            </a:r>
            <a:r>
              <a:rPr lang="en-US" sz="1600" dirty="0" smtClean="0">
                <a:latin typeface="Courier"/>
                <a:cs typeface="Courier"/>
              </a:rPr>
              <a:t>a</a:t>
            </a:r>
          </a:p>
          <a:p>
            <a:r>
              <a:rPr lang="en-US" sz="1600" dirty="0">
                <a:latin typeface="Courier"/>
                <a:cs typeface="Courier"/>
              </a:rPr>
              <a:t>t g a g a c g a </a:t>
            </a:r>
            <a:r>
              <a:rPr lang="en-US" sz="1600" dirty="0" smtClean="0">
                <a:latin typeface="Courier"/>
                <a:cs typeface="Courier"/>
              </a:rPr>
              <a:t>g g </a:t>
            </a:r>
            <a:r>
              <a:rPr lang="en-US" sz="1600" dirty="0">
                <a:latin typeface="Courier"/>
                <a:cs typeface="Courier"/>
              </a:rPr>
              <a:t>g a a </a:t>
            </a:r>
            <a:r>
              <a:rPr lang="en-US" sz="1600" dirty="0" smtClean="0">
                <a:latin typeface="Courier"/>
                <a:cs typeface="Courier"/>
              </a:rPr>
              <a:t>c c </a:t>
            </a:r>
            <a:r>
              <a:rPr lang="en-US" sz="1600" dirty="0">
                <a:latin typeface="Courier"/>
                <a:cs typeface="Courier"/>
              </a:rPr>
              <a:t>c g a g c </a:t>
            </a:r>
            <a:r>
              <a:rPr lang="en-US" sz="1600" dirty="0" smtClean="0">
                <a:latin typeface="Courier"/>
                <a:cs typeface="Courier"/>
              </a:rPr>
              <a:t>a</a:t>
            </a:r>
          </a:p>
          <a:p>
            <a:endParaRPr lang="en-US" sz="1600" dirty="0" smtClean="0">
              <a:latin typeface="Courier"/>
              <a:cs typeface="Courier"/>
            </a:endParaRPr>
          </a:p>
          <a:p>
            <a:r>
              <a:rPr lang="en-US" sz="1600" dirty="0">
                <a:latin typeface="Courier"/>
                <a:cs typeface="Courier"/>
              </a:rPr>
              <a:t>a g c g a c g a t g g t </a:t>
            </a:r>
            <a:r>
              <a:rPr lang="en-US" sz="1600" dirty="0" smtClean="0">
                <a:latin typeface="Courier"/>
                <a:cs typeface="Courier"/>
              </a:rPr>
              <a:t>a </a:t>
            </a:r>
            <a:r>
              <a:rPr lang="en-US" sz="1600" dirty="0">
                <a:latin typeface="Courier"/>
                <a:cs typeface="Courier"/>
              </a:rPr>
              <a:t>a t t c t g c c</a:t>
            </a:r>
          </a:p>
          <a:p>
            <a:r>
              <a:rPr lang="en-US" sz="1600" dirty="0">
                <a:latin typeface="Courier"/>
                <a:cs typeface="Courier"/>
              </a:rPr>
              <a:t>a g a g a c g </a:t>
            </a:r>
            <a:r>
              <a:rPr lang="en-US" sz="1600" dirty="0" smtClean="0">
                <a:latin typeface="Courier"/>
                <a:cs typeface="Courier"/>
              </a:rPr>
              <a:t>a g </a:t>
            </a:r>
            <a:r>
              <a:rPr lang="en-US" sz="1600" dirty="0">
                <a:latin typeface="Courier"/>
                <a:cs typeface="Courier"/>
              </a:rPr>
              <a:t>g g a a c c t g a g a a</a:t>
            </a:r>
            <a:endParaRPr lang="en-US" sz="1600" dirty="0" smtClean="0">
              <a:latin typeface="Courier"/>
              <a:cs typeface="Courier"/>
            </a:endParaRPr>
          </a:p>
          <a:p>
            <a:endParaRPr lang="en-US" sz="1600" dirty="0">
              <a:latin typeface="Courier"/>
              <a:cs typeface="Courier"/>
            </a:endParaRPr>
          </a:p>
          <a:p>
            <a:r>
              <a:rPr lang="en-US" sz="1600" dirty="0">
                <a:latin typeface="Courier"/>
                <a:cs typeface="Courier"/>
              </a:rPr>
              <a:t>t g c a a t g a g g g a a a t t g a g a c</a:t>
            </a:r>
          </a:p>
          <a:p>
            <a:r>
              <a:rPr lang="en-US" sz="1600" dirty="0" smtClean="0">
                <a:latin typeface="Courier"/>
                <a:cs typeface="Courier"/>
              </a:rPr>
              <a:t>t </a:t>
            </a:r>
            <a:r>
              <a:rPr lang="en-US" sz="1600" dirty="0">
                <a:latin typeface="Courier"/>
                <a:cs typeface="Courier"/>
              </a:rPr>
              <a:t>a a g t t a g t a a t t c c </a:t>
            </a:r>
            <a:r>
              <a:rPr lang="en-US" sz="1600" dirty="0" smtClean="0">
                <a:latin typeface="Courier"/>
                <a:cs typeface="Courier"/>
              </a:rPr>
              <a:t>t </a:t>
            </a:r>
            <a:r>
              <a:rPr lang="en-US" sz="1600" dirty="0">
                <a:latin typeface="Courier"/>
                <a:cs typeface="Courier"/>
              </a:rPr>
              <a:t>g a t c a </a:t>
            </a:r>
          </a:p>
          <a:p>
            <a:r>
              <a:rPr lang="en-US" sz="1600" dirty="0" smtClean="0">
                <a:latin typeface="Courier"/>
                <a:cs typeface="Courier"/>
              </a:rPr>
              <a:t> </a:t>
            </a:r>
            <a:endParaRPr lang="en-US" sz="1600" dirty="0">
              <a:latin typeface="Courier"/>
              <a:cs typeface="Courier"/>
            </a:endParaRPr>
          </a:p>
        </p:txBody>
      </p:sp>
      <p:sp>
        <p:nvSpPr>
          <p:cNvPr id="44" name="TextBox 43"/>
          <p:cNvSpPr txBox="1"/>
          <p:nvPr/>
        </p:nvSpPr>
        <p:spPr>
          <a:xfrm>
            <a:off x="6012160" y="1124744"/>
            <a:ext cx="3024336" cy="1138773"/>
          </a:xfrm>
          <a:prstGeom prst="rect">
            <a:avLst/>
          </a:prstGeom>
          <a:noFill/>
        </p:spPr>
        <p:txBody>
          <a:bodyPr wrap="square" rtlCol="0">
            <a:spAutoFit/>
          </a:bodyPr>
          <a:lstStyle/>
          <a:p>
            <a:r>
              <a:rPr lang="en-US" sz="2400" b="1" dirty="0" smtClean="0">
                <a:solidFill>
                  <a:srgbClr val="3366FF"/>
                </a:solidFill>
              </a:rPr>
              <a:t>Reference </a:t>
            </a:r>
            <a:r>
              <a:rPr lang="en-US" sz="2400" b="1" dirty="0">
                <a:solidFill>
                  <a:srgbClr val="3366FF"/>
                </a:solidFill>
              </a:rPr>
              <a:t>h</a:t>
            </a:r>
            <a:r>
              <a:rPr lang="en-US" sz="2400" b="1" dirty="0" smtClean="0">
                <a:solidFill>
                  <a:srgbClr val="3366FF"/>
                </a:solidFill>
              </a:rPr>
              <a:t>aplotypes via sequencing studies</a:t>
            </a:r>
            <a:endParaRPr lang="en-US" sz="2400" b="1" dirty="0">
              <a:solidFill>
                <a:srgbClr val="3366FF"/>
              </a:solidFill>
            </a:endParaRPr>
          </a:p>
          <a:p>
            <a:r>
              <a:rPr lang="en-US" sz="2000" dirty="0" err="1" smtClean="0"/>
              <a:t>eg</a:t>
            </a:r>
            <a:r>
              <a:rPr lang="en-US" sz="2000" dirty="0" smtClean="0"/>
              <a:t>. 1000 Genomes Project</a:t>
            </a:r>
          </a:p>
        </p:txBody>
      </p:sp>
      <p:cxnSp>
        <p:nvCxnSpPr>
          <p:cNvPr id="45" name="Straight Arrow Connector 44"/>
          <p:cNvCxnSpPr/>
          <p:nvPr/>
        </p:nvCxnSpPr>
        <p:spPr>
          <a:xfrm flipH="1">
            <a:off x="5364088" y="1844824"/>
            <a:ext cx="648072" cy="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45738" y="6093296"/>
            <a:ext cx="9054131" cy="461665"/>
          </a:xfrm>
          <a:prstGeom prst="rect">
            <a:avLst/>
          </a:prstGeom>
          <a:noFill/>
        </p:spPr>
        <p:txBody>
          <a:bodyPr wrap="none" rtlCol="0">
            <a:spAutoFit/>
          </a:bodyPr>
          <a:lstStyle/>
          <a:p>
            <a:r>
              <a:rPr lang="en-US" sz="2400" b="1" dirty="0" smtClean="0">
                <a:solidFill>
                  <a:srgbClr val="3366FF"/>
                </a:solidFill>
              </a:rPr>
              <a:t>Imputation of unobserved alleles via matching of shared haplotypes</a:t>
            </a:r>
          </a:p>
        </p:txBody>
      </p:sp>
      <p:sp>
        <p:nvSpPr>
          <p:cNvPr id="3" name="TextBox 2"/>
          <p:cNvSpPr txBox="1"/>
          <p:nvPr/>
        </p:nvSpPr>
        <p:spPr>
          <a:xfrm>
            <a:off x="5724128" y="2937644"/>
            <a:ext cx="3312368" cy="3416320"/>
          </a:xfrm>
          <a:prstGeom prst="rect">
            <a:avLst/>
          </a:prstGeom>
          <a:noFill/>
        </p:spPr>
        <p:txBody>
          <a:bodyPr wrap="square" rtlCol="0">
            <a:spAutoFit/>
          </a:bodyPr>
          <a:lstStyle/>
          <a:p>
            <a:r>
              <a:rPr lang="en-US" b="1" dirty="0">
                <a:solidFill>
                  <a:srgbClr val="FF0000"/>
                </a:solidFill>
                <a:latin typeface="+mn-lt"/>
              </a:rPr>
              <a:t>Hidden Markov Model: </a:t>
            </a:r>
            <a:r>
              <a:rPr lang="en-US" b="1" dirty="0" smtClean="0">
                <a:solidFill>
                  <a:srgbClr val="FF0000"/>
                </a:solidFill>
                <a:latin typeface="+mn-lt"/>
              </a:rPr>
              <a:t>“select and copy”</a:t>
            </a:r>
            <a:r>
              <a:rPr lang="en-US" b="1" dirty="0">
                <a:solidFill>
                  <a:srgbClr val="FF0000"/>
                </a:solidFill>
                <a:latin typeface="+mn-lt"/>
              </a:rPr>
              <a:t>, </a:t>
            </a:r>
            <a:endParaRPr lang="en-US" b="1" dirty="0" smtClean="0">
              <a:solidFill>
                <a:srgbClr val="FF0000"/>
              </a:solidFill>
              <a:latin typeface="+mn-lt"/>
            </a:endParaRPr>
          </a:p>
          <a:p>
            <a:r>
              <a:rPr lang="en-US" b="1" dirty="0" smtClean="0">
                <a:solidFill>
                  <a:srgbClr val="FF0000"/>
                </a:solidFill>
                <a:latin typeface="+mn-lt"/>
              </a:rPr>
              <a:t>e.g</a:t>
            </a:r>
            <a:r>
              <a:rPr lang="en-US" b="1" dirty="0">
                <a:solidFill>
                  <a:srgbClr val="FF0000"/>
                </a:solidFill>
                <a:latin typeface="+mn-lt"/>
              </a:rPr>
              <a:t>. IMPUTE, </a:t>
            </a:r>
            <a:r>
              <a:rPr lang="en-US" b="1" dirty="0" smtClean="0">
                <a:solidFill>
                  <a:srgbClr val="FF0000"/>
                </a:solidFill>
                <a:latin typeface="+mn-lt"/>
              </a:rPr>
              <a:t>MACH</a:t>
            </a:r>
          </a:p>
          <a:p>
            <a:endParaRPr lang="en-US" b="1" dirty="0">
              <a:solidFill>
                <a:srgbClr val="FF0000"/>
              </a:solidFill>
              <a:latin typeface="+mn-lt"/>
            </a:endParaRPr>
          </a:p>
          <a:p>
            <a:r>
              <a:rPr lang="en-US" b="1" dirty="0" smtClean="0">
                <a:solidFill>
                  <a:srgbClr val="FF0000"/>
                </a:solidFill>
                <a:latin typeface="+mn-lt"/>
              </a:rPr>
              <a:t>Quadratic methods, also using MCMC.</a:t>
            </a:r>
          </a:p>
          <a:p>
            <a:r>
              <a:rPr lang="en-US" b="1" dirty="0" smtClean="0">
                <a:solidFill>
                  <a:srgbClr val="FF0000"/>
                </a:solidFill>
                <a:latin typeface="+mn-lt"/>
              </a:rPr>
              <a:t>Will not scale to millions of samples</a:t>
            </a:r>
            <a:endParaRPr lang="en-US" b="1" dirty="0">
              <a:solidFill>
                <a:srgbClr val="FF0000"/>
              </a:solidFill>
              <a:latin typeface="+mn-lt"/>
            </a:endParaRPr>
          </a:p>
          <a:p>
            <a:endParaRPr lang="en-US" dirty="0"/>
          </a:p>
        </p:txBody>
      </p:sp>
    </p:spTree>
    <p:extLst>
      <p:ext uri="{BB962C8B-B14F-4D97-AF65-F5344CB8AC3E}">
        <p14:creationId xmlns:p14="http://schemas.microsoft.com/office/powerpoint/2010/main" val="1706362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1880"/>
            <a:ext cx="9144000" cy="1535832"/>
          </a:xfrm>
        </p:spPr>
        <p:txBody>
          <a:bodyPr/>
          <a:lstStyle/>
          <a:p>
            <a:r>
              <a:rPr lang="en-US" sz="4000" dirty="0" smtClean="0"/>
              <a:t>New data structure for haplotype matching</a:t>
            </a:r>
            <a:br>
              <a:rPr lang="en-US" sz="4000" dirty="0" smtClean="0"/>
            </a:br>
            <a:r>
              <a:rPr lang="en-US" sz="4000" dirty="0" smtClean="0"/>
              <a:t>Positional Burrows-Wheeler Transform PBWT (</a:t>
            </a:r>
            <a:r>
              <a:rPr lang="en-US" sz="4000" i="1" dirty="0" smtClean="0"/>
              <a:t>Bioinformatics, </a:t>
            </a:r>
            <a:r>
              <a:rPr lang="en-US" sz="4000" dirty="0" smtClean="0"/>
              <a:t>2014)</a:t>
            </a:r>
            <a:endParaRPr lang="en-US" sz="4000" dirty="0"/>
          </a:p>
        </p:txBody>
      </p:sp>
      <p:sp>
        <p:nvSpPr>
          <p:cNvPr id="6" name="TextBox 5"/>
          <p:cNvSpPr txBox="1"/>
          <p:nvPr/>
        </p:nvSpPr>
        <p:spPr>
          <a:xfrm>
            <a:off x="256783" y="2266512"/>
            <a:ext cx="8635697" cy="3000822"/>
          </a:xfrm>
          <a:prstGeom prst="rect">
            <a:avLst/>
          </a:prstGeom>
          <a:noFill/>
        </p:spPr>
        <p:txBody>
          <a:bodyPr wrap="none" rtlCol="0">
            <a:spAutoFit/>
          </a:bodyPr>
          <a:lstStyle/>
          <a:p>
            <a:r>
              <a:rPr lang="en-US" sz="900" dirty="0" smtClean="0">
                <a:latin typeface="Courier"/>
                <a:cs typeface="Courier"/>
              </a:rPr>
              <a:t>010010101000000111011100100100000000000100010000011000000100100010101000100110000100110000010000100 </a:t>
            </a:r>
            <a:r>
              <a:rPr lang="en-US" sz="900" dirty="0">
                <a:latin typeface="Courier"/>
                <a:cs typeface="Courier"/>
              </a:rPr>
              <a:t>1 0000000110110010000</a:t>
            </a:r>
          </a:p>
          <a:p>
            <a:r>
              <a:rPr lang="en-US" sz="900" dirty="0" smtClean="0">
                <a:latin typeface="Courier"/>
                <a:cs typeface="Courier"/>
              </a:rPr>
              <a:t>010010010110110110011111000101010000100100011000000110000010100011110001000101</a:t>
            </a:r>
            <a:r>
              <a:rPr lang="en-US" sz="900" u="sng" dirty="0" smtClean="0">
                <a:solidFill>
                  <a:srgbClr val="FF0000"/>
                </a:solidFill>
                <a:latin typeface="Courier"/>
                <a:cs typeface="Courier"/>
              </a:rPr>
              <a:t>000100110000010000100</a:t>
            </a:r>
            <a:r>
              <a:rPr lang="en-US" sz="900" dirty="0" smtClean="0">
                <a:latin typeface="Courier"/>
                <a:cs typeface="Courier"/>
              </a:rPr>
              <a:t> </a:t>
            </a:r>
            <a:r>
              <a:rPr lang="en-US" sz="900" dirty="0">
                <a:latin typeface="Courier"/>
                <a:cs typeface="Courier"/>
              </a:rPr>
              <a:t>1 1001000001100011110</a:t>
            </a:r>
          </a:p>
          <a:p>
            <a:r>
              <a:rPr lang="en-US" sz="900" dirty="0" smtClean="0">
                <a:latin typeface="Courier"/>
                <a:cs typeface="Courier"/>
              </a:rPr>
              <a:t>0110101100010000100111001001010100001001000110000001100000101000100010000001110100000100000101</a:t>
            </a:r>
            <a:r>
              <a:rPr lang="en-US" sz="900" u="sng" dirty="0" smtClean="0">
                <a:solidFill>
                  <a:srgbClr val="FF0000"/>
                </a:solidFill>
                <a:latin typeface="Courier"/>
                <a:cs typeface="Courier"/>
              </a:rPr>
              <a:t>00100</a:t>
            </a:r>
            <a:r>
              <a:rPr lang="en-US" sz="900" dirty="0" smtClean="0">
                <a:latin typeface="Courier"/>
                <a:cs typeface="Courier"/>
              </a:rPr>
              <a:t> </a:t>
            </a:r>
            <a:r>
              <a:rPr lang="en-US" sz="900" dirty="0">
                <a:latin typeface="Courier"/>
                <a:cs typeface="Courier"/>
              </a:rPr>
              <a:t>1 1001000100100100010</a:t>
            </a:r>
          </a:p>
          <a:p>
            <a:r>
              <a:rPr lang="en-US" sz="900" dirty="0" smtClean="0">
                <a:latin typeface="Courier"/>
                <a:cs typeface="Courier"/>
              </a:rPr>
              <a:t>01001001000100001001110001</a:t>
            </a:r>
            <a:r>
              <a:rPr lang="en-US" sz="900" u="sng" dirty="0" smtClean="0">
                <a:solidFill>
                  <a:srgbClr val="FF0000"/>
                </a:solidFill>
                <a:latin typeface="Courier"/>
                <a:cs typeface="Courier"/>
              </a:rPr>
              <a:t>0101010000100100011000000110000010100010001000000111010000010000010100100</a:t>
            </a:r>
            <a:r>
              <a:rPr lang="en-US" sz="900" dirty="0" smtClean="0">
                <a:latin typeface="Courier"/>
                <a:cs typeface="Courier"/>
              </a:rPr>
              <a:t> </a:t>
            </a:r>
            <a:r>
              <a:rPr lang="en-US" sz="900" dirty="0">
                <a:latin typeface="Courier"/>
                <a:cs typeface="Courier"/>
              </a:rPr>
              <a:t>1 1001000100100100010</a:t>
            </a:r>
          </a:p>
          <a:p>
            <a:r>
              <a:rPr lang="en-US" sz="900" dirty="0" smtClean="0">
                <a:latin typeface="Courier"/>
                <a:cs typeface="Courier"/>
              </a:rPr>
              <a:t>0110010100010000100111001001100011010001000110100110100000011100100000001001010101001100</a:t>
            </a:r>
            <a:r>
              <a:rPr lang="en-US" sz="900" dirty="0" smtClean="0">
                <a:solidFill>
                  <a:srgbClr val="000000"/>
                </a:solidFill>
                <a:latin typeface="Courier"/>
                <a:cs typeface="Courier"/>
              </a:rPr>
              <a:t>0010000001</a:t>
            </a:r>
            <a:r>
              <a:rPr lang="en-US" sz="900" u="sng" dirty="0" smtClean="0">
                <a:solidFill>
                  <a:srgbClr val="FF0000"/>
                </a:solidFill>
                <a:latin typeface="Courier"/>
                <a:cs typeface="Courier"/>
              </a:rPr>
              <a:t>0</a:t>
            </a:r>
            <a:r>
              <a:rPr lang="en-US" sz="900" dirty="0" smtClean="0">
                <a:latin typeface="Courier"/>
                <a:cs typeface="Courier"/>
              </a:rPr>
              <a:t> </a:t>
            </a:r>
            <a:r>
              <a:rPr lang="en-US" sz="900" dirty="0">
                <a:latin typeface="Courier"/>
                <a:cs typeface="Courier"/>
              </a:rPr>
              <a:t>1 0100000100100010010</a:t>
            </a:r>
          </a:p>
          <a:p>
            <a:r>
              <a:rPr lang="en-US" sz="900" dirty="0" smtClean="0">
                <a:latin typeface="Courier"/>
                <a:cs typeface="Courier"/>
              </a:rPr>
              <a:t>010001010101000010011111010101010000000100010101101001000000000100010001100100000000000111</a:t>
            </a:r>
            <a:r>
              <a:rPr lang="en-US" sz="900" u="sng" dirty="0" smtClean="0">
                <a:solidFill>
                  <a:srgbClr val="FF0000"/>
                </a:solidFill>
                <a:latin typeface="Courier"/>
                <a:cs typeface="Courier"/>
              </a:rPr>
              <a:t>100000010</a:t>
            </a:r>
            <a:r>
              <a:rPr lang="en-US" sz="900" dirty="0" smtClean="0">
                <a:latin typeface="Courier"/>
                <a:cs typeface="Courier"/>
              </a:rPr>
              <a:t> </a:t>
            </a:r>
            <a:r>
              <a:rPr lang="en-US" sz="900" dirty="0">
                <a:latin typeface="Courier"/>
                <a:cs typeface="Courier"/>
              </a:rPr>
              <a:t>1 0100000100100010000</a:t>
            </a:r>
          </a:p>
          <a:p>
            <a:r>
              <a:rPr lang="en-US" sz="900" dirty="0" smtClean="0">
                <a:latin typeface="Courier"/>
                <a:cs typeface="Courier"/>
              </a:rPr>
              <a:t>01100101000100110010000001010101000000010001010110000010010010010010011</a:t>
            </a:r>
            <a:r>
              <a:rPr lang="en-US" sz="900" u="sng" dirty="0" smtClean="0">
                <a:solidFill>
                  <a:srgbClr val="FF0000"/>
                </a:solidFill>
                <a:latin typeface="Courier"/>
                <a:cs typeface="Courier"/>
              </a:rPr>
              <a:t>1100100000000000111100000010</a:t>
            </a:r>
            <a:r>
              <a:rPr lang="en-US" sz="900" dirty="0" smtClean="0">
                <a:latin typeface="Courier"/>
                <a:cs typeface="Courier"/>
              </a:rPr>
              <a:t> </a:t>
            </a:r>
            <a:r>
              <a:rPr lang="en-US" sz="900" dirty="0">
                <a:latin typeface="Courier"/>
                <a:cs typeface="Courier"/>
              </a:rPr>
              <a:t>1 0100000100100010010</a:t>
            </a:r>
          </a:p>
          <a:p>
            <a:r>
              <a:rPr lang="en-US" sz="900" dirty="0" smtClean="0">
                <a:latin typeface="Courier"/>
                <a:cs typeface="Courier"/>
              </a:rPr>
              <a:t>110001010001001100011111000101010000100100011000000001000000000011110001000101</a:t>
            </a:r>
            <a:r>
              <a:rPr lang="en-US" sz="900" u="sng" dirty="0" smtClean="0">
                <a:solidFill>
                  <a:srgbClr val="FF0000"/>
                </a:solidFill>
                <a:latin typeface="Courier"/>
                <a:cs typeface="Courier"/>
              </a:rPr>
              <a:t>000000000111100000010</a:t>
            </a:r>
            <a:r>
              <a:rPr lang="en-US" sz="900" dirty="0" smtClean="0">
                <a:latin typeface="Courier"/>
                <a:cs typeface="Courier"/>
              </a:rPr>
              <a:t> </a:t>
            </a:r>
            <a:r>
              <a:rPr lang="en-US" sz="900" dirty="0">
                <a:latin typeface="Courier"/>
                <a:cs typeface="Courier"/>
              </a:rPr>
              <a:t>1 0100000010101000010</a:t>
            </a:r>
          </a:p>
          <a:p>
            <a:r>
              <a:rPr lang="en-US" sz="900" dirty="0" smtClean="0">
                <a:latin typeface="Courier"/>
                <a:cs typeface="Courier"/>
              </a:rPr>
              <a:t>01001011000100001001100001000101010010010001100010000100010010001000000000010101000011000001</a:t>
            </a:r>
            <a:r>
              <a:rPr lang="en-US" sz="900" u="sng" dirty="0" smtClean="0">
                <a:solidFill>
                  <a:srgbClr val="FF0000"/>
                </a:solidFill>
                <a:latin typeface="Courier"/>
                <a:cs typeface="Courier"/>
              </a:rPr>
              <a:t>0000010</a:t>
            </a:r>
            <a:r>
              <a:rPr lang="en-US" sz="900" dirty="0" smtClean="0">
                <a:latin typeface="Courier"/>
                <a:cs typeface="Courier"/>
              </a:rPr>
              <a:t> </a:t>
            </a:r>
            <a:r>
              <a:rPr lang="en-US" sz="900" dirty="0">
                <a:latin typeface="Courier"/>
                <a:cs typeface="Courier"/>
              </a:rPr>
              <a:t>0 1000011100100010000</a:t>
            </a:r>
          </a:p>
          <a:p>
            <a:r>
              <a:rPr lang="en-US" sz="900" dirty="0" smtClean="0">
                <a:latin typeface="Courier"/>
                <a:cs typeface="Courier"/>
              </a:rPr>
              <a:t>0110010101110000101000110101000100000001000101011000001001001000011000010011000000010000000101</a:t>
            </a:r>
            <a:r>
              <a:rPr lang="en-US" sz="900" u="sng" dirty="0" smtClean="0">
                <a:solidFill>
                  <a:srgbClr val="FF0000"/>
                </a:solidFill>
                <a:latin typeface="Courier"/>
                <a:cs typeface="Courier"/>
              </a:rPr>
              <a:t>00010</a:t>
            </a:r>
            <a:r>
              <a:rPr lang="en-US" sz="900" dirty="0" smtClean="0">
                <a:latin typeface="Courier"/>
                <a:cs typeface="Courier"/>
              </a:rPr>
              <a:t> </a:t>
            </a:r>
            <a:r>
              <a:rPr lang="en-US" sz="900" dirty="0">
                <a:latin typeface="Courier"/>
                <a:cs typeface="Courier"/>
              </a:rPr>
              <a:t>1 0000100001100010000</a:t>
            </a:r>
          </a:p>
          <a:p>
            <a:r>
              <a:rPr lang="en-US" sz="900" dirty="0" smtClean="0">
                <a:latin typeface="Courier"/>
                <a:cs typeface="Courier"/>
              </a:rPr>
              <a:t>0110010101100000101011110101010011000001101010001000010001001001001000001001010101001100001</a:t>
            </a:r>
            <a:r>
              <a:rPr lang="en-US" sz="900" u="sng" dirty="0" smtClean="0">
                <a:solidFill>
                  <a:srgbClr val="FF0000"/>
                </a:solidFill>
                <a:latin typeface="Courier"/>
                <a:cs typeface="Courier"/>
              </a:rPr>
              <a:t>10100010</a:t>
            </a:r>
            <a:r>
              <a:rPr lang="en-US" sz="900" dirty="0" smtClean="0">
                <a:latin typeface="Courier"/>
                <a:cs typeface="Courier"/>
              </a:rPr>
              <a:t> </a:t>
            </a:r>
            <a:r>
              <a:rPr lang="en-US" sz="900" dirty="0">
                <a:latin typeface="Courier"/>
                <a:cs typeface="Courier"/>
              </a:rPr>
              <a:t>1 0000100001100010010</a:t>
            </a:r>
          </a:p>
          <a:p>
            <a:r>
              <a:rPr lang="en-US" sz="900" dirty="0" smtClean="0">
                <a:latin typeface="Courier"/>
                <a:cs typeface="Courier"/>
              </a:rPr>
              <a:t>011001010001000010011100100110100000000110101000100001000100100011110000000101011</a:t>
            </a:r>
            <a:r>
              <a:rPr lang="en-US" sz="900" dirty="0" smtClean="0">
                <a:solidFill>
                  <a:srgbClr val="000000"/>
                </a:solidFill>
                <a:latin typeface="Courier"/>
                <a:cs typeface="Courier"/>
              </a:rPr>
              <a:t>000010000101</a:t>
            </a:r>
            <a:r>
              <a:rPr lang="en-US" sz="900" u="sng" dirty="0" smtClean="0">
                <a:solidFill>
                  <a:srgbClr val="FF0000"/>
                </a:solidFill>
                <a:latin typeface="Courier"/>
                <a:cs typeface="Courier"/>
              </a:rPr>
              <a:t>100010</a:t>
            </a:r>
            <a:r>
              <a:rPr lang="en-US" sz="900" dirty="0" smtClean="0">
                <a:latin typeface="Courier"/>
                <a:cs typeface="Courier"/>
              </a:rPr>
              <a:t> </a:t>
            </a:r>
            <a:r>
              <a:rPr lang="en-US" sz="900" dirty="0">
                <a:latin typeface="Courier"/>
                <a:cs typeface="Courier"/>
              </a:rPr>
              <a:t>0 1000001100000100010</a:t>
            </a:r>
          </a:p>
          <a:p>
            <a:r>
              <a:rPr lang="en-US" sz="900" dirty="0" smtClean="0">
                <a:latin typeface="Courier"/>
                <a:cs typeface="Courier"/>
              </a:rPr>
              <a:t>0100100100001100100110000101010100001001000110000000000000101001001000001001010101</a:t>
            </a:r>
            <a:r>
              <a:rPr lang="en-US" sz="900" u="sng" dirty="0" smtClean="0">
                <a:solidFill>
                  <a:srgbClr val="FF0000"/>
                </a:solidFill>
                <a:latin typeface="Courier"/>
                <a:cs typeface="Courier"/>
              </a:rPr>
              <a:t>00010000101100010</a:t>
            </a:r>
            <a:r>
              <a:rPr lang="en-US" sz="900" dirty="0" smtClean="0">
                <a:latin typeface="Courier"/>
                <a:cs typeface="Courier"/>
              </a:rPr>
              <a:t> </a:t>
            </a:r>
            <a:r>
              <a:rPr lang="en-US" sz="900" dirty="0">
                <a:latin typeface="Courier"/>
                <a:cs typeface="Courier"/>
              </a:rPr>
              <a:t>0 1000101100100000010</a:t>
            </a:r>
          </a:p>
          <a:p>
            <a:r>
              <a:rPr lang="en-US" sz="900" dirty="0" smtClean="0">
                <a:latin typeface="Courier"/>
                <a:cs typeface="Courier"/>
              </a:rPr>
              <a:t>0110010100010101100111110001010100001001000110001</a:t>
            </a:r>
            <a:r>
              <a:rPr lang="en-US" sz="900" u="sng" dirty="0" smtClean="0">
                <a:solidFill>
                  <a:srgbClr val="FF0000"/>
                </a:solidFill>
                <a:latin typeface="Courier"/>
                <a:cs typeface="Courier"/>
              </a:rPr>
              <a:t>00000000010100100100000100101010100010000101100010</a:t>
            </a:r>
            <a:r>
              <a:rPr lang="en-US" sz="900" dirty="0" smtClean="0">
                <a:latin typeface="Courier"/>
                <a:cs typeface="Courier"/>
              </a:rPr>
              <a:t> </a:t>
            </a:r>
            <a:r>
              <a:rPr lang="en-US" sz="900" dirty="0">
                <a:latin typeface="Courier"/>
                <a:cs typeface="Courier"/>
              </a:rPr>
              <a:t>0 1000101100100000010</a:t>
            </a:r>
          </a:p>
          <a:p>
            <a:r>
              <a:rPr lang="en-US" sz="900" dirty="0" smtClean="0">
                <a:latin typeface="Courier"/>
                <a:cs typeface="Courier"/>
              </a:rPr>
              <a:t>01001001011011011001111100010101111000000001000000000000010010000110000100010000010001000001011</a:t>
            </a:r>
            <a:r>
              <a:rPr lang="en-US" sz="900" u="sng" dirty="0" smtClean="0">
                <a:solidFill>
                  <a:srgbClr val="FF0000"/>
                </a:solidFill>
                <a:latin typeface="Courier"/>
                <a:cs typeface="Courier"/>
              </a:rPr>
              <a:t>0010</a:t>
            </a:r>
            <a:r>
              <a:rPr lang="en-US" sz="900" dirty="0" smtClean="0">
                <a:latin typeface="Courier"/>
                <a:cs typeface="Courier"/>
              </a:rPr>
              <a:t> </a:t>
            </a:r>
            <a:r>
              <a:rPr lang="en-US" sz="900" dirty="0">
                <a:latin typeface="Courier"/>
                <a:cs typeface="Courier"/>
              </a:rPr>
              <a:t>0 0000100010110000110</a:t>
            </a:r>
          </a:p>
          <a:p>
            <a:r>
              <a:rPr lang="en-US" sz="900" dirty="0" smtClean="0">
                <a:latin typeface="Courier"/>
                <a:cs typeface="Courier"/>
              </a:rPr>
              <a:t>01001001011000001000000001010100101000110010100000011000001000000110000100011010000000011</a:t>
            </a:r>
            <a:r>
              <a:rPr lang="en-US" sz="900" u="sng" dirty="0" smtClean="0">
                <a:solidFill>
                  <a:srgbClr val="FF0000"/>
                </a:solidFill>
                <a:latin typeface="Courier"/>
                <a:cs typeface="Courier"/>
              </a:rPr>
              <a:t>0010110010</a:t>
            </a:r>
            <a:r>
              <a:rPr lang="en-US" sz="900" dirty="0" smtClean="0">
                <a:latin typeface="Courier"/>
                <a:cs typeface="Courier"/>
              </a:rPr>
              <a:t> </a:t>
            </a:r>
            <a:r>
              <a:rPr lang="en-US" sz="900" dirty="0">
                <a:latin typeface="Courier"/>
                <a:cs typeface="Courier"/>
              </a:rPr>
              <a:t>0 0000100010110000111</a:t>
            </a:r>
          </a:p>
          <a:p>
            <a:r>
              <a:rPr lang="en-US" sz="900" dirty="0" smtClean="0">
                <a:latin typeface="Courier"/>
                <a:cs typeface="Courier"/>
              </a:rPr>
              <a:t>000001010010001110011111100100010011000100011000000000100100100001100001000100010000010000100101</a:t>
            </a:r>
            <a:r>
              <a:rPr lang="en-US" sz="900" u="sng" dirty="0" smtClean="0">
                <a:solidFill>
                  <a:srgbClr val="FF0000"/>
                </a:solidFill>
                <a:latin typeface="Courier"/>
                <a:cs typeface="Courier"/>
              </a:rPr>
              <a:t>010</a:t>
            </a:r>
            <a:r>
              <a:rPr lang="en-US" sz="900" dirty="0" smtClean="0">
                <a:latin typeface="Courier"/>
                <a:cs typeface="Courier"/>
              </a:rPr>
              <a:t> </a:t>
            </a:r>
            <a:r>
              <a:rPr lang="en-US" sz="900" dirty="0">
                <a:latin typeface="Courier"/>
                <a:cs typeface="Courier"/>
              </a:rPr>
              <a:t>1 0000000110100010000</a:t>
            </a:r>
          </a:p>
          <a:p>
            <a:r>
              <a:rPr lang="en-US" sz="900" dirty="0" smtClean="0">
                <a:latin typeface="Courier"/>
                <a:cs typeface="Courier"/>
              </a:rPr>
              <a:t>0100100101101101100111001001000000000001000110100110100000011100100100010001110100001100000100101</a:t>
            </a:r>
            <a:r>
              <a:rPr lang="en-US" sz="900" u="sng" dirty="0" smtClean="0">
                <a:solidFill>
                  <a:srgbClr val="FF0000"/>
                </a:solidFill>
                <a:latin typeface="Courier"/>
                <a:cs typeface="Courier"/>
              </a:rPr>
              <a:t>10</a:t>
            </a:r>
            <a:r>
              <a:rPr lang="en-US" sz="900" dirty="0" smtClean="0">
                <a:latin typeface="Courier"/>
                <a:cs typeface="Courier"/>
              </a:rPr>
              <a:t> </a:t>
            </a:r>
            <a:r>
              <a:rPr lang="en-US" sz="900" dirty="0">
                <a:latin typeface="Courier"/>
                <a:cs typeface="Courier"/>
              </a:rPr>
              <a:t>0 0100000110110010010</a:t>
            </a:r>
          </a:p>
          <a:p>
            <a:r>
              <a:rPr lang="en-US" sz="900" dirty="0" smtClean="0">
                <a:latin typeface="Courier"/>
                <a:cs typeface="Courier"/>
              </a:rPr>
              <a:t>010001010001000010011100100110001101000100011010011010000001110010000000100101010100110000100110011 </a:t>
            </a:r>
            <a:r>
              <a:rPr lang="en-US" sz="900" dirty="0">
                <a:latin typeface="Courier"/>
                <a:cs typeface="Courier"/>
              </a:rPr>
              <a:t>0 1000000100100000010</a:t>
            </a:r>
          </a:p>
          <a:p>
            <a:r>
              <a:rPr lang="en-US" sz="900" dirty="0" smtClean="0">
                <a:latin typeface="Courier"/>
                <a:cs typeface="Courier"/>
              </a:rPr>
              <a:t>01001001101000110001110010010101000010010001100000011000001010010010011100010101110011000001</a:t>
            </a:r>
            <a:r>
              <a:rPr lang="en-US" sz="900" u="sng" dirty="0" smtClean="0">
                <a:solidFill>
                  <a:srgbClr val="FF0000"/>
                </a:solidFill>
                <a:latin typeface="Courier"/>
                <a:cs typeface="Courier"/>
              </a:rPr>
              <a:t>0110011</a:t>
            </a:r>
            <a:r>
              <a:rPr lang="en-US" sz="900" dirty="0" smtClean="0">
                <a:latin typeface="Courier"/>
                <a:cs typeface="Courier"/>
              </a:rPr>
              <a:t> </a:t>
            </a:r>
            <a:r>
              <a:rPr lang="en-US" sz="900" dirty="0">
                <a:latin typeface="Courier"/>
                <a:cs typeface="Courier"/>
              </a:rPr>
              <a:t>0 1010000010101000000</a:t>
            </a:r>
          </a:p>
          <a:p>
            <a:endParaRPr lang="en-US" sz="900" dirty="0">
              <a:latin typeface="Courier"/>
              <a:cs typeface="Courier"/>
            </a:endParaRPr>
          </a:p>
        </p:txBody>
      </p:sp>
      <p:sp>
        <p:nvSpPr>
          <p:cNvPr id="7" name="TextBox 6"/>
          <p:cNvSpPr txBox="1"/>
          <p:nvPr/>
        </p:nvSpPr>
        <p:spPr>
          <a:xfrm>
            <a:off x="6732240" y="1762456"/>
            <a:ext cx="1224136" cy="461665"/>
          </a:xfrm>
          <a:prstGeom prst="rect">
            <a:avLst/>
          </a:prstGeom>
          <a:noFill/>
        </p:spPr>
        <p:txBody>
          <a:bodyPr wrap="square" rtlCol="0">
            <a:spAutoFit/>
          </a:bodyPr>
          <a:lstStyle/>
          <a:p>
            <a:r>
              <a:rPr lang="en-US" dirty="0" smtClean="0">
                <a:latin typeface="+mn-lt"/>
              </a:rPr>
              <a:t>PBW[</a:t>
            </a:r>
            <a:r>
              <a:rPr lang="en-US" i="1" dirty="0" smtClean="0">
                <a:latin typeface="+mn-lt"/>
              </a:rPr>
              <a:t>k</a:t>
            </a:r>
            <a:r>
              <a:rPr lang="en-US" dirty="0" smtClean="0">
                <a:latin typeface="+mn-lt"/>
              </a:rPr>
              <a:t>]</a:t>
            </a:r>
            <a:endParaRPr lang="en-US" dirty="0">
              <a:latin typeface="+mn-lt"/>
            </a:endParaRPr>
          </a:p>
        </p:txBody>
      </p:sp>
      <p:cxnSp>
        <p:nvCxnSpPr>
          <p:cNvPr id="9" name="Straight Arrow Connector 8"/>
          <p:cNvCxnSpPr/>
          <p:nvPr/>
        </p:nvCxnSpPr>
        <p:spPr bwMode="auto">
          <a:xfrm flipH="1">
            <a:off x="3275856" y="5362856"/>
            <a:ext cx="3816424"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0" name="TextBox 9"/>
          <p:cNvSpPr txBox="1"/>
          <p:nvPr/>
        </p:nvSpPr>
        <p:spPr>
          <a:xfrm>
            <a:off x="3419872" y="5415607"/>
            <a:ext cx="3672408" cy="461665"/>
          </a:xfrm>
          <a:prstGeom prst="rect">
            <a:avLst/>
          </a:prstGeom>
          <a:noFill/>
        </p:spPr>
        <p:txBody>
          <a:bodyPr wrap="square" rtlCol="0">
            <a:spAutoFit/>
          </a:bodyPr>
          <a:lstStyle/>
          <a:p>
            <a:r>
              <a:rPr lang="en-US" dirty="0" smtClean="0">
                <a:latin typeface="+mn-lt"/>
              </a:rPr>
              <a:t>Reverse sorted prefixes at </a:t>
            </a:r>
            <a:r>
              <a:rPr lang="en-US" i="1" dirty="0" smtClean="0">
                <a:latin typeface="+mn-lt"/>
              </a:rPr>
              <a:t>k</a:t>
            </a:r>
            <a:endParaRPr lang="en-US" dirty="0">
              <a:latin typeface="+mn-lt"/>
            </a:endParaRPr>
          </a:p>
        </p:txBody>
      </p:sp>
      <p:sp>
        <p:nvSpPr>
          <p:cNvPr id="2" name="TextBox 1"/>
          <p:cNvSpPr txBox="1"/>
          <p:nvPr/>
        </p:nvSpPr>
        <p:spPr>
          <a:xfrm>
            <a:off x="231135" y="5982379"/>
            <a:ext cx="8661345" cy="830997"/>
          </a:xfrm>
          <a:prstGeom prst="rect">
            <a:avLst/>
          </a:prstGeom>
          <a:noFill/>
        </p:spPr>
        <p:txBody>
          <a:bodyPr wrap="none" rtlCol="0">
            <a:spAutoFit/>
          </a:bodyPr>
          <a:lstStyle/>
          <a:p>
            <a:r>
              <a:rPr lang="en-US" dirty="0" smtClean="0">
                <a:solidFill>
                  <a:srgbClr val="FF0000"/>
                </a:solidFill>
                <a:latin typeface="+mn-lt"/>
              </a:rPr>
              <a:t>Matches are adjacent in the sort order</a:t>
            </a:r>
          </a:p>
          <a:p>
            <a:r>
              <a:rPr lang="en-US" dirty="0" smtClean="0">
                <a:solidFill>
                  <a:srgbClr val="FF0000"/>
                </a:solidFill>
                <a:latin typeface="+mn-lt"/>
              </a:rPr>
              <a:t>Analogous to BWT used by BWA, </a:t>
            </a:r>
            <a:r>
              <a:rPr lang="en-US" dirty="0" err="1" smtClean="0">
                <a:solidFill>
                  <a:srgbClr val="FF0000"/>
                </a:solidFill>
                <a:latin typeface="+mn-lt"/>
              </a:rPr>
              <a:t>BowTie</a:t>
            </a:r>
            <a:r>
              <a:rPr lang="en-US" dirty="0" smtClean="0">
                <a:solidFill>
                  <a:srgbClr val="FF0000"/>
                </a:solidFill>
                <a:latin typeface="+mn-lt"/>
              </a:rPr>
              <a:t> etc. for sequence matching</a:t>
            </a:r>
            <a:endParaRPr lang="en-US" dirty="0">
              <a:solidFill>
                <a:srgbClr val="FF0000"/>
              </a:solidFill>
              <a:latin typeface="+mn-lt"/>
            </a:endParaRPr>
          </a:p>
        </p:txBody>
      </p:sp>
    </p:spTree>
    <p:extLst>
      <p:ext uri="{BB962C8B-B14F-4D97-AF65-F5344CB8AC3E}">
        <p14:creationId xmlns:p14="http://schemas.microsoft.com/office/powerpoint/2010/main" val="5696242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a:xfrm>
            <a:off x="0" y="152400"/>
            <a:ext cx="9144000" cy="1143000"/>
          </a:xfrm>
        </p:spPr>
        <p:txBody>
          <a:bodyPr/>
          <a:lstStyle/>
          <a:p>
            <a:r>
              <a:rPr lang="en-US" dirty="0"/>
              <a:t>People</a:t>
            </a:r>
            <a:r>
              <a:rPr lang="ja-JP" altLang="en-US" dirty="0">
                <a:latin typeface="Arial"/>
              </a:rPr>
              <a:t>’</a:t>
            </a:r>
            <a:r>
              <a:rPr lang="en-US" dirty="0"/>
              <a:t>s genome sequences </a:t>
            </a:r>
            <a:br>
              <a:rPr lang="en-US" dirty="0"/>
            </a:br>
            <a:r>
              <a:rPr lang="en-US" dirty="0"/>
              <a:t>are </a:t>
            </a:r>
            <a:r>
              <a:rPr lang="en-US" dirty="0" smtClean="0"/>
              <a:t>nearly, but not quite </a:t>
            </a:r>
            <a:r>
              <a:rPr lang="en-US" dirty="0"/>
              <a:t>the same</a:t>
            </a:r>
          </a:p>
        </p:txBody>
      </p:sp>
      <p:pic>
        <p:nvPicPr>
          <p:cNvPr id="1032195" name="Picture 3" descr="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2263"/>
            <a:ext cx="9067800" cy="4808537"/>
          </a:xfrm>
          <a:prstGeom prst="rect">
            <a:avLst/>
          </a:prstGeom>
          <a:noFill/>
          <a:extLst>
            <a:ext uri="{909E8E84-426E-40dd-AFC4-6F175D3DCCD1}">
              <a14:hiddenFill xmlns:a14="http://schemas.microsoft.com/office/drawing/2010/main">
                <a:solidFill>
                  <a:srgbClr val="FFFFFF"/>
                </a:solidFill>
              </a14:hiddenFill>
            </a:ext>
          </a:extLst>
        </p:spPr>
      </p:pic>
      <p:sp>
        <p:nvSpPr>
          <p:cNvPr id="1032196" name="Text Box 4"/>
          <p:cNvSpPr txBox="1">
            <a:spLocks noChangeArrowheads="1"/>
          </p:cNvSpPr>
          <p:nvPr/>
        </p:nvSpPr>
        <p:spPr bwMode="auto">
          <a:xfrm>
            <a:off x="76200" y="6438900"/>
            <a:ext cx="8966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rgbClr val="0000FF"/>
                </a:solidFill>
                <a:latin typeface="Arial" charset="0"/>
              </a:rPr>
              <a:t>http://www.ensembl.org/Homo_sapiens/Location/SequenceAlignment?db=core;g=ENSG00000187772;r=6:105569758-105579757</a:t>
            </a:r>
          </a:p>
        </p:txBody>
      </p:sp>
      <p:sp>
        <p:nvSpPr>
          <p:cNvPr id="1032197" name="Rectangle 5"/>
          <p:cNvSpPr>
            <a:spLocks noChangeArrowheads="1"/>
          </p:cNvSpPr>
          <p:nvPr/>
        </p:nvSpPr>
        <p:spPr bwMode="auto">
          <a:xfrm>
            <a:off x="1828800" y="2971800"/>
            <a:ext cx="609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2198" name="Text Box 6"/>
          <p:cNvSpPr txBox="1">
            <a:spLocks noChangeArrowheads="1"/>
          </p:cNvSpPr>
          <p:nvPr/>
        </p:nvSpPr>
        <p:spPr bwMode="auto">
          <a:xfrm>
            <a:off x="1839913" y="3886200"/>
            <a:ext cx="5657167"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dirty="0" smtClean="0">
                <a:solidFill>
                  <a:srgbClr val="FF0000"/>
                </a:solidFill>
                <a:latin typeface="Gill Sans Light" charset="0"/>
              </a:rPr>
              <a:t>1/1000 differences mean 3 million differences</a:t>
            </a:r>
          </a:p>
          <a:p>
            <a:pPr algn="ctr"/>
            <a:r>
              <a:rPr lang="en-US" dirty="0">
                <a:solidFill>
                  <a:srgbClr val="FF0000"/>
                </a:solidFill>
                <a:latin typeface="Gill Sans Light" charset="0"/>
              </a:rPr>
              <a:t>b</a:t>
            </a:r>
            <a:r>
              <a:rPr lang="en-US" dirty="0" smtClean="0">
                <a:solidFill>
                  <a:srgbClr val="FF0000"/>
                </a:solidFill>
                <a:latin typeface="Gill Sans Light" charset="0"/>
              </a:rPr>
              <a:t>etween any two copies</a:t>
            </a:r>
            <a:endParaRPr lang="en-US" dirty="0">
              <a:solidFill>
                <a:srgbClr val="FF0000"/>
              </a:solidFill>
              <a:latin typeface="Gill Sans Light" charset="0"/>
            </a:endParaRPr>
          </a:p>
        </p:txBody>
      </p:sp>
    </p:spTree>
    <p:extLst>
      <p:ext uri="{BB962C8B-B14F-4D97-AF65-F5344CB8AC3E}">
        <p14:creationId xmlns:p14="http://schemas.microsoft.com/office/powerpoint/2010/main" val="148232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3219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19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21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19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1.pdf"/>
          <p:cNvPicPr>
            <a:picLocks noChangeAspect="1"/>
          </p:cNvPicPr>
          <p:nvPr/>
        </p:nvPicPr>
        <p:blipFill rotWithShape="1">
          <a:blip r:embed="rId2">
            <a:extLst>
              <a:ext uri="{28A0092B-C50C-407E-A947-70E740481C1C}">
                <a14:useLocalDpi xmlns:a14="http://schemas.microsoft.com/office/drawing/2010/main" val="0"/>
              </a:ext>
            </a:extLst>
          </a:blip>
          <a:srcRect l="4630" t="29547" r="10046" b="12697"/>
          <a:stretch/>
        </p:blipFill>
        <p:spPr>
          <a:xfrm>
            <a:off x="323528" y="1375759"/>
            <a:ext cx="8280920" cy="3960972"/>
          </a:xfrm>
          <a:prstGeom prst="rect">
            <a:avLst/>
          </a:prstGeom>
        </p:spPr>
      </p:pic>
      <p:sp>
        <p:nvSpPr>
          <p:cNvPr id="2" name="Title 1"/>
          <p:cNvSpPr>
            <a:spLocks noGrp="1"/>
          </p:cNvSpPr>
          <p:nvPr>
            <p:ph type="title"/>
          </p:nvPr>
        </p:nvSpPr>
        <p:spPr>
          <a:xfrm>
            <a:off x="685800" y="269776"/>
            <a:ext cx="7772400" cy="1143000"/>
          </a:xfrm>
        </p:spPr>
        <p:txBody>
          <a:bodyPr/>
          <a:lstStyle/>
          <a:p>
            <a:r>
              <a:rPr lang="en-US" dirty="0" smtClean="0"/>
              <a:t>Updating sort order is linear time</a:t>
            </a:r>
            <a:endParaRPr lang="en-US" dirty="0"/>
          </a:p>
        </p:txBody>
      </p:sp>
      <p:sp>
        <p:nvSpPr>
          <p:cNvPr id="4" name="TextBox 3"/>
          <p:cNvSpPr txBox="1"/>
          <p:nvPr/>
        </p:nvSpPr>
        <p:spPr>
          <a:xfrm>
            <a:off x="539552" y="5373216"/>
            <a:ext cx="6245470" cy="1200328"/>
          </a:xfrm>
          <a:prstGeom prst="rect">
            <a:avLst/>
          </a:prstGeom>
          <a:noFill/>
        </p:spPr>
        <p:txBody>
          <a:bodyPr wrap="none" rtlCol="0">
            <a:spAutoFit/>
          </a:bodyPr>
          <a:lstStyle/>
          <a:p>
            <a:r>
              <a:rPr lang="en-US" dirty="0" smtClean="0">
                <a:latin typeface="Times New Roman"/>
                <a:cs typeface="Times New Roman"/>
              </a:rPr>
              <a:t>Let </a:t>
            </a:r>
            <a:r>
              <a:rPr lang="en-US" i="1" dirty="0" err="1" smtClean="0">
                <a:latin typeface="Times New Roman"/>
                <a:cs typeface="Times New Roman"/>
              </a:rPr>
              <a:t>u</a:t>
            </a:r>
            <a:r>
              <a:rPr lang="en-US" i="1" baseline="-25000" dirty="0" err="1" smtClean="0">
                <a:latin typeface="Times New Roman"/>
                <a:cs typeface="Times New Roman"/>
              </a:rPr>
              <a:t>i</a:t>
            </a:r>
            <a:r>
              <a:rPr lang="en-US" i="1" dirty="0" smtClean="0">
                <a:latin typeface="Times New Roman"/>
                <a:cs typeface="Times New Roman"/>
              </a:rPr>
              <a:t> </a:t>
            </a:r>
            <a:r>
              <a:rPr lang="en-US" dirty="0" smtClean="0">
                <a:latin typeface="Times New Roman"/>
                <a:cs typeface="Times New Roman"/>
              </a:rPr>
              <a:t>be the number of 0s in </a:t>
            </a:r>
            <a:r>
              <a:rPr lang="en-US" i="1" dirty="0" smtClean="0">
                <a:latin typeface="Times New Roman"/>
                <a:cs typeface="Times New Roman"/>
              </a:rPr>
              <a:t>y</a:t>
            </a:r>
            <a:r>
              <a:rPr lang="en-US" dirty="0" smtClean="0">
                <a:latin typeface="Times New Roman"/>
                <a:cs typeface="Times New Roman"/>
              </a:rPr>
              <a:t> before </a:t>
            </a:r>
            <a:r>
              <a:rPr lang="en-US" i="1" dirty="0" err="1" smtClean="0">
                <a:latin typeface="Times New Roman"/>
                <a:cs typeface="Times New Roman"/>
              </a:rPr>
              <a:t>i</a:t>
            </a:r>
            <a:r>
              <a:rPr lang="en-US" dirty="0" smtClean="0">
                <a:latin typeface="Times New Roman"/>
                <a:cs typeface="Times New Roman"/>
              </a:rPr>
              <a:t>, i.e.</a:t>
            </a:r>
          </a:p>
          <a:p>
            <a:r>
              <a:rPr lang="en-US" dirty="0" smtClean="0">
                <a:latin typeface="Times New Roman"/>
                <a:cs typeface="Times New Roman"/>
              </a:rPr>
              <a:t>And </a:t>
            </a:r>
            <a:r>
              <a:rPr lang="en-US" i="1" dirty="0" smtClean="0">
                <a:latin typeface="Times New Roman"/>
                <a:cs typeface="Times New Roman"/>
              </a:rPr>
              <a:t>c</a:t>
            </a:r>
            <a:r>
              <a:rPr lang="en-US" dirty="0" smtClean="0">
                <a:latin typeface="Times New Roman"/>
                <a:cs typeface="Times New Roman"/>
              </a:rPr>
              <a:t> be the total number of 1s in </a:t>
            </a:r>
            <a:r>
              <a:rPr lang="en-US" i="1" dirty="0" smtClean="0">
                <a:latin typeface="Times New Roman"/>
                <a:cs typeface="Times New Roman"/>
              </a:rPr>
              <a:t>y, </a:t>
            </a:r>
            <a:r>
              <a:rPr lang="en-US" dirty="0" smtClean="0">
                <a:latin typeface="Times New Roman"/>
                <a:cs typeface="Times New Roman"/>
              </a:rPr>
              <a:t>i.e.</a:t>
            </a:r>
          </a:p>
          <a:p>
            <a:r>
              <a:rPr lang="en-US" dirty="0" smtClean="0">
                <a:latin typeface="Times New Roman"/>
                <a:cs typeface="Times New Roman"/>
              </a:rPr>
              <a:t>Then </a:t>
            </a:r>
            <a:r>
              <a:rPr lang="en-US" i="1" dirty="0" err="1" smtClean="0">
                <a:latin typeface="Times New Roman"/>
                <a:cs typeface="Times New Roman"/>
              </a:rPr>
              <a:t>i</a:t>
            </a:r>
            <a:r>
              <a:rPr lang="en-US" i="1" dirty="0" smtClean="0">
                <a:latin typeface="Times New Roman"/>
                <a:cs typeface="Times New Roman"/>
              </a:rPr>
              <a:t> </a:t>
            </a:r>
            <a:r>
              <a:rPr lang="en-US" dirty="0" smtClean="0">
                <a:latin typeface="Times New Roman"/>
                <a:cs typeface="Times New Roman"/>
              </a:rPr>
              <a:t>maps to </a:t>
            </a:r>
            <a:r>
              <a:rPr lang="en-US" i="1" dirty="0" err="1" smtClean="0">
                <a:latin typeface="Times New Roman"/>
                <a:cs typeface="Times New Roman"/>
              </a:rPr>
              <a:t>u</a:t>
            </a:r>
            <a:r>
              <a:rPr lang="en-US" i="1" baseline="-25000" dirty="0" err="1" smtClean="0">
                <a:latin typeface="Times New Roman"/>
                <a:cs typeface="Times New Roman"/>
              </a:rPr>
              <a:t>i</a:t>
            </a:r>
            <a:r>
              <a:rPr lang="en-US" dirty="0" smtClean="0">
                <a:latin typeface="Times New Roman"/>
                <a:cs typeface="Times New Roman"/>
              </a:rPr>
              <a:t> if </a:t>
            </a:r>
            <a:r>
              <a:rPr lang="en-US" i="1" dirty="0" err="1" smtClean="0">
                <a:latin typeface="Times New Roman"/>
                <a:cs typeface="Times New Roman"/>
              </a:rPr>
              <a:t>y</a:t>
            </a:r>
            <a:r>
              <a:rPr lang="en-US" i="1" baseline="-25000" dirty="0" err="1" smtClean="0">
                <a:latin typeface="Times New Roman"/>
                <a:cs typeface="Times New Roman"/>
              </a:rPr>
              <a:t>i</a:t>
            </a:r>
            <a:r>
              <a:rPr lang="en-US" i="1" dirty="0" smtClean="0">
                <a:latin typeface="Times New Roman"/>
                <a:cs typeface="Times New Roman"/>
              </a:rPr>
              <a:t> </a:t>
            </a:r>
            <a:r>
              <a:rPr lang="en-US" dirty="0" smtClean="0">
                <a:latin typeface="Times New Roman"/>
                <a:cs typeface="Times New Roman"/>
              </a:rPr>
              <a:t>= 0, and </a:t>
            </a:r>
            <a:r>
              <a:rPr lang="en-US" i="1" dirty="0" smtClean="0">
                <a:latin typeface="Times New Roman"/>
                <a:cs typeface="Times New Roman"/>
              </a:rPr>
              <a:t>c + </a:t>
            </a:r>
            <a:r>
              <a:rPr lang="en-US" i="1" dirty="0" err="1" smtClean="0">
                <a:latin typeface="Times New Roman"/>
                <a:cs typeface="Times New Roman"/>
              </a:rPr>
              <a:t>i</a:t>
            </a:r>
            <a:r>
              <a:rPr lang="en-US" i="1" dirty="0" smtClean="0">
                <a:latin typeface="Times New Roman"/>
                <a:cs typeface="Times New Roman"/>
              </a:rPr>
              <a:t> – </a:t>
            </a:r>
            <a:r>
              <a:rPr lang="en-US" i="1" dirty="0" err="1" smtClean="0">
                <a:latin typeface="Times New Roman"/>
                <a:cs typeface="Times New Roman"/>
              </a:rPr>
              <a:t>u</a:t>
            </a:r>
            <a:r>
              <a:rPr lang="en-US" i="1" baseline="-25000" dirty="0" err="1" smtClean="0">
                <a:latin typeface="Times New Roman"/>
                <a:cs typeface="Times New Roman"/>
              </a:rPr>
              <a:t>i</a:t>
            </a:r>
            <a:r>
              <a:rPr lang="en-US" i="1" dirty="0" smtClean="0">
                <a:latin typeface="Times New Roman"/>
                <a:cs typeface="Times New Roman"/>
              </a:rPr>
              <a:t> </a:t>
            </a:r>
            <a:r>
              <a:rPr lang="en-US" dirty="0" smtClean="0">
                <a:latin typeface="Times New Roman"/>
                <a:cs typeface="Times New Roman"/>
              </a:rPr>
              <a:t>if </a:t>
            </a:r>
            <a:r>
              <a:rPr lang="en-US" i="1" dirty="0" err="1" smtClean="0">
                <a:latin typeface="Times New Roman"/>
                <a:cs typeface="Times New Roman"/>
              </a:rPr>
              <a:t>y</a:t>
            </a:r>
            <a:r>
              <a:rPr lang="en-US" i="1" baseline="-25000" dirty="0" err="1" smtClean="0">
                <a:latin typeface="Times New Roman"/>
                <a:cs typeface="Times New Roman"/>
              </a:rPr>
              <a:t>i</a:t>
            </a:r>
            <a:r>
              <a:rPr lang="en-US" i="1" dirty="0" smtClean="0">
                <a:latin typeface="Times New Roman"/>
                <a:cs typeface="Times New Roman"/>
              </a:rPr>
              <a:t> = </a:t>
            </a:r>
            <a:r>
              <a:rPr lang="en-US" dirty="0" smtClean="0">
                <a:latin typeface="Times New Roman"/>
                <a:cs typeface="Times New Roman"/>
              </a:rPr>
              <a:t>1.</a:t>
            </a:r>
            <a:endParaRPr lang="en-US" dirty="0">
              <a:latin typeface="Times New Roman"/>
              <a:cs typeface="Times New Roman"/>
            </a:endParaRPr>
          </a:p>
        </p:txBody>
      </p:sp>
      <p:pic>
        <p:nvPicPr>
          <p:cNvPr id="6" name="Picture 5" descr="Screen Shot 2013-12-08 at 15.15.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8755" y="5420842"/>
            <a:ext cx="2438400" cy="495300"/>
          </a:xfrm>
          <a:prstGeom prst="rect">
            <a:avLst/>
          </a:prstGeom>
        </p:spPr>
      </p:pic>
      <p:pic>
        <p:nvPicPr>
          <p:cNvPr id="7" name="Picture 6" descr="Screen Shot 2013-12-08 at 15.17.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5795570"/>
            <a:ext cx="1397000" cy="431800"/>
          </a:xfrm>
          <a:prstGeom prst="rect">
            <a:avLst/>
          </a:prstGeom>
        </p:spPr>
      </p:pic>
    </p:spTree>
    <p:extLst>
      <p:ext uri="{BB962C8B-B14F-4D97-AF65-F5344CB8AC3E}">
        <p14:creationId xmlns:p14="http://schemas.microsoft.com/office/powerpoint/2010/main" val="158689186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3-25 at 16.04.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656"/>
            <a:ext cx="9144000" cy="4990765"/>
          </a:xfrm>
          <a:prstGeom prst="rect">
            <a:avLst/>
          </a:prstGeom>
        </p:spPr>
      </p:pic>
      <p:sp>
        <p:nvSpPr>
          <p:cNvPr id="12" name="TextBox 11"/>
          <p:cNvSpPr txBox="1"/>
          <p:nvPr/>
        </p:nvSpPr>
        <p:spPr>
          <a:xfrm>
            <a:off x="539552" y="5301208"/>
            <a:ext cx="8169357" cy="1569660"/>
          </a:xfrm>
          <a:prstGeom prst="rect">
            <a:avLst/>
          </a:prstGeom>
          <a:noFill/>
        </p:spPr>
        <p:txBody>
          <a:bodyPr wrap="none" rtlCol="0">
            <a:spAutoFit/>
          </a:bodyPr>
          <a:lstStyle/>
          <a:p>
            <a:r>
              <a:rPr lang="en-US" sz="3200" dirty="0" err="1">
                <a:latin typeface="+mn-lt"/>
              </a:rPr>
              <a:t>a</a:t>
            </a:r>
            <a:r>
              <a:rPr lang="en-US" sz="3200" baseline="-25000" dirty="0" err="1" smtClean="0">
                <a:latin typeface="+mn-lt"/>
              </a:rPr>
              <a:t>k</a:t>
            </a:r>
            <a:r>
              <a:rPr lang="en-US" sz="3200" dirty="0" smtClean="0">
                <a:latin typeface="+mn-lt"/>
              </a:rPr>
              <a:t>[</a:t>
            </a:r>
            <a:r>
              <a:rPr lang="en-US" sz="3200" dirty="0" err="1" smtClean="0">
                <a:latin typeface="+mn-lt"/>
              </a:rPr>
              <a:t>i</a:t>
            </a:r>
            <a:r>
              <a:rPr lang="en-US" sz="3200" dirty="0" smtClean="0">
                <a:latin typeface="+mn-lt"/>
              </a:rPr>
              <a:t>] is the index in the original sample order of</a:t>
            </a:r>
          </a:p>
          <a:p>
            <a:r>
              <a:rPr lang="en-US" sz="3200" dirty="0">
                <a:latin typeface="+mn-lt"/>
              </a:rPr>
              <a:t>	</a:t>
            </a:r>
            <a:r>
              <a:rPr lang="en-US" sz="3200" dirty="0" smtClean="0">
                <a:latin typeface="+mn-lt"/>
              </a:rPr>
              <a:t>the </a:t>
            </a:r>
            <a:r>
              <a:rPr lang="en-US" sz="3200" i="1" dirty="0" err="1" smtClean="0">
                <a:latin typeface="+mn-lt"/>
              </a:rPr>
              <a:t>i</a:t>
            </a:r>
            <a:r>
              <a:rPr lang="en-US" sz="3200" i="1" baseline="30000" dirty="0" err="1" smtClean="0">
                <a:latin typeface="+mn-lt"/>
              </a:rPr>
              <a:t>th</a:t>
            </a:r>
            <a:r>
              <a:rPr lang="en-US" sz="3200" i="1" dirty="0" smtClean="0">
                <a:latin typeface="+mn-lt"/>
              </a:rPr>
              <a:t> </a:t>
            </a:r>
            <a:r>
              <a:rPr lang="en-US" sz="3200" dirty="0" smtClean="0">
                <a:latin typeface="+mn-lt"/>
              </a:rPr>
              <a:t>sequence in reverse prefix order at </a:t>
            </a:r>
            <a:r>
              <a:rPr lang="en-US" sz="3200" i="1" dirty="0" smtClean="0">
                <a:latin typeface="+mn-lt"/>
              </a:rPr>
              <a:t>k</a:t>
            </a:r>
          </a:p>
          <a:p>
            <a:r>
              <a:rPr lang="en-US" sz="3200" dirty="0" err="1" smtClean="0">
                <a:solidFill>
                  <a:srgbClr val="FF0000"/>
                </a:solidFill>
                <a:latin typeface="+mn-lt"/>
              </a:rPr>
              <a:t>a</a:t>
            </a:r>
            <a:r>
              <a:rPr lang="en-US" sz="3200" baseline="-25000" dirty="0" err="1" smtClean="0">
                <a:solidFill>
                  <a:srgbClr val="FF0000"/>
                </a:solidFill>
                <a:latin typeface="+mn-lt"/>
              </a:rPr>
              <a:t>k</a:t>
            </a:r>
            <a:r>
              <a:rPr lang="en-US" sz="3200" dirty="0" smtClean="0">
                <a:solidFill>
                  <a:srgbClr val="FF0000"/>
                </a:solidFill>
                <a:latin typeface="+mn-lt"/>
              </a:rPr>
              <a:t> is like suffix array index, </a:t>
            </a:r>
            <a:r>
              <a:rPr lang="en-US" sz="3200" dirty="0" err="1" smtClean="0">
                <a:solidFill>
                  <a:srgbClr val="FF0000"/>
                </a:solidFill>
                <a:latin typeface="+mn-lt"/>
              </a:rPr>
              <a:t>y</a:t>
            </a:r>
            <a:r>
              <a:rPr lang="en-US" sz="3200" baseline="-25000" dirty="0" err="1" smtClean="0">
                <a:solidFill>
                  <a:srgbClr val="FF0000"/>
                </a:solidFill>
                <a:latin typeface="+mn-lt"/>
              </a:rPr>
              <a:t>k</a:t>
            </a:r>
            <a:r>
              <a:rPr lang="en-US" sz="3200" dirty="0" smtClean="0">
                <a:solidFill>
                  <a:srgbClr val="FF0000"/>
                </a:solidFill>
                <a:latin typeface="+mn-lt"/>
              </a:rPr>
              <a:t> is like BWT</a:t>
            </a:r>
          </a:p>
        </p:txBody>
      </p:sp>
    </p:spTree>
    <p:extLst>
      <p:ext uri="{BB962C8B-B14F-4D97-AF65-F5344CB8AC3E}">
        <p14:creationId xmlns:p14="http://schemas.microsoft.com/office/powerpoint/2010/main" val="231069296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143000"/>
          </a:xfrm>
        </p:spPr>
        <p:txBody>
          <a:bodyPr/>
          <a:lstStyle/>
          <a:p>
            <a:r>
              <a:rPr lang="en-US" dirty="0" smtClean="0"/>
              <a:t>Data compression – run length encoding</a:t>
            </a:r>
            <a:endParaRPr lang="en-US" dirty="0"/>
          </a:p>
        </p:txBody>
      </p:sp>
      <p:sp>
        <p:nvSpPr>
          <p:cNvPr id="3" name="Content Placeholder 2"/>
          <p:cNvSpPr>
            <a:spLocks noGrp="1"/>
          </p:cNvSpPr>
          <p:nvPr>
            <p:ph idx="1"/>
          </p:nvPr>
        </p:nvSpPr>
        <p:spPr>
          <a:xfrm>
            <a:off x="323528" y="1456992"/>
            <a:ext cx="8820472" cy="5212368"/>
          </a:xfrm>
        </p:spPr>
        <p:txBody>
          <a:bodyPr/>
          <a:lstStyle/>
          <a:p>
            <a:r>
              <a:rPr lang="en-US" dirty="0" smtClean="0"/>
              <a:t>Encode runs in bytes using </a:t>
            </a:r>
          </a:p>
          <a:p>
            <a:pPr lvl="1"/>
            <a:r>
              <a:rPr lang="en-US" dirty="0" smtClean="0"/>
              <a:t>1 bit for the value</a:t>
            </a:r>
          </a:p>
          <a:p>
            <a:pPr lvl="1"/>
            <a:r>
              <a:rPr lang="en-US" dirty="0" smtClean="0"/>
              <a:t>2 bits select run length units: 1 or 64 or 2048</a:t>
            </a:r>
          </a:p>
          <a:p>
            <a:pPr lvl="1"/>
            <a:r>
              <a:rPr lang="en-US" dirty="0" smtClean="0"/>
              <a:t>5(6) bits give number of units</a:t>
            </a:r>
          </a:p>
          <a:p>
            <a:r>
              <a:rPr lang="en-US" dirty="0" smtClean="0"/>
              <a:t>Simulate 100k sequences of length 20Mbp with ARG simulator </a:t>
            </a:r>
            <a:r>
              <a:rPr lang="en-US" dirty="0" err="1" smtClean="0"/>
              <a:t>MaCS</a:t>
            </a:r>
            <a:r>
              <a:rPr lang="en-US" dirty="0" smtClean="0"/>
              <a:t> (Chen et al. 2009)</a:t>
            </a:r>
          </a:p>
          <a:p>
            <a:pPr lvl="1"/>
            <a:r>
              <a:rPr lang="en-US" dirty="0" smtClean="0"/>
              <a:t> 370,264 sites (one per 54bp): 37GB raw output</a:t>
            </a:r>
          </a:p>
          <a:p>
            <a:pPr lvl="1"/>
            <a:r>
              <a:rPr lang="en-US" dirty="0" err="1"/>
              <a:t>g</a:t>
            </a:r>
            <a:r>
              <a:rPr lang="en-US" dirty="0" err="1" smtClean="0"/>
              <a:t>zip</a:t>
            </a:r>
            <a:r>
              <a:rPr lang="en-US" dirty="0" smtClean="0"/>
              <a:t> compresses to 1.02GB (~35x compression)</a:t>
            </a:r>
          </a:p>
          <a:p>
            <a:pPr lvl="1"/>
            <a:r>
              <a:rPr lang="en-US" dirty="0" smtClean="0"/>
              <a:t>PBWT compresses to 7.7MB (~4800x </a:t>
            </a:r>
            <a:r>
              <a:rPr lang="en-US" dirty="0" err="1" smtClean="0"/>
              <a:t>compresssion</a:t>
            </a:r>
            <a:r>
              <a:rPr lang="en-US" dirty="0"/>
              <a:t>)</a:t>
            </a:r>
            <a:endParaRPr lang="en-US" dirty="0" smtClean="0"/>
          </a:p>
          <a:p>
            <a:pPr lvl="2"/>
            <a:r>
              <a:rPr lang="en-US" dirty="0" smtClean="0"/>
              <a:t>Native order run length encodes to ~2GB</a:t>
            </a:r>
          </a:p>
          <a:p>
            <a:pPr lvl="1"/>
            <a:endParaRPr lang="en-US" dirty="0"/>
          </a:p>
        </p:txBody>
      </p:sp>
    </p:spTree>
    <p:extLst>
      <p:ext uri="{BB962C8B-B14F-4D97-AF65-F5344CB8AC3E}">
        <p14:creationId xmlns:p14="http://schemas.microsoft.com/office/powerpoint/2010/main" val="234532974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Compression performance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1889734"/>
              </p:ext>
            </p:extLst>
          </p:nvPr>
        </p:nvGraphicFramePr>
        <p:xfrm>
          <a:off x="179512" y="2326391"/>
          <a:ext cx="8568952" cy="1844040"/>
        </p:xfrm>
        <a:graphic>
          <a:graphicData uri="http://schemas.openxmlformats.org/drawingml/2006/table">
            <a:tbl>
              <a:tblPr firstRow="1" bandRow="1">
                <a:tableStyleId>{5C22544A-7EE6-4342-B048-85BDC9FD1C3A}</a:tableStyleId>
              </a:tblPr>
              <a:tblGrid>
                <a:gridCol w="1071119"/>
                <a:gridCol w="1071119"/>
                <a:gridCol w="1071119"/>
                <a:gridCol w="1071119"/>
                <a:gridCol w="1071119"/>
                <a:gridCol w="1071119"/>
                <a:gridCol w="1071119"/>
                <a:gridCol w="1071119"/>
              </a:tblGrid>
              <a:tr h="370840">
                <a:tc>
                  <a:txBody>
                    <a:bodyPr/>
                    <a:lstStyle/>
                    <a:p>
                      <a:pPr algn="r"/>
                      <a:endParaRPr lang="en-US" dirty="0">
                        <a:solidFill>
                          <a:schemeClr val="tx1"/>
                        </a:solidFill>
                      </a:endParaRPr>
                    </a:p>
                  </a:txBody>
                  <a:tcPr/>
                </a:tc>
                <a:tc>
                  <a:txBody>
                    <a:bodyPr/>
                    <a:lstStyle/>
                    <a:p>
                      <a:pPr algn="r"/>
                      <a:r>
                        <a:rPr lang="en-US" dirty="0" smtClean="0">
                          <a:solidFill>
                            <a:schemeClr val="tx1"/>
                          </a:solidFill>
                        </a:rPr>
                        <a:t>1000</a:t>
                      </a:r>
                      <a:endParaRPr lang="en-US" dirty="0">
                        <a:solidFill>
                          <a:schemeClr val="tx1"/>
                        </a:solidFill>
                      </a:endParaRPr>
                    </a:p>
                  </a:txBody>
                  <a:tcPr/>
                </a:tc>
                <a:tc>
                  <a:txBody>
                    <a:bodyPr/>
                    <a:lstStyle/>
                    <a:p>
                      <a:pPr algn="r"/>
                      <a:r>
                        <a:rPr lang="en-US" dirty="0" smtClean="0">
                          <a:solidFill>
                            <a:schemeClr val="tx1"/>
                          </a:solidFill>
                        </a:rPr>
                        <a:t>2000</a:t>
                      </a:r>
                      <a:endParaRPr lang="en-US" dirty="0">
                        <a:solidFill>
                          <a:schemeClr val="tx1"/>
                        </a:solidFill>
                      </a:endParaRPr>
                    </a:p>
                  </a:txBody>
                  <a:tcPr/>
                </a:tc>
                <a:tc>
                  <a:txBody>
                    <a:bodyPr/>
                    <a:lstStyle/>
                    <a:p>
                      <a:pPr algn="r"/>
                      <a:r>
                        <a:rPr lang="en-US" dirty="0" smtClean="0">
                          <a:solidFill>
                            <a:schemeClr val="tx1"/>
                          </a:solidFill>
                        </a:rPr>
                        <a:t>5000</a:t>
                      </a:r>
                      <a:endParaRPr lang="en-US" dirty="0">
                        <a:solidFill>
                          <a:schemeClr val="tx1"/>
                        </a:solidFill>
                      </a:endParaRPr>
                    </a:p>
                  </a:txBody>
                  <a:tcPr/>
                </a:tc>
                <a:tc>
                  <a:txBody>
                    <a:bodyPr/>
                    <a:lstStyle/>
                    <a:p>
                      <a:pPr algn="r"/>
                      <a:r>
                        <a:rPr lang="en-US" dirty="0" smtClean="0">
                          <a:solidFill>
                            <a:schemeClr val="tx1"/>
                          </a:solidFill>
                        </a:rPr>
                        <a:t>10000</a:t>
                      </a:r>
                      <a:endParaRPr lang="en-US" dirty="0">
                        <a:solidFill>
                          <a:schemeClr val="tx1"/>
                        </a:solidFill>
                      </a:endParaRPr>
                    </a:p>
                  </a:txBody>
                  <a:tcPr/>
                </a:tc>
                <a:tc>
                  <a:txBody>
                    <a:bodyPr/>
                    <a:lstStyle/>
                    <a:p>
                      <a:pPr algn="r"/>
                      <a:r>
                        <a:rPr lang="en-US" dirty="0" smtClean="0">
                          <a:solidFill>
                            <a:schemeClr val="tx1"/>
                          </a:solidFill>
                        </a:rPr>
                        <a:t>20000</a:t>
                      </a:r>
                      <a:endParaRPr lang="en-US" dirty="0">
                        <a:solidFill>
                          <a:schemeClr val="tx1"/>
                        </a:solidFill>
                      </a:endParaRPr>
                    </a:p>
                  </a:txBody>
                  <a:tcPr/>
                </a:tc>
                <a:tc>
                  <a:txBody>
                    <a:bodyPr/>
                    <a:lstStyle/>
                    <a:p>
                      <a:pPr algn="r"/>
                      <a:r>
                        <a:rPr lang="en-US" dirty="0" smtClean="0">
                          <a:solidFill>
                            <a:schemeClr val="tx1"/>
                          </a:solidFill>
                        </a:rPr>
                        <a:t>50000</a:t>
                      </a:r>
                      <a:endParaRPr lang="en-US" dirty="0">
                        <a:solidFill>
                          <a:schemeClr val="tx1"/>
                        </a:solidFill>
                      </a:endParaRPr>
                    </a:p>
                  </a:txBody>
                  <a:tcPr/>
                </a:tc>
                <a:tc>
                  <a:txBody>
                    <a:bodyPr/>
                    <a:lstStyle/>
                    <a:p>
                      <a:pPr algn="r"/>
                      <a:r>
                        <a:rPr lang="en-US" dirty="0" smtClean="0">
                          <a:solidFill>
                            <a:schemeClr val="tx1"/>
                          </a:solidFill>
                        </a:rPr>
                        <a:t>100000</a:t>
                      </a:r>
                      <a:endParaRPr lang="en-US" dirty="0">
                        <a:solidFill>
                          <a:schemeClr val="tx1"/>
                        </a:solidFill>
                      </a:endParaRPr>
                    </a:p>
                  </a:txBody>
                  <a:tcPr/>
                </a:tc>
              </a:tr>
              <a:tr h="370840">
                <a:tc>
                  <a:txBody>
                    <a:bodyPr/>
                    <a:lstStyle/>
                    <a:p>
                      <a:pPr algn="r"/>
                      <a:r>
                        <a:rPr lang="en-US" b="1" dirty="0" smtClean="0">
                          <a:solidFill>
                            <a:schemeClr val="tx1"/>
                          </a:solidFill>
                        </a:rPr>
                        <a:t>PBWT</a:t>
                      </a:r>
                    </a:p>
                  </a:txBody>
                  <a:tcPr/>
                </a:tc>
                <a:tc>
                  <a:txBody>
                    <a:bodyPr/>
                    <a:lstStyle/>
                    <a:p>
                      <a:pPr algn="r" fontAlgn="b"/>
                      <a:r>
                        <a:rPr lang="en-US" sz="1800" kern="1200" dirty="0">
                          <a:solidFill>
                            <a:schemeClr val="tx1"/>
                          </a:solidFill>
                          <a:latin typeface="+mn-lt"/>
                          <a:ea typeface="+mn-ea"/>
                          <a:cs typeface="+mn-cs"/>
                        </a:rPr>
                        <a:t>1685629</a:t>
                      </a:r>
                    </a:p>
                  </a:txBody>
                  <a:tcPr marL="12700" marR="12700" marT="12700" marB="0" anchor="ctr"/>
                </a:tc>
                <a:tc>
                  <a:txBody>
                    <a:bodyPr/>
                    <a:lstStyle/>
                    <a:p>
                      <a:pPr algn="r" fontAlgn="b"/>
                      <a:r>
                        <a:rPr lang="en-US" sz="1800" b="0" i="0" u="none" strike="noStrike" dirty="0">
                          <a:solidFill>
                            <a:srgbClr val="000000"/>
                          </a:solidFill>
                          <a:effectLst/>
                          <a:latin typeface="Calibri"/>
                        </a:rPr>
                        <a:t>1956360</a:t>
                      </a:r>
                    </a:p>
                  </a:txBody>
                  <a:tcPr marL="12700" marR="12700" marT="12700" marB="0" anchor="ctr"/>
                </a:tc>
                <a:tc>
                  <a:txBody>
                    <a:bodyPr/>
                    <a:lstStyle/>
                    <a:p>
                      <a:pPr algn="r" fontAlgn="b"/>
                      <a:r>
                        <a:rPr lang="en-US" sz="1800" b="0" i="0" u="none" strike="noStrike" dirty="0">
                          <a:solidFill>
                            <a:srgbClr val="000000"/>
                          </a:solidFill>
                          <a:effectLst/>
                          <a:latin typeface="Calibri"/>
                        </a:rPr>
                        <a:t>2783732</a:t>
                      </a:r>
                    </a:p>
                  </a:txBody>
                  <a:tcPr marL="12700" marR="12700" marT="12700" marB="0" anchor="ctr"/>
                </a:tc>
                <a:tc>
                  <a:txBody>
                    <a:bodyPr/>
                    <a:lstStyle/>
                    <a:p>
                      <a:pPr algn="r" fontAlgn="b"/>
                      <a:r>
                        <a:rPr lang="en-US" sz="1800" b="0" i="0" u="none" strike="noStrike" dirty="0">
                          <a:solidFill>
                            <a:srgbClr val="000000"/>
                          </a:solidFill>
                          <a:effectLst/>
                          <a:latin typeface="Calibri"/>
                        </a:rPr>
                        <a:t>3372188</a:t>
                      </a:r>
                    </a:p>
                  </a:txBody>
                  <a:tcPr marL="12700" marR="12700" marT="12700" marB="0" anchor="ctr"/>
                </a:tc>
                <a:tc>
                  <a:txBody>
                    <a:bodyPr/>
                    <a:lstStyle/>
                    <a:p>
                      <a:pPr algn="r" fontAlgn="b"/>
                      <a:r>
                        <a:rPr lang="en-US" sz="1800" b="0" i="0" u="none" strike="noStrike" dirty="0">
                          <a:solidFill>
                            <a:srgbClr val="000000"/>
                          </a:solidFill>
                          <a:effectLst/>
                          <a:latin typeface="Calibri"/>
                        </a:rPr>
                        <a:t>4145516</a:t>
                      </a:r>
                    </a:p>
                  </a:txBody>
                  <a:tcPr marL="12700" marR="12700" marT="12700" marB="0" anchor="ctr"/>
                </a:tc>
                <a:tc>
                  <a:txBody>
                    <a:bodyPr/>
                    <a:lstStyle/>
                    <a:p>
                      <a:pPr algn="r" fontAlgn="b"/>
                      <a:r>
                        <a:rPr lang="en-US" sz="1800" b="0" i="0" u="none" strike="noStrike" dirty="0">
                          <a:solidFill>
                            <a:srgbClr val="000000"/>
                          </a:solidFill>
                          <a:effectLst/>
                          <a:latin typeface="Calibri"/>
                        </a:rPr>
                        <a:t>5688290</a:t>
                      </a:r>
                    </a:p>
                  </a:txBody>
                  <a:tcPr marL="12700" marR="12700" marT="12700" marB="0" anchor="ctr"/>
                </a:tc>
                <a:tc>
                  <a:txBody>
                    <a:bodyPr/>
                    <a:lstStyle/>
                    <a:p>
                      <a:pPr algn="r" fontAlgn="b"/>
                      <a:r>
                        <a:rPr lang="en-US" sz="1800" b="0" i="0" u="none" strike="noStrike" dirty="0">
                          <a:solidFill>
                            <a:srgbClr val="000000"/>
                          </a:solidFill>
                          <a:effectLst/>
                          <a:latin typeface="Calibri"/>
                        </a:rPr>
                        <a:t>7697194</a:t>
                      </a:r>
                    </a:p>
                  </a:txBody>
                  <a:tcPr marL="12700" marR="12700" marT="12700" marB="0" anchor="ctr"/>
                </a:tc>
              </a:tr>
              <a:tr h="370840">
                <a:tc>
                  <a:txBody>
                    <a:bodyPr/>
                    <a:lstStyle/>
                    <a:p>
                      <a:pPr algn="r"/>
                      <a:r>
                        <a:rPr lang="en-US" dirty="0" err="1" smtClean="0">
                          <a:solidFill>
                            <a:schemeClr val="tx1"/>
                          </a:solidFill>
                        </a:rPr>
                        <a:t>haps.gz</a:t>
                      </a:r>
                      <a:endParaRPr lang="en-US" dirty="0">
                        <a:solidFill>
                          <a:schemeClr val="tx1"/>
                        </a:solidFill>
                      </a:endParaRPr>
                    </a:p>
                  </a:txBody>
                  <a:tcPr/>
                </a:tc>
                <a:tc>
                  <a:txBody>
                    <a:bodyPr/>
                    <a:lstStyle/>
                    <a:p>
                      <a:pPr algn="r" fontAlgn="b"/>
                      <a:r>
                        <a:rPr lang="en-US" sz="1600" b="0" i="0" u="none" strike="noStrike" dirty="0">
                          <a:solidFill>
                            <a:srgbClr val="000000"/>
                          </a:solidFill>
                          <a:effectLst/>
                          <a:latin typeface="Calibri"/>
                        </a:rPr>
                        <a:t>10515008</a:t>
                      </a:r>
                    </a:p>
                  </a:txBody>
                  <a:tcPr marL="12700" marR="12700" marT="12700" marB="0" anchor="ctr"/>
                </a:tc>
                <a:tc>
                  <a:txBody>
                    <a:bodyPr/>
                    <a:lstStyle/>
                    <a:p>
                      <a:pPr algn="r" fontAlgn="b"/>
                      <a:r>
                        <a:rPr lang="en-US" sz="1600" b="0" i="0" u="none" strike="noStrike" dirty="0">
                          <a:solidFill>
                            <a:srgbClr val="000000"/>
                          </a:solidFill>
                          <a:effectLst/>
                          <a:latin typeface="Calibri"/>
                        </a:rPr>
                        <a:t>21340464</a:t>
                      </a:r>
                    </a:p>
                  </a:txBody>
                  <a:tcPr marL="12700" marR="12700" marT="12700" marB="0" anchor="ctr"/>
                </a:tc>
                <a:tc>
                  <a:txBody>
                    <a:bodyPr/>
                    <a:lstStyle/>
                    <a:p>
                      <a:pPr algn="r" fontAlgn="b"/>
                      <a:r>
                        <a:rPr lang="en-US" sz="1600" b="0" i="0" u="none" strike="noStrike" dirty="0">
                          <a:solidFill>
                            <a:srgbClr val="000000"/>
                          </a:solidFill>
                          <a:effectLst/>
                          <a:latin typeface="Calibri"/>
                        </a:rPr>
                        <a:t>53246970</a:t>
                      </a:r>
                    </a:p>
                  </a:txBody>
                  <a:tcPr marL="12700" marR="12700" marT="12700" marB="0" anchor="ctr"/>
                </a:tc>
                <a:tc>
                  <a:txBody>
                    <a:bodyPr/>
                    <a:lstStyle/>
                    <a:p>
                      <a:pPr algn="r" fontAlgn="b"/>
                      <a:r>
                        <a:rPr lang="en-US" sz="1600" b="0" i="0" u="none" strike="noStrike" dirty="0">
                          <a:solidFill>
                            <a:srgbClr val="000000"/>
                          </a:solidFill>
                          <a:effectLst/>
                          <a:latin typeface="Calibri"/>
                        </a:rPr>
                        <a:t>105558782</a:t>
                      </a:r>
                    </a:p>
                  </a:txBody>
                  <a:tcPr marL="12700" marR="12700" marT="12700" marB="0" anchor="ctr"/>
                </a:tc>
                <a:tc>
                  <a:txBody>
                    <a:bodyPr/>
                    <a:lstStyle/>
                    <a:p>
                      <a:pPr algn="r" fontAlgn="b"/>
                      <a:r>
                        <a:rPr lang="en-US" sz="1600" b="0" i="0" u="none" strike="noStrike" dirty="0">
                          <a:solidFill>
                            <a:srgbClr val="000000"/>
                          </a:solidFill>
                          <a:effectLst/>
                          <a:latin typeface="Calibri"/>
                        </a:rPr>
                        <a:t>209332249</a:t>
                      </a:r>
                    </a:p>
                  </a:txBody>
                  <a:tcPr marL="12700" marR="12700" marT="12700" marB="0" anchor="ctr"/>
                </a:tc>
                <a:tc>
                  <a:txBody>
                    <a:bodyPr/>
                    <a:lstStyle/>
                    <a:p>
                      <a:pPr algn="r" fontAlgn="b"/>
                      <a:r>
                        <a:rPr lang="en-US" sz="1600" b="0" i="0" u="none" strike="noStrike" dirty="0">
                          <a:solidFill>
                            <a:srgbClr val="000000"/>
                          </a:solidFill>
                          <a:effectLst/>
                          <a:latin typeface="Calibri"/>
                        </a:rPr>
                        <a:t>517432833</a:t>
                      </a:r>
                    </a:p>
                  </a:txBody>
                  <a:tcPr marL="12700" marR="12700" marT="12700" marB="0" anchor="ctr"/>
                </a:tc>
                <a:tc>
                  <a:txBody>
                    <a:bodyPr/>
                    <a:lstStyle/>
                    <a:p>
                      <a:pPr algn="r" fontAlgn="b"/>
                      <a:r>
                        <a:rPr lang="en-US" sz="1600" b="0" i="0" u="none" strike="noStrike" dirty="0">
                          <a:solidFill>
                            <a:srgbClr val="000000"/>
                          </a:solidFill>
                          <a:effectLst/>
                          <a:latin typeface="Calibri"/>
                        </a:rPr>
                        <a:t>1024614062</a:t>
                      </a:r>
                    </a:p>
                  </a:txBody>
                  <a:tcPr marL="12700" marR="12700" marT="12700" marB="0" anchor="ctr"/>
                </a:tc>
              </a:tr>
              <a:tr h="327640">
                <a:tc>
                  <a:txBody>
                    <a:bodyPr/>
                    <a:lstStyle/>
                    <a:p>
                      <a:pPr algn="r"/>
                      <a:r>
                        <a:rPr lang="en-US" dirty="0" smtClean="0">
                          <a:solidFill>
                            <a:schemeClr val="tx1"/>
                          </a:solidFill>
                        </a:rPr>
                        <a:t>factor</a:t>
                      </a:r>
                      <a:endParaRPr lang="en-US" dirty="0">
                        <a:solidFill>
                          <a:schemeClr val="tx1"/>
                        </a:solidFill>
                      </a:endParaRPr>
                    </a:p>
                  </a:txBody>
                  <a:tcPr/>
                </a:tc>
                <a:tc>
                  <a:txBody>
                    <a:bodyPr/>
                    <a:lstStyle/>
                    <a:p>
                      <a:pPr algn="r" fontAlgn="b"/>
                      <a:r>
                        <a:rPr lang="en-US" sz="1800" b="0" i="0" u="none" strike="noStrike" dirty="0" smtClean="0">
                          <a:solidFill>
                            <a:srgbClr val="000000"/>
                          </a:solidFill>
                          <a:effectLst/>
                          <a:latin typeface="+mn-lt"/>
                        </a:rPr>
                        <a:t>6.2</a:t>
                      </a:r>
                      <a:endParaRPr lang="en-US" sz="1800" b="0" i="0" u="none" strike="noStrike" dirty="0">
                        <a:solidFill>
                          <a:srgbClr val="000000"/>
                        </a:solidFill>
                        <a:effectLst/>
                        <a:latin typeface="+mn-lt"/>
                      </a:endParaRPr>
                    </a:p>
                  </a:txBody>
                  <a:tcPr marL="12700" marR="12700" marT="12700" marB="0" anchor="ctr"/>
                </a:tc>
                <a:tc>
                  <a:txBody>
                    <a:bodyPr/>
                    <a:lstStyle/>
                    <a:p>
                      <a:pPr algn="r"/>
                      <a:r>
                        <a:rPr lang="en-US" sz="1800" dirty="0" smtClean="0">
                          <a:solidFill>
                            <a:schemeClr val="tx1"/>
                          </a:solidFill>
                        </a:rPr>
                        <a:t>10.9</a:t>
                      </a:r>
                      <a:endParaRPr lang="en-US" sz="1800" dirty="0">
                        <a:solidFill>
                          <a:schemeClr val="tx1"/>
                        </a:solidFill>
                      </a:endParaRPr>
                    </a:p>
                  </a:txBody>
                  <a:tcPr/>
                </a:tc>
                <a:tc>
                  <a:txBody>
                    <a:bodyPr/>
                    <a:lstStyle/>
                    <a:p>
                      <a:pPr algn="r"/>
                      <a:r>
                        <a:rPr lang="en-US" dirty="0" smtClean="0">
                          <a:solidFill>
                            <a:schemeClr val="tx1"/>
                          </a:solidFill>
                        </a:rPr>
                        <a:t>19.1</a:t>
                      </a:r>
                      <a:endParaRPr lang="en-US" dirty="0">
                        <a:solidFill>
                          <a:schemeClr val="tx1"/>
                        </a:solidFill>
                      </a:endParaRPr>
                    </a:p>
                  </a:txBody>
                  <a:tcPr/>
                </a:tc>
                <a:tc>
                  <a:txBody>
                    <a:bodyPr/>
                    <a:lstStyle/>
                    <a:p>
                      <a:pPr algn="r"/>
                      <a:r>
                        <a:rPr lang="en-US" dirty="0" smtClean="0">
                          <a:solidFill>
                            <a:schemeClr val="tx1"/>
                          </a:solidFill>
                        </a:rPr>
                        <a:t>31.3</a:t>
                      </a:r>
                      <a:endParaRPr lang="en-US" dirty="0">
                        <a:solidFill>
                          <a:schemeClr val="tx1"/>
                        </a:solidFill>
                      </a:endParaRPr>
                    </a:p>
                  </a:txBody>
                  <a:tcPr/>
                </a:tc>
                <a:tc>
                  <a:txBody>
                    <a:bodyPr/>
                    <a:lstStyle/>
                    <a:p>
                      <a:pPr algn="r"/>
                      <a:r>
                        <a:rPr lang="en-US" dirty="0" smtClean="0">
                          <a:solidFill>
                            <a:schemeClr val="tx1"/>
                          </a:solidFill>
                        </a:rPr>
                        <a:t>50.5</a:t>
                      </a:r>
                      <a:endParaRPr lang="en-US" dirty="0">
                        <a:solidFill>
                          <a:schemeClr val="tx1"/>
                        </a:solidFill>
                      </a:endParaRPr>
                    </a:p>
                  </a:txBody>
                  <a:tcPr/>
                </a:tc>
                <a:tc>
                  <a:txBody>
                    <a:bodyPr/>
                    <a:lstStyle/>
                    <a:p>
                      <a:pPr algn="r"/>
                      <a:r>
                        <a:rPr lang="en-US" dirty="0" smtClean="0">
                          <a:solidFill>
                            <a:schemeClr val="tx1"/>
                          </a:solidFill>
                        </a:rPr>
                        <a:t>91.0</a:t>
                      </a:r>
                      <a:endParaRPr lang="en-US" dirty="0">
                        <a:solidFill>
                          <a:schemeClr val="tx1"/>
                        </a:solidFill>
                      </a:endParaRPr>
                    </a:p>
                  </a:txBody>
                  <a:tcPr/>
                </a:tc>
                <a:tc>
                  <a:txBody>
                    <a:bodyPr/>
                    <a:lstStyle/>
                    <a:p>
                      <a:pPr algn="r"/>
                      <a:r>
                        <a:rPr lang="en-US" dirty="0" smtClean="0">
                          <a:solidFill>
                            <a:schemeClr val="tx1"/>
                          </a:solidFill>
                        </a:rPr>
                        <a:t>133.1</a:t>
                      </a:r>
                      <a:endParaRPr lang="en-US" dirty="0">
                        <a:solidFill>
                          <a:schemeClr val="tx1"/>
                        </a:solidFill>
                      </a:endParaRPr>
                    </a:p>
                  </a:txBody>
                  <a:tcPr/>
                </a:tc>
              </a:tr>
              <a:tr h="327640">
                <a:tc>
                  <a:txBody>
                    <a:bodyPr/>
                    <a:lstStyle/>
                    <a:p>
                      <a:pPr algn="r"/>
                      <a:r>
                        <a:rPr lang="en-US" dirty="0" smtClean="0">
                          <a:solidFill>
                            <a:schemeClr val="tx1"/>
                          </a:solidFill>
                        </a:rPr>
                        <a:t>bytes/site</a:t>
                      </a:r>
                      <a:endParaRPr lang="en-US" dirty="0">
                        <a:solidFill>
                          <a:schemeClr val="tx1"/>
                        </a:solidFill>
                      </a:endParaRPr>
                    </a:p>
                  </a:txBody>
                  <a:tcPr/>
                </a:tc>
                <a:tc>
                  <a:txBody>
                    <a:bodyPr/>
                    <a:lstStyle/>
                    <a:p>
                      <a:pPr algn="r" fontAlgn="b"/>
                      <a:r>
                        <a:rPr lang="en-US" sz="1800" b="0" i="0" u="none" strike="noStrike" dirty="0" smtClean="0">
                          <a:solidFill>
                            <a:srgbClr val="000000"/>
                          </a:solidFill>
                          <a:effectLst/>
                          <a:latin typeface="+mn-lt"/>
                        </a:rPr>
                        <a:t>4.6</a:t>
                      </a:r>
                      <a:endParaRPr lang="en-US" sz="1800" b="0" i="0" u="none" strike="noStrike" dirty="0">
                        <a:solidFill>
                          <a:srgbClr val="000000"/>
                        </a:solidFill>
                        <a:effectLst/>
                        <a:latin typeface="+mn-lt"/>
                      </a:endParaRPr>
                    </a:p>
                  </a:txBody>
                  <a:tcPr marL="12700" marR="12700" marT="12700" marB="0" anchor="ctr"/>
                </a:tc>
                <a:tc>
                  <a:txBody>
                    <a:bodyPr/>
                    <a:lstStyle/>
                    <a:p>
                      <a:pPr algn="r"/>
                      <a:r>
                        <a:rPr lang="en-US" sz="1800" dirty="0" smtClean="0">
                          <a:solidFill>
                            <a:schemeClr val="tx1"/>
                          </a:solidFill>
                        </a:rPr>
                        <a:t>5.3</a:t>
                      </a:r>
                      <a:endParaRPr lang="en-US" sz="1800" dirty="0">
                        <a:solidFill>
                          <a:schemeClr val="tx1"/>
                        </a:solidFill>
                      </a:endParaRPr>
                    </a:p>
                  </a:txBody>
                  <a:tcPr/>
                </a:tc>
                <a:tc>
                  <a:txBody>
                    <a:bodyPr/>
                    <a:lstStyle/>
                    <a:p>
                      <a:pPr algn="r"/>
                      <a:r>
                        <a:rPr lang="en-US" dirty="0" smtClean="0">
                          <a:solidFill>
                            <a:schemeClr val="tx1"/>
                          </a:solidFill>
                        </a:rPr>
                        <a:t>7.5</a:t>
                      </a:r>
                      <a:endParaRPr lang="en-US" dirty="0">
                        <a:solidFill>
                          <a:schemeClr val="tx1"/>
                        </a:solidFill>
                      </a:endParaRPr>
                    </a:p>
                  </a:txBody>
                  <a:tcPr/>
                </a:tc>
                <a:tc>
                  <a:txBody>
                    <a:bodyPr/>
                    <a:lstStyle/>
                    <a:p>
                      <a:pPr algn="r"/>
                      <a:r>
                        <a:rPr lang="en-US" dirty="0" smtClean="0">
                          <a:solidFill>
                            <a:schemeClr val="tx1"/>
                          </a:solidFill>
                        </a:rPr>
                        <a:t>9.1</a:t>
                      </a:r>
                      <a:endParaRPr lang="en-US" dirty="0">
                        <a:solidFill>
                          <a:schemeClr val="tx1"/>
                        </a:solidFill>
                      </a:endParaRPr>
                    </a:p>
                  </a:txBody>
                  <a:tcPr/>
                </a:tc>
                <a:tc>
                  <a:txBody>
                    <a:bodyPr/>
                    <a:lstStyle/>
                    <a:p>
                      <a:pPr algn="r"/>
                      <a:r>
                        <a:rPr lang="en-US" dirty="0" smtClean="0">
                          <a:solidFill>
                            <a:schemeClr val="tx1"/>
                          </a:solidFill>
                        </a:rPr>
                        <a:t>11.2</a:t>
                      </a:r>
                      <a:endParaRPr lang="en-US" dirty="0">
                        <a:solidFill>
                          <a:schemeClr val="tx1"/>
                        </a:solidFill>
                      </a:endParaRPr>
                    </a:p>
                  </a:txBody>
                  <a:tcPr/>
                </a:tc>
                <a:tc>
                  <a:txBody>
                    <a:bodyPr/>
                    <a:lstStyle/>
                    <a:p>
                      <a:pPr algn="r"/>
                      <a:r>
                        <a:rPr lang="en-US" dirty="0" smtClean="0">
                          <a:solidFill>
                            <a:schemeClr val="tx1"/>
                          </a:solidFill>
                        </a:rPr>
                        <a:t>15.4</a:t>
                      </a:r>
                      <a:endParaRPr lang="en-US" dirty="0">
                        <a:solidFill>
                          <a:schemeClr val="tx1"/>
                        </a:solidFill>
                      </a:endParaRPr>
                    </a:p>
                  </a:txBody>
                  <a:tcPr/>
                </a:tc>
                <a:tc>
                  <a:txBody>
                    <a:bodyPr/>
                    <a:lstStyle/>
                    <a:p>
                      <a:pPr algn="r"/>
                      <a:r>
                        <a:rPr lang="en-US" dirty="0" smtClean="0">
                          <a:solidFill>
                            <a:schemeClr val="tx1"/>
                          </a:solidFill>
                        </a:rPr>
                        <a:t>20.8</a:t>
                      </a:r>
                      <a:endParaRPr lang="en-US" dirty="0">
                        <a:solidFill>
                          <a:schemeClr val="tx1"/>
                        </a:solidFill>
                      </a:endParaRPr>
                    </a:p>
                  </a:txBody>
                  <a:tcPr/>
                </a:tc>
              </a:tr>
            </a:tbl>
          </a:graphicData>
        </a:graphic>
      </p:graphicFrame>
      <p:sp>
        <p:nvSpPr>
          <p:cNvPr id="5" name="TextBox 4"/>
          <p:cNvSpPr txBox="1"/>
          <p:nvPr/>
        </p:nvSpPr>
        <p:spPr>
          <a:xfrm>
            <a:off x="1259632" y="4437112"/>
            <a:ext cx="6384230" cy="1938992"/>
          </a:xfrm>
          <a:prstGeom prst="rect">
            <a:avLst/>
          </a:prstGeom>
          <a:noFill/>
        </p:spPr>
        <p:txBody>
          <a:bodyPr wrap="none" rtlCol="0">
            <a:spAutoFit/>
          </a:bodyPr>
          <a:lstStyle/>
          <a:p>
            <a:r>
              <a:rPr lang="en-US" dirty="0" smtClean="0">
                <a:latin typeface="+mn-lt"/>
              </a:rPr>
              <a:t>“Real” data: 1000 Genomes phase1 chromosome 1</a:t>
            </a:r>
          </a:p>
          <a:p>
            <a:r>
              <a:rPr lang="en-US" dirty="0">
                <a:latin typeface="+mn-lt"/>
              </a:rPr>
              <a:t>	</a:t>
            </a:r>
            <a:r>
              <a:rPr lang="en-US" dirty="0" smtClean="0">
                <a:latin typeface="+mn-lt"/>
              </a:rPr>
              <a:t>2184 chromosomes, 3007196 sites</a:t>
            </a:r>
          </a:p>
          <a:p>
            <a:r>
              <a:rPr lang="en-US" dirty="0">
                <a:latin typeface="+mn-lt"/>
              </a:rPr>
              <a:t>	</a:t>
            </a:r>
            <a:r>
              <a:rPr lang="en-US" dirty="0" smtClean="0">
                <a:latin typeface="+mn-lt"/>
              </a:rPr>
              <a:t>PBWT </a:t>
            </a:r>
            <a:r>
              <a:rPr lang="en-US" dirty="0">
                <a:latin typeface="Calibri"/>
                <a:cs typeface="Calibri"/>
              </a:rPr>
              <a:t>51186641 </a:t>
            </a:r>
            <a:endParaRPr lang="en-US" dirty="0" smtClean="0">
              <a:latin typeface="Calibri"/>
              <a:cs typeface="Calibri"/>
            </a:endParaRPr>
          </a:p>
          <a:p>
            <a:r>
              <a:rPr lang="en-US" dirty="0">
                <a:latin typeface="+mn-lt"/>
              </a:rPr>
              <a:t>	</a:t>
            </a:r>
            <a:r>
              <a:rPr lang="en-US" dirty="0" err="1" smtClean="0">
                <a:latin typeface="+mn-lt"/>
              </a:rPr>
              <a:t>gzip</a:t>
            </a:r>
            <a:r>
              <a:rPr lang="en-US" dirty="0">
                <a:latin typeface="+mn-lt"/>
              </a:rPr>
              <a:t>	</a:t>
            </a:r>
            <a:r>
              <a:rPr lang="en-US" dirty="0">
                <a:latin typeface="Calibri"/>
                <a:cs typeface="Calibri"/>
              </a:rPr>
              <a:t>302883517</a:t>
            </a:r>
            <a:r>
              <a:rPr lang="en-US" dirty="0"/>
              <a:t> </a:t>
            </a:r>
            <a:endParaRPr lang="en-US" dirty="0" smtClean="0"/>
          </a:p>
          <a:p>
            <a:r>
              <a:rPr lang="en-US" dirty="0">
                <a:latin typeface="+mn-lt"/>
              </a:rPr>
              <a:t>	</a:t>
            </a:r>
            <a:r>
              <a:rPr lang="en-US" dirty="0" smtClean="0">
                <a:latin typeface="+mn-lt"/>
              </a:rPr>
              <a:t>factor	</a:t>
            </a:r>
            <a:r>
              <a:rPr lang="en-US" dirty="0">
                <a:latin typeface="Calibri"/>
                <a:cs typeface="Calibri"/>
              </a:rPr>
              <a:t>5.9</a:t>
            </a:r>
          </a:p>
        </p:txBody>
      </p:sp>
      <p:sp>
        <p:nvSpPr>
          <p:cNvPr id="6" name="TextBox 5"/>
          <p:cNvSpPr txBox="1"/>
          <p:nvPr/>
        </p:nvSpPr>
        <p:spPr>
          <a:xfrm>
            <a:off x="1259632" y="1772816"/>
            <a:ext cx="2988468" cy="461665"/>
          </a:xfrm>
          <a:prstGeom prst="rect">
            <a:avLst/>
          </a:prstGeom>
          <a:noFill/>
        </p:spPr>
        <p:txBody>
          <a:bodyPr wrap="none" rtlCol="0">
            <a:spAutoFit/>
          </a:bodyPr>
          <a:lstStyle/>
          <a:p>
            <a:r>
              <a:rPr lang="en-US" dirty="0" smtClean="0">
                <a:latin typeface="+mn-lt"/>
              </a:rPr>
              <a:t>Simulated data subsets</a:t>
            </a:r>
            <a:endParaRPr lang="en-US" dirty="0">
              <a:latin typeface="+mn-lt"/>
            </a:endParaRPr>
          </a:p>
        </p:txBody>
      </p:sp>
    </p:spTree>
    <p:extLst>
      <p:ext uri="{BB962C8B-B14F-4D97-AF65-F5344CB8AC3E}">
        <p14:creationId xmlns:p14="http://schemas.microsoft.com/office/powerpoint/2010/main" val="27504511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81000"/>
            <a:ext cx="8424936" cy="1143000"/>
          </a:xfrm>
        </p:spPr>
        <p:txBody>
          <a:bodyPr/>
          <a:lstStyle/>
          <a:p>
            <a:r>
              <a:rPr lang="en-US" dirty="0" smtClean="0"/>
              <a:t>Maximal matches of new sequences</a:t>
            </a:r>
            <a:br>
              <a:rPr lang="en-US" dirty="0" smtClean="0"/>
            </a:br>
            <a:r>
              <a:rPr lang="en-US" dirty="0" smtClean="0"/>
              <a:t>to a reference panel</a:t>
            </a:r>
            <a:endParaRPr lang="en-US" dirty="0"/>
          </a:p>
        </p:txBody>
      </p:sp>
      <p:sp>
        <p:nvSpPr>
          <p:cNvPr id="3" name="Content Placeholder 2"/>
          <p:cNvSpPr>
            <a:spLocks noGrp="1"/>
          </p:cNvSpPr>
          <p:nvPr>
            <p:ph idx="1"/>
          </p:nvPr>
        </p:nvSpPr>
        <p:spPr>
          <a:xfrm>
            <a:off x="611560" y="1981200"/>
            <a:ext cx="7992888" cy="4400128"/>
          </a:xfrm>
        </p:spPr>
        <p:txBody>
          <a:bodyPr/>
          <a:lstStyle/>
          <a:p>
            <a:r>
              <a:rPr lang="en-US" dirty="0" smtClean="0"/>
              <a:t>Update rule the same as for sort update</a:t>
            </a:r>
          </a:p>
          <a:p>
            <a:r>
              <a:rPr lang="en-US" dirty="0" smtClean="0"/>
              <a:t>Option 1: build indexes on top of PBWT</a:t>
            </a:r>
          </a:p>
          <a:p>
            <a:pPr lvl="1"/>
            <a:r>
              <a:rPr lang="en-US" dirty="0" smtClean="0"/>
              <a:t>Very fast, effectively independent of the size of the reference panel so O(N) time</a:t>
            </a:r>
          </a:p>
          <a:p>
            <a:pPr lvl="1"/>
            <a:r>
              <a:rPr lang="en-US" dirty="0" smtClean="0"/>
              <a:t>Quite memory hungry, ~13NM bytes</a:t>
            </a:r>
          </a:p>
          <a:p>
            <a:r>
              <a:rPr lang="en-US" dirty="0" smtClean="0"/>
              <a:t>Option 2: match a batch of new sequences as you pass once through the PBWT</a:t>
            </a:r>
          </a:p>
          <a:p>
            <a:pPr lvl="1"/>
            <a:r>
              <a:rPr lang="en-US" dirty="0" smtClean="0"/>
              <a:t>O(NM) time, but very memory efficient</a:t>
            </a:r>
          </a:p>
          <a:p>
            <a:pPr lvl="1"/>
            <a:endParaRPr lang="en-US" dirty="0"/>
          </a:p>
        </p:txBody>
      </p:sp>
    </p:spTree>
    <p:extLst>
      <p:ext uri="{BB962C8B-B14F-4D97-AF65-F5344CB8AC3E}">
        <p14:creationId xmlns:p14="http://schemas.microsoft.com/office/powerpoint/2010/main" val="42679367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350696" cy="1143000"/>
          </a:xfrm>
        </p:spPr>
        <p:txBody>
          <a:bodyPr/>
          <a:lstStyle/>
          <a:p>
            <a:r>
              <a:rPr lang="en-US" dirty="0" smtClean="0"/>
              <a:t>Time to match 1000 new sequences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0199925"/>
              </p:ext>
            </p:extLst>
          </p:nvPr>
        </p:nvGraphicFramePr>
        <p:xfrm>
          <a:off x="395536" y="1628800"/>
          <a:ext cx="8354696" cy="2291080"/>
        </p:xfrm>
        <a:graphic>
          <a:graphicData uri="http://schemas.openxmlformats.org/drawingml/2006/table">
            <a:tbl>
              <a:tblPr firstRow="1" bandRow="1">
                <a:tableStyleId>{5C22544A-7EE6-4342-B048-85BDC9FD1C3A}</a:tableStyleId>
              </a:tblPr>
              <a:tblGrid>
                <a:gridCol w="1282674"/>
                <a:gridCol w="1104382"/>
                <a:gridCol w="1193528"/>
                <a:gridCol w="1193528"/>
                <a:gridCol w="1193528"/>
                <a:gridCol w="1193528"/>
                <a:gridCol w="1193528"/>
              </a:tblGrid>
              <a:tr h="370840">
                <a:tc>
                  <a:txBody>
                    <a:bodyPr/>
                    <a:lstStyle/>
                    <a:p>
                      <a:pPr algn="r"/>
                      <a:r>
                        <a:rPr lang="en-US" dirty="0" smtClean="0">
                          <a:solidFill>
                            <a:schemeClr val="tx1"/>
                          </a:solidFill>
                        </a:rPr>
                        <a:t>Reference  panel size</a:t>
                      </a:r>
                      <a:endParaRPr lang="en-US" dirty="0">
                        <a:solidFill>
                          <a:schemeClr val="tx1"/>
                        </a:solidFill>
                      </a:endParaRPr>
                    </a:p>
                  </a:txBody>
                  <a:tcPr anchor="ctr"/>
                </a:tc>
                <a:tc>
                  <a:txBody>
                    <a:bodyPr/>
                    <a:lstStyle/>
                    <a:p>
                      <a:pPr algn="r"/>
                      <a:r>
                        <a:rPr lang="en-US" dirty="0" smtClean="0">
                          <a:solidFill>
                            <a:schemeClr val="tx1"/>
                          </a:solidFill>
                        </a:rPr>
                        <a:t>1,000</a:t>
                      </a:r>
                      <a:endParaRPr lang="en-US" dirty="0">
                        <a:solidFill>
                          <a:schemeClr val="tx1"/>
                        </a:solidFill>
                      </a:endParaRPr>
                    </a:p>
                  </a:txBody>
                  <a:tcPr anchor="ctr"/>
                </a:tc>
                <a:tc>
                  <a:txBody>
                    <a:bodyPr/>
                    <a:lstStyle/>
                    <a:p>
                      <a:pPr algn="r"/>
                      <a:r>
                        <a:rPr lang="en-US" dirty="0" smtClean="0">
                          <a:solidFill>
                            <a:schemeClr val="tx1"/>
                          </a:solidFill>
                        </a:rPr>
                        <a:t>2,000</a:t>
                      </a:r>
                      <a:endParaRPr lang="en-US" dirty="0">
                        <a:solidFill>
                          <a:schemeClr val="tx1"/>
                        </a:solidFill>
                      </a:endParaRPr>
                    </a:p>
                  </a:txBody>
                  <a:tcPr anchor="ctr"/>
                </a:tc>
                <a:tc>
                  <a:txBody>
                    <a:bodyPr/>
                    <a:lstStyle/>
                    <a:p>
                      <a:pPr algn="r"/>
                      <a:r>
                        <a:rPr lang="en-US" dirty="0" smtClean="0">
                          <a:solidFill>
                            <a:schemeClr val="tx1"/>
                          </a:solidFill>
                        </a:rPr>
                        <a:t>5,000</a:t>
                      </a:r>
                      <a:endParaRPr lang="en-US" dirty="0">
                        <a:solidFill>
                          <a:schemeClr val="tx1"/>
                        </a:solidFill>
                      </a:endParaRPr>
                    </a:p>
                  </a:txBody>
                  <a:tcPr anchor="ctr"/>
                </a:tc>
                <a:tc>
                  <a:txBody>
                    <a:bodyPr/>
                    <a:lstStyle/>
                    <a:p>
                      <a:pPr algn="r"/>
                      <a:r>
                        <a:rPr lang="en-US" dirty="0" smtClean="0">
                          <a:solidFill>
                            <a:schemeClr val="tx1"/>
                          </a:solidFill>
                        </a:rPr>
                        <a:t>10,000</a:t>
                      </a:r>
                      <a:endParaRPr lang="en-US" dirty="0">
                        <a:solidFill>
                          <a:schemeClr val="tx1"/>
                        </a:solidFill>
                      </a:endParaRPr>
                    </a:p>
                  </a:txBody>
                  <a:tcPr anchor="ctr"/>
                </a:tc>
                <a:tc>
                  <a:txBody>
                    <a:bodyPr/>
                    <a:lstStyle/>
                    <a:p>
                      <a:pPr algn="r"/>
                      <a:r>
                        <a:rPr lang="en-US" dirty="0" smtClean="0">
                          <a:solidFill>
                            <a:schemeClr val="tx1"/>
                          </a:solidFill>
                        </a:rPr>
                        <a:t>20,000</a:t>
                      </a:r>
                      <a:endParaRPr lang="en-US" dirty="0">
                        <a:solidFill>
                          <a:schemeClr val="tx1"/>
                        </a:solidFill>
                      </a:endParaRPr>
                    </a:p>
                  </a:txBody>
                  <a:tcPr anchor="ctr"/>
                </a:tc>
                <a:tc>
                  <a:txBody>
                    <a:bodyPr/>
                    <a:lstStyle/>
                    <a:p>
                      <a:pPr algn="r"/>
                      <a:r>
                        <a:rPr lang="en-US" dirty="0" smtClean="0">
                          <a:solidFill>
                            <a:schemeClr val="tx1"/>
                          </a:solidFill>
                        </a:rPr>
                        <a:t>50,000</a:t>
                      </a:r>
                      <a:endParaRPr lang="en-US" dirty="0">
                        <a:solidFill>
                          <a:schemeClr val="tx1"/>
                        </a:solidFill>
                      </a:endParaRPr>
                    </a:p>
                  </a:txBody>
                  <a:tcPr anchor="ctr"/>
                </a:tc>
              </a:tr>
              <a:tr h="370840">
                <a:tc>
                  <a:txBody>
                    <a:bodyPr/>
                    <a:lstStyle/>
                    <a:p>
                      <a:pPr algn="r"/>
                      <a:r>
                        <a:rPr lang="en-US" dirty="0" smtClean="0">
                          <a:solidFill>
                            <a:schemeClr val="tx1"/>
                          </a:solidFill>
                        </a:rPr>
                        <a:t>Naïve</a:t>
                      </a:r>
                      <a:endParaRPr lang="en-US" dirty="0">
                        <a:solidFill>
                          <a:schemeClr val="tx1"/>
                        </a:solidFill>
                      </a:endParaRPr>
                    </a:p>
                  </a:txBody>
                  <a:tcPr anchor="ctr"/>
                </a:tc>
                <a:tc>
                  <a:txBody>
                    <a:bodyPr/>
                    <a:lstStyle/>
                    <a:p>
                      <a:pPr algn="r"/>
                      <a:r>
                        <a:rPr lang="en-US" dirty="0" smtClean="0">
                          <a:solidFill>
                            <a:schemeClr val="tx1"/>
                          </a:solidFill>
                        </a:rPr>
                        <a:t>52.1</a:t>
                      </a:r>
                      <a:endParaRPr lang="en-US" dirty="0">
                        <a:solidFill>
                          <a:schemeClr val="tx1"/>
                        </a:solidFill>
                      </a:endParaRPr>
                    </a:p>
                  </a:txBody>
                  <a:tcPr anchor="ctr"/>
                </a:tc>
                <a:tc>
                  <a:txBody>
                    <a:bodyPr/>
                    <a:lstStyle/>
                    <a:p>
                      <a:pPr algn="r"/>
                      <a:r>
                        <a:rPr lang="en-US" dirty="0" smtClean="0">
                          <a:solidFill>
                            <a:schemeClr val="tx1"/>
                          </a:solidFill>
                        </a:rPr>
                        <a:t>103.8</a:t>
                      </a:r>
                      <a:endParaRPr lang="en-US" dirty="0">
                        <a:solidFill>
                          <a:schemeClr val="tx1"/>
                        </a:solidFill>
                      </a:endParaRPr>
                    </a:p>
                  </a:txBody>
                  <a:tcPr anchor="ctr"/>
                </a:tc>
                <a:tc>
                  <a:txBody>
                    <a:bodyPr/>
                    <a:lstStyle/>
                    <a:p>
                      <a:pPr algn="r"/>
                      <a:r>
                        <a:rPr lang="en-US" dirty="0" smtClean="0">
                          <a:solidFill>
                            <a:schemeClr val="tx1"/>
                          </a:solidFill>
                        </a:rPr>
                        <a:t>258.9</a:t>
                      </a:r>
                      <a:endParaRPr lang="en-US" dirty="0">
                        <a:solidFill>
                          <a:schemeClr val="tx1"/>
                        </a:solidFill>
                      </a:endParaRPr>
                    </a:p>
                  </a:txBody>
                  <a:tcPr anchor="ctr"/>
                </a:tc>
                <a:tc>
                  <a:txBody>
                    <a:bodyPr/>
                    <a:lstStyle/>
                    <a:p>
                      <a:pPr algn="r"/>
                      <a:r>
                        <a:rPr lang="en-US" dirty="0" smtClean="0">
                          <a:solidFill>
                            <a:schemeClr val="tx1"/>
                          </a:solidFill>
                        </a:rPr>
                        <a:t>519.2</a:t>
                      </a:r>
                      <a:endParaRPr lang="en-US" dirty="0">
                        <a:solidFill>
                          <a:schemeClr val="tx1"/>
                        </a:solidFill>
                      </a:endParaRPr>
                    </a:p>
                  </a:txBody>
                  <a:tcPr anchor="ctr"/>
                </a:tc>
                <a:tc>
                  <a:txBody>
                    <a:bodyPr/>
                    <a:lstStyle/>
                    <a:p>
                      <a:pPr algn="r"/>
                      <a:r>
                        <a:rPr lang="en-US" dirty="0" smtClean="0">
                          <a:solidFill>
                            <a:schemeClr val="tx1"/>
                          </a:solidFill>
                        </a:rPr>
                        <a:t>1035.5</a:t>
                      </a:r>
                      <a:endParaRPr lang="en-US" dirty="0">
                        <a:solidFill>
                          <a:schemeClr val="tx1"/>
                        </a:solidFill>
                      </a:endParaRPr>
                    </a:p>
                  </a:txBody>
                  <a:tcPr anchor="ctr"/>
                </a:tc>
                <a:tc>
                  <a:txBody>
                    <a:bodyPr/>
                    <a:lstStyle/>
                    <a:p>
                      <a:pPr algn="r"/>
                      <a:r>
                        <a:rPr lang="en-US" dirty="0" smtClean="0">
                          <a:solidFill>
                            <a:schemeClr val="tx1"/>
                          </a:solidFill>
                        </a:rPr>
                        <a:t>2582.6</a:t>
                      </a:r>
                      <a:endParaRPr lang="en-US" dirty="0">
                        <a:solidFill>
                          <a:schemeClr val="tx1"/>
                        </a:solidFill>
                      </a:endParaRPr>
                    </a:p>
                  </a:txBody>
                  <a:tcPr anchor="ctr"/>
                </a:tc>
              </a:tr>
              <a:tr h="370840">
                <a:tc>
                  <a:txBody>
                    <a:bodyPr/>
                    <a:lstStyle/>
                    <a:p>
                      <a:pPr algn="r"/>
                      <a:r>
                        <a:rPr lang="en-US" dirty="0" smtClean="0">
                          <a:solidFill>
                            <a:schemeClr val="tx1"/>
                          </a:solidFill>
                        </a:rPr>
                        <a:t>Indexed</a:t>
                      </a:r>
                      <a:endParaRPr lang="en-US" dirty="0">
                        <a:solidFill>
                          <a:schemeClr val="tx1"/>
                        </a:solidFill>
                      </a:endParaRPr>
                    </a:p>
                  </a:txBody>
                  <a:tcPr anchor="ctr"/>
                </a:tc>
                <a:tc>
                  <a:txBody>
                    <a:bodyPr/>
                    <a:lstStyle/>
                    <a:p>
                      <a:pPr algn="r"/>
                      <a:r>
                        <a:rPr lang="en-US" dirty="0" smtClean="0">
                          <a:solidFill>
                            <a:schemeClr val="tx1"/>
                          </a:solidFill>
                        </a:rPr>
                        <a:t>0.9u</a:t>
                      </a:r>
                    </a:p>
                    <a:p>
                      <a:pPr algn="r"/>
                      <a:r>
                        <a:rPr lang="en-US" dirty="0" smtClean="0">
                          <a:solidFill>
                            <a:schemeClr val="tx1"/>
                          </a:solidFill>
                        </a:rPr>
                        <a:t>0.1s</a:t>
                      </a:r>
                      <a:endParaRPr lang="en-US" dirty="0">
                        <a:solidFill>
                          <a:schemeClr val="tx1"/>
                        </a:solidFill>
                      </a:endParaRPr>
                    </a:p>
                  </a:txBody>
                  <a:tcPr anchor="ctr"/>
                </a:tc>
                <a:tc>
                  <a:txBody>
                    <a:bodyPr/>
                    <a:lstStyle/>
                    <a:p>
                      <a:pPr algn="r"/>
                      <a:r>
                        <a:rPr lang="en-US" dirty="0" smtClean="0">
                          <a:solidFill>
                            <a:schemeClr val="tx1"/>
                          </a:solidFill>
                        </a:rPr>
                        <a:t>0.9u</a:t>
                      </a:r>
                    </a:p>
                    <a:p>
                      <a:pPr algn="r"/>
                      <a:r>
                        <a:rPr lang="en-US" dirty="0" smtClean="0">
                          <a:solidFill>
                            <a:schemeClr val="tx1"/>
                          </a:solidFill>
                        </a:rPr>
                        <a:t>0.1s</a:t>
                      </a:r>
                      <a:endParaRPr lang="en-US" dirty="0">
                        <a:solidFill>
                          <a:schemeClr val="tx1"/>
                        </a:solidFill>
                      </a:endParaRPr>
                    </a:p>
                  </a:txBody>
                  <a:tcPr anchor="ctr"/>
                </a:tc>
                <a:tc>
                  <a:txBody>
                    <a:bodyPr/>
                    <a:lstStyle/>
                    <a:p>
                      <a:pPr algn="r"/>
                      <a:r>
                        <a:rPr lang="en-US" dirty="0" smtClean="0">
                          <a:solidFill>
                            <a:schemeClr val="tx1"/>
                          </a:solidFill>
                        </a:rPr>
                        <a:t>0.9u</a:t>
                      </a:r>
                    </a:p>
                    <a:p>
                      <a:pPr algn="r"/>
                      <a:r>
                        <a:rPr lang="en-US" dirty="0" smtClean="0">
                          <a:solidFill>
                            <a:schemeClr val="tx1"/>
                          </a:solidFill>
                        </a:rPr>
                        <a:t>0.1s</a:t>
                      </a:r>
                      <a:endParaRPr lang="en-US" dirty="0">
                        <a:solidFill>
                          <a:schemeClr val="tx1"/>
                        </a:solidFill>
                      </a:endParaRPr>
                    </a:p>
                  </a:txBody>
                  <a:tcPr anchor="ctr"/>
                </a:tc>
                <a:tc>
                  <a:txBody>
                    <a:bodyPr/>
                    <a:lstStyle/>
                    <a:p>
                      <a:pPr algn="r"/>
                      <a:r>
                        <a:rPr lang="en-US" dirty="0" smtClean="0">
                          <a:solidFill>
                            <a:schemeClr val="tx1"/>
                          </a:solidFill>
                        </a:rPr>
                        <a:t>0.9u</a:t>
                      </a:r>
                    </a:p>
                    <a:p>
                      <a:pPr algn="r"/>
                      <a:r>
                        <a:rPr lang="en-US" dirty="0" smtClean="0">
                          <a:solidFill>
                            <a:schemeClr val="tx1"/>
                          </a:solidFill>
                        </a:rPr>
                        <a:t>0.2s</a:t>
                      </a:r>
                      <a:endParaRPr lang="en-US" dirty="0">
                        <a:solidFill>
                          <a:schemeClr val="tx1"/>
                        </a:solidFill>
                      </a:endParaRPr>
                    </a:p>
                  </a:txBody>
                  <a:tcPr anchor="ctr"/>
                </a:tc>
                <a:tc>
                  <a:txBody>
                    <a:bodyPr/>
                    <a:lstStyle/>
                    <a:p>
                      <a:pPr algn="r"/>
                      <a:r>
                        <a:rPr lang="en-US" dirty="0" smtClean="0">
                          <a:solidFill>
                            <a:schemeClr val="tx1"/>
                          </a:solidFill>
                        </a:rPr>
                        <a:t>1.1u</a:t>
                      </a:r>
                    </a:p>
                    <a:p>
                      <a:pPr algn="r"/>
                      <a:r>
                        <a:rPr lang="en-US" dirty="0" smtClean="0">
                          <a:solidFill>
                            <a:schemeClr val="tx1"/>
                          </a:solidFill>
                        </a:rPr>
                        <a:t>0.5s</a:t>
                      </a:r>
                      <a:endParaRPr lang="en-US" dirty="0">
                        <a:solidFill>
                          <a:schemeClr val="tx1"/>
                        </a:solidFill>
                      </a:endParaRPr>
                    </a:p>
                  </a:txBody>
                  <a:tcPr anchor="ctr"/>
                </a:tc>
                <a:tc>
                  <a:txBody>
                    <a:bodyPr/>
                    <a:lstStyle/>
                    <a:p>
                      <a:pPr algn="r"/>
                      <a:r>
                        <a:rPr lang="en-US" dirty="0" smtClean="0">
                          <a:solidFill>
                            <a:schemeClr val="tx1"/>
                          </a:solidFill>
                        </a:rPr>
                        <a:t>1.7u</a:t>
                      </a:r>
                    </a:p>
                    <a:p>
                      <a:pPr algn="r"/>
                      <a:r>
                        <a:rPr lang="en-US" dirty="0" smtClean="0">
                          <a:solidFill>
                            <a:schemeClr val="tx1"/>
                          </a:solidFill>
                        </a:rPr>
                        <a:t>15s</a:t>
                      </a:r>
                      <a:endParaRPr lang="en-US" dirty="0">
                        <a:solidFill>
                          <a:schemeClr val="tx1"/>
                        </a:solidFill>
                      </a:endParaRPr>
                    </a:p>
                  </a:txBody>
                  <a:tcPr anchor="ctr"/>
                </a:tc>
              </a:tr>
              <a:tr h="370840">
                <a:tc>
                  <a:txBody>
                    <a:bodyPr/>
                    <a:lstStyle/>
                    <a:p>
                      <a:pPr algn="r"/>
                      <a:r>
                        <a:rPr lang="en-US" dirty="0" smtClean="0">
                          <a:solidFill>
                            <a:schemeClr val="tx1"/>
                          </a:solidFill>
                        </a:rPr>
                        <a:t>Batch</a:t>
                      </a:r>
                      <a:endParaRPr lang="en-US" dirty="0">
                        <a:solidFill>
                          <a:schemeClr val="tx1"/>
                        </a:solidFill>
                      </a:endParaRPr>
                    </a:p>
                  </a:txBody>
                  <a:tcPr anchor="ctr"/>
                </a:tc>
                <a:tc>
                  <a:txBody>
                    <a:bodyPr/>
                    <a:lstStyle/>
                    <a:p>
                      <a:pPr algn="r"/>
                      <a:r>
                        <a:rPr lang="en-US" dirty="0" smtClean="0">
                          <a:solidFill>
                            <a:schemeClr val="tx1"/>
                          </a:solidFill>
                        </a:rPr>
                        <a:t>2.3u</a:t>
                      </a:r>
                    </a:p>
                    <a:p>
                      <a:pPr algn="r"/>
                      <a:r>
                        <a:rPr lang="en-US" dirty="0" smtClean="0">
                          <a:solidFill>
                            <a:schemeClr val="tx1"/>
                          </a:solidFill>
                        </a:rPr>
                        <a:t>0.1s</a:t>
                      </a:r>
                      <a:endParaRPr lang="en-US" dirty="0">
                        <a:solidFill>
                          <a:schemeClr val="tx1"/>
                        </a:solidFill>
                      </a:endParaRPr>
                    </a:p>
                  </a:txBody>
                  <a:tcPr anchor="ctr"/>
                </a:tc>
                <a:tc>
                  <a:txBody>
                    <a:bodyPr/>
                    <a:lstStyle/>
                    <a:p>
                      <a:pPr algn="r"/>
                      <a:r>
                        <a:rPr lang="en-US" dirty="0" smtClean="0">
                          <a:solidFill>
                            <a:schemeClr val="tx1"/>
                          </a:solidFill>
                        </a:rPr>
                        <a:t>2.5u</a:t>
                      </a:r>
                    </a:p>
                    <a:p>
                      <a:pPr algn="r"/>
                      <a:r>
                        <a:rPr lang="en-US" dirty="0" smtClean="0">
                          <a:solidFill>
                            <a:schemeClr val="tx1"/>
                          </a:solidFill>
                        </a:rPr>
                        <a:t>0.1s</a:t>
                      </a:r>
                      <a:endParaRPr lang="en-US" dirty="0">
                        <a:solidFill>
                          <a:schemeClr val="tx1"/>
                        </a:solidFill>
                      </a:endParaRPr>
                    </a:p>
                  </a:txBody>
                  <a:tcPr anchor="ctr"/>
                </a:tc>
                <a:tc>
                  <a:txBody>
                    <a:bodyPr/>
                    <a:lstStyle/>
                    <a:p>
                      <a:pPr algn="r"/>
                      <a:r>
                        <a:rPr lang="en-US" dirty="0" smtClean="0">
                          <a:solidFill>
                            <a:schemeClr val="tx1"/>
                          </a:solidFill>
                        </a:rPr>
                        <a:t>3.5u</a:t>
                      </a:r>
                    </a:p>
                    <a:p>
                      <a:pPr algn="r"/>
                      <a:r>
                        <a:rPr lang="en-US" dirty="0" smtClean="0">
                          <a:solidFill>
                            <a:schemeClr val="tx1"/>
                          </a:solidFill>
                        </a:rPr>
                        <a:t>0.1s</a:t>
                      </a:r>
                      <a:endParaRPr lang="en-US" dirty="0">
                        <a:solidFill>
                          <a:schemeClr val="tx1"/>
                        </a:solidFill>
                      </a:endParaRPr>
                    </a:p>
                  </a:txBody>
                  <a:tcPr anchor="ctr"/>
                </a:tc>
                <a:tc>
                  <a:txBody>
                    <a:bodyPr/>
                    <a:lstStyle/>
                    <a:p>
                      <a:pPr algn="r"/>
                      <a:r>
                        <a:rPr lang="en-US" dirty="0" smtClean="0">
                          <a:solidFill>
                            <a:schemeClr val="tx1"/>
                          </a:solidFill>
                        </a:rPr>
                        <a:t>4.8u</a:t>
                      </a:r>
                    </a:p>
                    <a:p>
                      <a:pPr algn="r"/>
                      <a:r>
                        <a:rPr lang="en-US" dirty="0" smtClean="0">
                          <a:solidFill>
                            <a:schemeClr val="tx1"/>
                          </a:solidFill>
                        </a:rPr>
                        <a:t>0.1s</a:t>
                      </a:r>
                      <a:endParaRPr lang="en-US" dirty="0">
                        <a:solidFill>
                          <a:schemeClr val="tx1"/>
                        </a:solidFill>
                      </a:endParaRPr>
                    </a:p>
                  </a:txBody>
                  <a:tcPr anchor="ctr"/>
                </a:tc>
                <a:tc>
                  <a:txBody>
                    <a:bodyPr/>
                    <a:lstStyle/>
                    <a:p>
                      <a:pPr algn="r"/>
                      <a:r>
                        <a:rPr lang="en-US" dirty="0" smtClean="0">
                          <a:solidFill>
                            <a:schemeClr val="tx1"/>
                          </a:solidFill>
                        </a:rPr>
                        <a:t>6.8u</a:t>
                      </a:r>
                    </a:p>
                    <a:p>
                      <a:pPr algn="r"/>
                      <a:r>
                        <a:rPr lang="en-US" dirty="0" smtClean="0">
                          <a:solidFill>
                            <a:schemeClr val="tx1"/>
                          </a:solidFill>
                        </a:rPr>
                        <a:t>0.1s</a:t>
                      </a:r>
                      <a:endParaRPr lang="en-US" dirty="0">
                        <a:solidFill>
                          <a:schemeClr val="tx1"/>
                        </a:solidFill>
                      </a:endParaRPr>
                    </a:p>
                  </a:txBody>
                  <a:tcPr anchor="ctr"/>
                </a:tc>
                <a:tc>
                  <a:txBody>
                    <a:bodyPr/>
                    <a:lstStyle/>
                    <a:p>
                      <a:pPr algn="r"/>
                      <a:r>
                        <a:rPr lang="en-US" dirty="0" smtClean="0">
                          <a:solidFill>
                            <a:schemeClr val="tx1"/>
                          </a:solidFill>
                        </a:rPr>
                        <a:t>12.1u</a:t>
                      </a:r>
                    </a:p>
                    <a:p>
                      <a:pPr algn="r"/>
                      <a:r>
                        <a:rPr lang="en-US" dirty="0" smtClean="0">
                          <a:solidFill>
                            <a:schemeClr val="tx1"/>
                          </a:solidFill>
                        </a:rPr>
                        <a:t>0.1s</a:t>
                      </a:r>
                      <a:endParaRPr lang="en-US" dirty="0">
                        <a:solidFill>
                          <a:schemeClr val="tx1"/>
                        </a:solidFill>
                      </a:endParaRPr>
                    </a:p>
                  </a:txBody>
                  <a:tcPr anchor="ctr"/>
                </a:tc>
              </a:tr>
            </a:tbl>
          </a:graphicData>
        </a:graphic>
      </p:graphicFrame>
      <p:sp>
        <p:nvSpPr>
          <p:cNvPr id="6" name="TextBox 5"/>
          <p:cNvSpPr txBox="1"/>
          <p:nvPr/>
        </p:nvSpPr>
        <p:spPr>
          <a:xfrm>
            <a:off x="899592" y="4145012"/>
            <a:ext cx="7673645" cy="2308324"/>
          </a:xfrm>
          <a:prstGeom prst="rect">
            <a:avLst/>
          </a:prstGeom>
          <a:noFill/>
        </p:spPr>
        <p:txBody>
          <a:bodyPr wrap="none" rtlCol="0">
            <a:spAutoFit/>
          </a:bodyPr>
          <a:lstStyle/>
          <a:p>
            <a:r>
              <a:rPr lang="en-US" dirty="0" smtClean="0">
                <a:latin typeface="+mn-lt"/>
              </a:rPr>
              <a:t>The reference panel here is pseudo-genotype array data, </a:t>
            </a:r>
          </a:p>
          <a:p>
            <a:r>
              <a:rPr lang="en-US" dirty="0" smtClean="0">
                <a:latin typeface="+mn-lt"/>
              </a:rPr>
              <a:t>made of 10% of sites </a:t>
            </a:r>
            <a:r>
              <a:rPr lang="en-US" dirty="0">
                <a:solidFill>
                  <a:srgbClr val="000000"/>
                </a:solidFill>
                <a:latin typeface="Gill Sans Light"/>
              </a:rPr>
              <a:t>with MAF &gt; </a:t>
            </a:r>
            <a:r>
              <a:rPr lang="en-US" dirty="0" smtClean="0">
                <a:solidFill>
                  <a:srgbClr val="000000"/>
                </a:solidFill>
                <a:latin typeface="Gill Sans Light"/>
              </a:rPr>
              <a:t>0.05 </a:t>
            </a:r>
            <a:r>
              <a:rPr lang="en-US" dirty="0" smtClean="0">
                <a:latin typeface="+mn-lt"/>
              </a:rPr>
              <a:t>from the full sequence </a:t>
            </a:r>
          </a:p>
          <a:p>
            <a:r>
              <a:rPr lang="en-US" dirty="0" smtClean="0">
                <a:latin typeface="+mn-lt"/>
              </a:rPr>
              <a:t>simulation.</a:t>
            </a:r>
          </a:p>
          <a:p>
            <a:endParaRPr lang="en-US" dirty="0">
              <a:latin typeface="+mn-lt"/>
            </a:endParaRPr>
          </a:p>
          <a:p>
            <a:r>
              <a:rPr lang="en-US" dirty="0" smtClean="0">
                <a:latin typeface="+mn-lt"/>
              </a:rPr>
              <a:t>The naïve method compares each sequence to each </a:t>
            </a:r>
          </a:p>
          <a:p>
            <a:r>
              <a:rPr lang="en-US" dirty="0" smtClean="0">
                <a:latin typeface="+mn-lt"/>
              </a:rPr>
              <a:t>previous sequence, efficiently.</a:t>
            </a:r>
            <a:endParaRPr lang="en-US" dirty="0">
              <a:latin typeface="+mn-lt"/>
            </a:endParaRPr>
          </a:p>
        </p:txBody>
      </p:sp>
    </p:spTree>
    <p:extLst>
      <p:ext uri="{BB962C8B-B14F-4D97-AF65-F5344CB8AC3E}">
        <p14:creationId xmlns:p14="http://schemas.microsoft.com/office/powerpoint/2010/main" val="186844324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640"/>
            <a:ext cx="7772400" cy="1143000"/>
          </a:xfrm>
        </p:spPr>
        <p:txBody>
          <a:bodyPr/>
          <a:lstStyle/>
          <a:p>
            <a:r>
              <a:rPr lang="en-US" dirty="0" smtClean="0"/>
              <a:t>What about inference?</a:t>
            </a:r>
            <a:endParaRPr lang="en-US" dirty="0"/>
          </a:p>
        </p:txBody>
      </p:sp>
      <p:sp>
        <p:nvSpPr>
          <p:cNvPr id="3" name="Content Placeholder 2"/>
          <p:cNvSpPr>
            <a:spLocks noGrp="1"/>
          </p:cNvSpPr>
          <p:nvPr>
            <p:ph idx="1"/>
          </p:nvPr>
        </p:nvSpPr>
        <p:spPr>
          <a:xfrm>
            <a:off x="685800" y="1484784"/>
            <a:ext cx="7772400" cy="4114800"/>
          </a:xfrm>
        </p:spPr>
        <p:txBody>
          <a:bodyPr/>
          <a:lstStyle/>
          <a:p>
            <a:r>
              <a:rPr lang="en-US" dirty="0"/>
              <a:t>Prediction is closely related to </a:t>
            </a:r>
            <a:r>
              <a:rPr lang="en-US" dirty="0" smtClean="0"/>
              <a:t>compression</a:t>
            </a:r>
          </a:p>
          <a:p>
            <a:endParaRPr lang="en-US" dirty="0"/>
          </a:p>
          <a:p>
            <a:endParaRPr lang="en-US" dirty="0" smtClean="0"/>
          </a:p>
          <a:p>
            <a:endParaRPr lang="en-US" dirty="0"/>
          </a:p>
          <a:p>
            <a:endParaRPr lang="en-US" dirty="0" smtClean="0"/>
          </a:p>
          <a:p>
            <a:pPr marL="0" indent="0">
              <a:buNone/>
            </a:pPr>
            <a:endParaRPr lang="en-US" dirty="0" smtClean="0"/>
          </a:p>
          <a:p>
            <a:r>
              <a:rPr lang="en-US" dirty="0" smtClean="0"/>
              <a:t>Consider a generative model for </a:t>
            </a:r>
            <a:r>
              <a:rPr lang="en-US" i="1" dirty="0" smtClean="0">
                <a:latin typeface="Times New Roman"/>
                <a:cs typeface="Times New Roman"/>
              </a:rPr>
              <a:t>y</a:t>
            </a:r>
            <a:r>
              <a:rPr lang="en-US" i="1" dirty="0" smtClean="0"/>
              <a:t> </a:t>
            </a:r>
            <a:r>
              <a:rPr lang="en-US" dirty="0" smtClean="0"/>
              <a:t>given </a:t>
            </a:r>
            <a:r>
              <a:rPr lang="en-US" i="1" dirty="0" smtClean="0">
                <a:latin typeface="Times New Roman"/>
                <a:cs typeface="Times New Roman"/>
              </a:rPr>
              <a:t>d</a:t>
            </a:r>
          </a:p>
          <a:p>
            <a:r>
              <a:rPr lang="en-US" i="1" dirty="0" smtClean="0">
                <a:cs typeface="Times New Roman"/>
              </a:rPr>
              <a:t>e.g. </a:t>
            </a:r>
            <a:r>
              <a:rPr lang="en-US" dirty="0" smtClean="0">
                <a:cs typeface="Times New Roman"/>
              </a:rPr>
              <a:t>Markov given by </a:t>
            </a:r>
            <a:r>
              <a:rPr lang="en-US" dirty="0" smtClean="0">
                <a:latin typeface="Times New Roman"/>
                <a:cs typeface="Times New Roman"/>
              </a:rPr>
              <a:t>p(</a:t>
            </a:r>
            <a:r>
              <a:rPr lang="en-US" i="1" dirty="0" smtClean="0">
                <a:latin typeface="Times New Roman"/>
                <a:cs typeface="Times New Roman"/>
              </a:rPr>
              <a:t>y</a:t>
            </a:r>
            <a:r>
              <a:rPr lang="en-US" i="1" baseline="-25000" dirty="0" smtClean="0">
                <a:latin typeface="Times New Roman"/>
                <a:cs typeface="Times New Roman"/>
              </a:rPr>
              <a:t>i+</a:t>
            </a:r>
            <a:r>
              <a:rPr lang="en-US" baseline="-25000" dirty="0" smtClean="0">
                <a:latin typeface="Times New Roman"/>
                <a:cs typeface="Times New Roman"/>
              </a:rPr>
              <a:t>1</a:t>
            </a:r>
            <a:r>
              <a:rPr lang="en-US" dirty="0" smtClean="0">
                <a:latin typeface="Times New Roman"/>
                <a:cs typeface="Times New Roman"/>
              </a:rPr>
              <a:t>| </a:t>
            </a:r>
            <a:r>
              <a:rPr lang="en-US" i="1" dirty="0" err="1" smtClean="0">
                <a:latin typeface="Times New Roman"/>
                <a:cs typeface="Times New Roman"/>
              </a:rPr>
              <a:t>y</a:t>
            </a:r>
            <a:r>
              <a:rPr lang="en-US" i="1" baseline="-25000" dirty="0" err="1" smtClean="0">
                <a:latin typeface="Times New Roman"/>
                <a:cs typeface="Times New Roman"/>
              </a:rPr>
              <a:t>i</a:t>
            </a:r>
            <a:r>
              <a:rPr lang="en-US" i="1" dirty="0" smtClean="0">
                <a:latin typeface="Times New Roman"/>
                <a:cs typeface="Times New Roman"/>
              </a:rPr>
              <a:t> ,d</a:t>
            </a:r>
            <a:r>
              <a:rPr lang="en-US" i="1" baseline="-25000" dirty="0" smtClean="0">
                <a:latin typeface="Times New Roman"/>
                <a:cs typeface="Times New Roman"/>
              </a:rPr>
              <a:t>i</a:t>
            </a:r>
            <a:r>
              <a:rPr lang="en-US" dirty="0" smtClean="0">
                <a:latin typeface="Times New Roman"/>
                <a:cs typeface="Times New Roman"/>
              </a:rPr>
              <a:t>)</a:t>
            </a:r>
          </a:p>
          <a:p>
            <a:r>
              <a:rPr lang="en-US" dirty="0" smtClean="0">
                <a:cs typeface="Times New Roman"/>
              </a:rPr>
              <a:t>Iterate to generate whole sequence sets</a:t>
            </a:r>
            <a:endParaRPr lang="en-US" dirty="0">
              <a:cs typeface="Times New Roman"/>
            </a:endParaRPr>
          </a:p>
        </p:txBody>
      </p:sp>
      <p:sp>
        <p:nvSpPr>
          <p:cNvPr id="5" name="TextBox 4"/>
          <p:cNvSpPr txBox="1"/>
          <p:nvPr/>
        </p:nvSpPr>
        <p:spPr>
          <a:xfrm>
            <a:off x="233681" y="2060848"/>
            <a:ext cx="7180027" cy="3000822"/>
          </a:xfrm>
          <a:prstGeom prst="rect">
            <a:avLst/>
          </a:prstGeom>
          <a:noFill/>
        </p:spPr>
        <p:txBody>
          <a:bodyPr wrap="none" rtlCol="0">
            <a:spAutoFit/>
          </a:bodyPr>
          <a:lstStyle/>
          <a:p>
            <a:r>
              <a:rPr lang="en-US" sz="900" dirty="0" smtClean="0">
                <a:latin typeface="Courier"/>
                <a:cs typeface="Courier"/>
              </a:rPr>
              <a:t>010010101000000111011100100100000000000100010000011000000100100010101000100110000100110000010000100 1</a:t>
            </a:r>
            <a:endParaRPr lang="en-US" sz="900" dirty="0">
              <a:latin typeface="Courier"/>
              <a:cs typeface="Courier"/>
            </a:endParaRPr>
          </a:p>
          <a:p>
            <a:r>
              <a:rPr lang="en-US" sz="900" dirty="0" smtClean="0">
                <a:latin typeface="Courier"/>
                <a:cs typeface="Courier"/>
              </a:rPr>
              <a:t>010010010110110110011111000101010000100100011000000110000010100011110001000101</a:t>
            </a:r>
            <a:r>
              <a:rPr lang="en-US" sz="900" u="sng" dirty="0" smtClean="0">
                <a:solidFill>
                  <a:srgbClr val="FF0000"/>
                </a:solidFill>
                <a:latin typeface="Courier"/>
                <a:cs typeface="Courier"/>
              </a:rPr>
              <a:t>000100110000010000100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0110101100010000100111001001010100001001000110000001100000101000100010000001110100000100000101</a:t>
            </a:r>
            <a:r>
              <a:rPr lang="en-US" sz="900" u="sng" dirty="0" smtClean="0">
                <a:solidFill>
                  <a:srgbClr val="FF0000"/>
                </a:solidFill>
                <a:latin typeface="Courier"/>
                <a:cs typeface="Courier"/>
              </a:rPr>
              <a:t>00100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01001001000100001001110001</a:t>
            </a:r>
            <a:r>
              <a:rPr lang="en-US" sz="900" u="sng" dirty="0" smtClean="0">
                <a:solidFill>
                  <a:srgbClr val="FF0000"/>
                </a:solidFill>
                <a:latin typeface="Courier"/>
                <a:cs typeface="Courier"/>
              </a:rPr>
              <a:t>0101010000100100011000000110000010100010001000000111010000010000010100100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0110010100010000100111001001100011010001000110100110100000011100100000001001010101001100</a:t>
            </a:r>
            <a:r>
              <a:rPr lang="en-US" sz="900" dirty="0" smtClean="0">
                <a:solidFill>
                  <a:srgbClr val="000000"/>
                </a:solidFill>
                <a:latin typeface="Courier"/>
                <a:cs typeface="Courier"/>
              </a:rPr>
              <a:t>0010000001</a:t>
            </a:r>
            <a:r>
              <a:rPr lang="en-US" sz="900" u="sng" dirty="0" smtClean="0">
                <a:solidFill>
                  <a:srgbClr val="FF0000"/>
                </a:solidFill>
                <a:latin typeface="Courier"/>
                <a:cs typeface="Courier"/>
              </a:rPr>
              <a:t>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010001010101000010011111010101010000000100010101101001000000000100010001100100000000000111</a:t>
            </a:r>
            <a:r>
              <a:rPr lang="en-US" sz="900" u="sng" dirty="0" smtClean="0">
                <a:solidFill>
                  <a:srgbClr val="FF0000"/>
                </a:solidFill>
                <a:latin typeface="Courier"/>
                <a:cs typeface="Courier"/>
              </a:rPr>
              <a:t>100000010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01100101000100110010000001010101000000010001010110000010010010010010011</a:t>
            </a:r>
            <a:r>
              <a:rPr lang="en-US" sz="900" u="sng" dirty="0" smtClean="0">
                <a:solidFill>
                  <a:srgbClr val="FF0000"/>
                </a:solidFill>
                <a:latin typeface="Courier"/>
                <a:cs typeface="Courier"/>
              </a:rPr>
              <a:t>1100100000000000111100000010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110001010001001100011111000101010000100100011000000001000000000011110001000101</a:t>
            </a:r>
            <a:r>
              <a:rPr lang="en-US" sz="900" u="sng" dirty="0" smtClean="0">
                <a:solidFill>
                  <a:srgbClr val="FF0000"/>
                </a:solidFill>
                <a:latin typeface="Courier"/>
                <a:cs typeface="Courier"/>
              </a:rPr>
              <a:t>000000000111100000010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01001011000100001001100001000101010010010001100010000100010010001000000000010101000011000001</a:t>
            </a:r>
            <a:r>
              <a:rPr lang="en-US" sz="900" u="sng" dirty="0" smtClean="0">
                <a:solidFill>
                  <a:srgbClr val="FF0000"/>
                </a:solidFill>
                <a:latin typeface="Courier"/>
                <a:cs typeface="Courier"/>
              </a:rPr>
              <a:t>0000010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0110010101110000101000110101000100000001000101011000001001001000011000010011000000010000000101</a:t>
            </a:r>
            <a:r>
              <a:rPr lang="en-US" sz="900" u="sng" dirty="0" smtClean="0">
                <a:solidFill>
                  <a:srgbClr val="FF0000"/>
                </a:solidFill>
                <a:latin typeface="Courier"/>
                <a:cs typeface="Courier"/>
              </a:rPr>
              <a:t>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0110010101100000101011110101010011000001101010001000010001001001001000001001010101001100001</a:t>
            </a:r>
            <a:r>
              <a:rPr lang="en-US" sz="900" u="sng" dirty="0" smtClean="0">
                <a:solidFill>
                  <a:srgbClr val="FF0000"/>
                </a:solidFill>
                <a:latin typeface="Courier"/>
                <a:cs typeface="Courier"/>
              </a:rPr>
              <a:t>10100010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011001010001000010011100100110100000000110101000100001000100100011110000000101011</a:t>
            </a:r>
            <a:r>
              <a:rPr lang="en-US" sz="900" dirty="0" smtClean="0">
                <a:solidFill>
                  <a:srgbClr val="000000"/>
                </a:solidFill>
                <a:latin typeface="Courier"/>
                <a:cs typeface="Courier"/>
              </a:rPr>
              <a:t>000010000101</a:t>
            </a:r>
            <a:r>
              <a:rPr lang="en-US" sz="900" u="sng" dirty="0" smtClean="0">
                <a:solidFill>
                  <a:srgbClr val="FF0000"/>
                </a:solidFill>
                <a:latin typeface="Courier"/>
                <a:cs typeface="Courier"/>
              </a:rPr>
              <a:t>100010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0100100100001100100110000101010100001001000110000000000000101001001000001001010101</a:t>
            </a:r>
            <a:r>
              <a:rPr lang="en-US" sz="900" u="sng" dirty="0" smtClean="0">
                <a:solidFill>
                  <a:srgbClr val="FF0000"/>
                </a:solidFill>
                <a:latin typeface="Courier"/>
                <a:cs typeface="Courier"/>
              </a:rPr>
              <a:t>00010000101100010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0110010100010101100111110001010100001001000110001</a:t>
            </a:r>
            <a:r>
              <a:rPr lang="en-US" sz="900" u="sng" dirty="0" smtClean="0">
                <a:solidFill>
                  <a:srgbClr val="FF0000"/>
                </a:solidFill>
                <a:latin typeface="Courier"/>
                <a:cs typeface="Courier"/>
              </a:rPr>
              <a:t>00000000010100100100000100101010100010000101100010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01001001011011011001111100010101111000000001000000000000010010000110000100010000010001000001011</a:t>
            </a:r>
            <a:r>
              <a:rPr lang="en-US" sz="900" u="sng" dirty="0" smtClean="0">
                <a:solidFill>
                  <a:srgbClr val="FF0000"/>
                </a:solidFill>
                <a:latin typeface="Courier"/>
                <a:cs typeface="Courier"/>
              </a:rPr>
              <a:t>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01001001011000001000000001010100101000110010100000011000001000000110000100011010000000011</a:t>
            </a:r>
            <a:r>
              <a:rPr lang="en-US" sz="900" u="sng" dirty="0" smtClean="0">
                <a:solidFill>
                  <a:srgbClr val="FF0000"/>
                </a:solidFill>
                <a:latin typeface="Courier"/>
                <a:cs typeface="Courier"/>
              </a:rPr>
              <a:t>0010110010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000001010010001110011111100100010011000100011000000000100100100001100001000100010000010000100101</a:t>
            </a:r>
            <a:r>
              <a:rPr lang="en-US" sz="900" u="sng" dirty="0" smtClean="0">
                <a:solidFill>
                  <a:srgbClr val="FF0000"/>
                </a:solidFill>
                <a:latin typeface="Courier"/>
                <a:cs typeface="Courier"/>
              </a:rPr>
              <a:t>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0100100101101101100111001001000000000001000110100110100000011100100100010001110100001100000100101</a:t>
            </a:r>
            <a:r>
              <a:rPr lang="en-US" sz="900" u="sng" dirty="0" smtClean="0">
                <a:solidFill>
                  <a:srgbClr val="FF0000"/>
                </a:solidFill>
                <a:latin typeface="Courier"/>
                <a:cs typeface="Courier"/>
              </a:rPr>
              <a:t>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010001010001000010011100100110001101000100011010011010000001110010000000100101010100110000100110011 0</a:t>
            </a:r>
            <a:endParaRPr lang="en-US" sz="900" dirty="0">
              <a:latin typeface="Courier"/>
              <a:cs typeface="Courier"/>
            </a:endParaRPr>
          </a:p>
          <a:p>
            <a:r>
              <a:rPr lang="en-US" sz="900" dirty="0" smtClean="0">
                <a:latin typeface="Courier"/>
                <a:cs typeface="Courier"/>
              </a:rPr>
              <a:t>01001001101000110001110010010101000010010001100000011000001010010010011100010101110011000001</a:t>
            </a:r>
            <a:r>
              <a:rPr lang="en-US" sz="900" u="sng" dirty="0" smtClean="0">
                <a:solidFill>
                  <a:srgbClr val="FF0000"/>
                </a:solidFill>
                <a:latin typeface="Courier"/>
                <a:cs typeface="Courier"/>
              </a:rPr>
              <a:t>0110011</a:t>
            </a:r>
            <a:r>
              <a:rPr lang="en-US" sz="900" dirty="0" smtClean="0">
                <a:latin typeface="Courier"/>
                <a:cs typeface="Courier"/>
              </a:rPr>
              <a:t> 0</a:t>
            </a:r>
            <a:endParaRPr lang="en-US" sz="900" dirty="0">
              <a:latin typeface="Courier"/>
              <a:cs typeface="Courier"/>
            </a:endParaRPr>
          </a:p>
          <a:p>
            <a:endParaRPr lang="en-US" sz="900" dirty="0">
              <a:latin typeface="Courier"/>
              <a:cs typeface="Courier"/>
            </a:endParaRPr>
          </a:p>
        </p:txBody>
      </p:sp>
      <p:sp>
        <p:nvSpPr>
          <p:cNvPr id="6" name="TextBox 5"/>
          <p:cNvSpPr txBox="1"/>
          <p:nvPr/>
        </p:nvSpPr>
        <p:spPr>
          <a:xfrm>
            <a:off x="6732240" y="4775557"/>
            <a:ext cx="421059" cy="461665"/>
          </a:xfrm>
          <a:prstGeom prst="rect">
            <a:avLst/>
          </a:prstGeom>
          <a:noFill/>
        </p:spPr>
        <p:txBody>
          <a:bodyPr wrap="none" rtlCol="0">
            <a:spAutoFit/>
          </a:bodyPr>
          <a:lstStyle/>
          <a:p>
            <a:r>
              <a:rPr lang="en-US" i="1" dirty="0" smtClean="0">
                <a:solidFill>
                  <a:srgbClr val="FF0000"/>
                </a:solidFill>
              </a:rPr>
              <a:t>d</a:t>
            </a:r>
            <a:endParaRPr lang="en-US" i="1" dirty="0">
              <a:solidFill>
                <a:srgbClr val="FF0000"/>
              </a:solidFill>
            </a:endParaRPr>
          </a:p>
        </p:txBody>
      </p:sp>
      <p:sp>
        <p:nvSpPr>
          <p:cNvPr id="7" name="TextBox 6"/>
          <p:cNvSpPr txBox="1"/>
          <p:nvPr/>
        </p:nvSpPr>
        <p:spPr>
          <a:xfrm>
            <a:off x="7413708" y="3140968"/>
            <a:ext cx="403776" cy="461665"/>
          </a:xfrm>
          <a:prstGeom prst="rect">
            <a:avLst/>
          </a:prstGeom>
          <a:noFill/>
        </p:spPr>
        <p:txBody>
          <a:bodyPr wrap="none" rtlCol="0">
            <a:spAutoFit/>
          </a:bodyPr>
          <a:lstStyle/>
          <a:p>
            <a:r>
              <a:rPr lang="en-US" i="1" dirty="0" smtClean="0"/>
              <a:t>y</a:t>
            </a:r>
            <a:endParaRPr lang="en-US" i="1" dirty="0"/>
          </a:p>
        </p:txBody>
      </p:sp>
    </p:spTree>
    <p:extLst>
      <p:ext uri="{BB962C8B-B14F-4D97-AF65-F5344CB8AC3E}">
        <p14:creationId xmlns:p14="http://schemas.microsoft.com/office/powerpoint/2010/main" val="24196851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fit</a:t>
            </a:r>
            <a:endParaRPr lang="en-US" dirty="0"/>
          </a:p>
        </p:txBody>
      </p:sp>
      <p:sp>
        <p:nvSpPr>
          <p:cNvPr id="5" name="Content Placeholder 4"/>
          <p:cNvSpPr>
            <a:spLocks noGrp="1"/>
          </p:cNvSpPr>
          <p:nvPr>
            <p:ph idx="1"/>
          </p:nvPr>
        </p:nvSpPr>
        <p:spPr>
          <a:xfrm>
            <a:off x="685800" y="1700808"/>
            <a:ext cx="7772400" cy="4114800"/>
          </a:xfrm>
        </p:spPr>
        <p:txBody>
          <a:bodyPr/>
          <a:lstStyle/>
          <a:p>
            <a:r>
              <a:rPr lang="en-US" dirty="0" smtClean="0"/>
              <a:t>Log-likelihood of data under model (per cell)</a:t>
            </a:r>
          </a:p>
          <a:p>
            <a:r>
              <a:rPr lang="en-US" dirty="0" smtClean="0"/>
              <a:t>“Leave one out” score</a:t>
            </a:r>
          </a:p>
          <a:p>
            <a:pPr lvl="1"/>
            <a:r>
              <a:rPr lang="en-US" dirty="0" smtClean="0"/>
              <a:t>Sum of scores of each sequence given others</a:t>
            </a:r>
          </a:p>
          <a:p>
            <a:pPr lvl="1"/>
            <a:endParaRPr lang="en-US" dirty="0"/>
          </a:p>
          <a:p>
            <a:pPr lvl="1"/>
            <a:endParaRPr lang="en-US" dirty="0" smtClean="0"/>
          </a:p>
          <a:p>
            <a:pPr lvl="1"/>
            <a:endParaRPr lang="en-US" dirty="0"/>
          </a:p>
          <a:p>
            <a:pPr lvl="1"/>
            <a:endParaRPr lang="en-US" dirty="0" smtClean="0"/>
          </a:p>
          <a:p>
            <a:pPr lvl="1"/>
            <a:endParaRPr lang="en-US" dirty="0"/>
          </a:p>
          <a:p>
            <a:r>
              <a:rPr lang="en-US" dirty="0" smtClean="0"/>
              <a:t>Li and Stephens score for gen1k:  </a:t>
            </a:r>
            <a:r>
              <a:rPr lang="en-US" dirty="0" smtClean="0">
                <a:latin typeface="Calibri"/>
                <a:cs typeface="Calibri"/>
              </a:rPr>
              <a:t>0.058</a:t>
            </a:r>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71506060"/>
              </p:ext>
            </p:extLst>
          </p:nvPr>
        </p:nvGraphicFramePr>
        <p:xfrm>
          <a:off x="395536" y="3573016"/>
          <a:ext cx="8381998" cy="1996440"/>
        </p:xfrm>
        <a:graphic>
          <a:graphicData uri="http://schemas.openxmlformats.org/drawingml/2006/table">
            <a:tbl>
              <a:tblPr/>
              <a:tblGrid>
                <a:gridCol w="899059"/>
                <a:gridCol w="663921"/>
                <a:gridCol w="787326"/>
                <a:gridCol w="803318"/>
                <a:gridCol w="899059"/>
                <a:gridCol w="899059"/>
                <a:gridCol w="899059"/>
                <a:gridCol w="899059"/>
                <a:gridCol w="899059"/>
                <a:gridCol w="733079"/>
              </a:tblGrid>
              <a:tr h="379136">
                <a:tc>
                  <a:txBody>
                    <a:bodyPr/>
                    <a:lstStyle/>
                    <a:p>
                      <a:pPr algn="ctr" fontAlgn="b"/>
                      <a:endParaRPr lang="en-US" sz="18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M</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N</a:t>
                      </a:r>
                    </a:p>
                  </a:txBody>
                  <a:tcPr marL="12700" marR="12700" marT="12700"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a:rPr>
                        <a:t>alpha </a:t>
                      </a:r>
                      <a:r>
                        <a:rPr lang="en-US" sz="1800" b="0" i="0" u="none" strike="noStrike" dirty="0">
                          <a:solidFill>
                            <a:srgbClr val="000000"/>
                          </a:solidFill>
                          <a:effectLst/>
                          <a:latin typeface="Calibri"/>
                        </a:rPr>
                        <a:t>beta</a:t>
                      </a:r>
                    </a:p>
                  </a:txBody>
                  <a:tcPr marL="12700" marR="12700" marT="12700"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a:rPr>
                        <a:t> </a:t>
                      </a:r>
                      <a:r>
                        <a:rPr lang="en-US" sz="1800" b="0" i="0" u="none" strike="noStrike" dirty="0">
                          <a:solidFill>
                            <a:srgbClr val="000000"/>
                          </a:solidFill>
                          <a:effectLst/>
                          <a:latin typeface="Calibri"/>
                        </a:rPr>
                        <a:t>beta only</a:t>
                      </a:r>
                    </a:p>
                  </a:txBody>
                  <a:tcPr marL="12700" marR="12700" marT="12700" marB="0" anchor="b">
                    <a:lnL>
                      <a:noFill/>
                    </a:lnL>
                    <a:lnR>
                      <a:noFill/>
                    </a:lnR>
                    <a:lnT>
                      <a:noFill/>
                    </a:lnT>
                    <a:lnB>
                      <a:noFill/>
                    </a:lnB>
                  </a:tcPr>
                </a:tc>
                <a:tc>
                  <a:txBody>
                    <a:bodyPr/>
                    <a:lstStyle/>
                    <a:p>
                      <a:pPr algn="ctr" fontAlgn="b"/>
                      <a:r>
                        <a:rPr lang="en-US" sz="1800" b="0" i="0" u="none" strike="noStrike" dirty="0" err="1" smtClean="0">
                          <a:solidFill>
                            <a:srgbClr val="000000"/>
                          </a:solidFill>
                          <a:effectLst/>
                          <a:latin typeface="Calibri"/>
                        </a:rPr>
                        <a:t>pbwt</a:t>
                      </a:r>
                      <a:endParaRPr lang="en-US" sz="1800" b="0" i="0" u="none" strike="noStrike" dirty="0" smtClean="0">
                        <a:solidFill>
                          <a:srgbClr val="000000"/>
                        </a:solidFill>
                        <a:effectLst/>
                        <a:latin typeface="Calibri"/>
                      </a:endParaRPr>
                    </a:p>
                    <a:p>
                      <a:pPr algn="ctr" fontAlgn="b"/>
                      <a:r>
                        <a:rPr lang="en-US" sz="1800" b="0" i="0" u="none" strike="noStrike" dirty="0" err="1" smtClean="0">
                          <a:solidFill>
                            <a:srgbClr val="000000"/>
                          </a:solidFill>
                          <a:effectLst/>
                          <a:latin typeface="Calibri"/>
                        </a:rPr>
                        <a:t>ent</a:t>
                      </a:r>
                      <a:endParaRPr lang="en-US" sz="18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a:rPr>
                        <a:t>Column</a:t>
                      </a:r>
                    </a:p>
                    <a:p>
                      <a:pPr algn="ctr" fontAlgn="b"/>
                      <a:r>
                        <a:rPr lang="en-US" sz="1800" b="0" i="0" u="none" strike="noStrike" dirty="0" err="1" smtClean="0">
                          <a:solidFill>
                            <a:srgbClr val="000000"/>
                          </a:solidFill>
                          <a:effectLst/>
                          <a:latin typeface="Calibri"/>
                        </a:rPr>
                        <a:t>ent</a:t>
                      </a:r>
                      <a:endParaRPr lang="en-US" sz="18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r>
                        <a:rPr lang="en-US" sz="1800" b="0" i="0" u="none" strike="noStrike" dirty="0" err="1">
                          <a:solidFill>
                            <a:srgbClr val="000000"/>
                          </a:solidFill>
                          <a:effectLst/>
                          <a:latin typeface="Calibri"/>
                        </a:rPr>
                        <a:t>pSwitch</a:t>
                      </a:r>
                      <a:endParaRPr lang="en-US" sz="18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r>
                        <a:rPr lang="en-US" sz="1800" b="0" i="0" u="none" strike="noStrike" dirty="0" err="1">
                          <a:solidFill>
                            <a:srgbClr val="000000"/>
                          </a:solidFill>
                          <a:effectLst/>
                          <a:latin typeface="Calibri"/>
                        </a:rPr>
                        <a:t>av</a:t>
                      </a:r>
                      <a:r>
                        <a:rPr lang="en-US" sz="1800" b="0" i="0" u="none" strike="noStrike" dirty="0">
                          <a:solidFill>
                            <a:srgbClr val="000000"/>
                          </a:solidFill>
                          <a:effectLst/>
                          <a:latin typeface="Calibri"/>
                        </a:rPr>
                        <a:t> D stick</a:t>
                      </a:r>
                    </a:p>
                  </a:txBody>
                  <a:tcPr marL="12700" marR="12700" marT="12700" marB="0" anchor="b">
                    <a:lnL>
                      <a:noFill/>
                    </a:lnL>
                    <a:lnR>
                      <a:noFill/>
                    </a:lnR>
                    <a:lnT>
                      <a:noFill/>
                    </a:lnT>
                    <a:lnB>
                      <a:noFill/>
                    </a:lnB>
                  </a:tcPr>
                </a:tc>
                <a:tc>
                  <a:txBody>
                    <a:bodyPr/>
                    <a:lstStyle/>
                    <a:p>
                      <a:pPr algn="ctr" fontAlgn="b"/>
                      <a:r>
                        <a:rPr lang="en-US" sz="1800" b="0" i="0" u="none" strike="noStrike" dirty="0" err="1">
                          <a:solidFill>
                            <a:srgbClr val="000000"/>
                          </a:solidFill>
                          <a:effectLst/>
                          <a:latin typeface="Calibri"/>
                        </a:rPr>
                        <a:t>av</a:t>
                      </a:r>
                      <a:r>
                        <a:rPr lang="en-US" sz="1800" b="0" i="0" u="none" strike="noStrike" dirty="0">
                          <a:solidFill>
                            <a:srgbClr val="000000"/>
                          </a:solidFill>
                          <a:effectLst/>
                          <a:latin typeface="Calibri"/>
                        </a:rPr>
                        <a:t> D switch</a:t>
                      </a:r>
                    </a:p>
                  </a:txBody>
                  <a:tcPr marL="12700" marR="12700" marT="12700" marB="0" anchor="b">
                    <a:lnL>
                      <a:noFill/>
                    </a:lnL>
                    <a:lnR>
                      <a:noFill/>
                    </a:lnR>
                    <a:lnT>
                      <a:noFill/>
                    </a:lnT>
                    <a:lnB>
                      <a:noFill/>
                    </a:lnB>
                  </a:tcPr>
                </a:tc>
              </a:tr>
              <a:tr h="194379">
                <a:tc>
                  <a:txBody>
                    <a:bodyPr/>
                    <a:lstStyle/>
                    <a:p>
                      <a:pPr algn="l" fontAlgn="b"/>
                      <a:r>
                        <a:rPr lang="en-US" sz="1800" b="0" i="0" u="none" strike="noStrike">
                          <a:solidFill>
                            <a:srgbClr val="000000"/>
                          </a:solidFill>
                          <a:effectLst/>
                          <a:latin typeface="Calibri"/>
                        </a:rPr>
                        <a:t>gen1k</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1000</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5940</a:t>
                      </a:r>
                    </a:p>
                  </a:txBody>
                  <a:tcPr marL="12700" marR="12700" marT="12700" marB="0" anchor="b">
                    <a:lnL>
                      <a:noFill/>
                    </a:lnL>
                    <a:lnR>
                      <a:noFill/>
                    </a:lnR>
                    <a:lnT>
                      <a:noFill/>
                    </a:lnT>
                    <a:lnB>
                      <a:noFill/>
                    </a:lnB>
                  </a:tcPr>
                </a:tc>
                <a:tc>
                  <a:txBody>
                    <a:bodyPr/>
                    <a:lstStyle/>
                    <a:p>
                      <a:pPr algn="r" fontAlgn="b"/>
                      <a:r>
                        <a:rPr lang="en-US" sz="1800" b="1" i="0" u="none" strike="noStrike" dirty="0">
                          <a:solidFill>
                            <a:schemeClr val="tx1"/>
                          </a:solidFill>
                          <a:effectLst/>
                          <a:latin typeface="Calibri"/>
                        </a:rPr>
                        <a:t>0.074</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0.082</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0.234</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0.464</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0.0377</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270.8</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49.0</a:t>
                      </a:r>
                    </a:p>
                  </a:txBody>
                  <a:tcPr marL="12700" marR="12700" marT="12700" marB="0" anchor="b">
                    <a:lnL>
                      <a:noFill/>
                    </a:lnL>
                    <a:lnR>
                      <a:noFill/>
                    </a:lnR>
                    <a:lnT>
                      <a:noFill/>
                    </a:lnT>
                    <a:lnB>
                      <a:noFill/>
                    </a:lnB>
                  </a:tcPr>
                </a:tc>
              </a:tr>
              <a:tr h="194379">
                <a:tc>
                  <a:txBody>
                    <a:bodyPr/>
                    <a:lstStyle/>
                    <a:p>
                      <a:pPr algn="l" fontAlgn="b"/>
                      <a:r>
                        <a:rPr lang="en-US" sz="1800" b="0" i="0" u="none" strike="noStrike">
                          <a:solidFill>
                            <a:srgbClr val="000000"/>
                          </a:solidFill>
                          <a:effectLst/>
                          <a:latin typeface="Calibri"/>
                        </a:rPr>
                        <a:t>gen2k</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2000</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5940</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0.049</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0.055</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0.162</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0.465</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0.0254</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399.9</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69.6</a:t>
                      </a:r>
                    </a:p>
                  </a:txBody>
                  <a:tcPr marL="12700" marR="12700" marT="12700" marB="0" anchor="b">
                    <a:lnL>
                      <a:noFill/>
                    </a:lnL>
                    <a:lnR>
                      <a:noFill/>
                    </a:lnR>
                    <a:lnT>
                      <a:noFill/>
                    </a:lnT>
                    <a:lnB>
                      <a:noFill/>
                    </a:lnB>
                  </a:tcPr>
                </a:tc>
              </a:tr>
              <a:tr h="194379">
                <a:tc>
                  <a:txBody>
                    <a:bodyPr/>
                    <a:lstStyle/>
                    <a:p>
                      <a:pPr algn="l" fontAlgn="b"/>
                      <a:r>
                        <a:rPr lang="en-US" sz="1800" b="0" i="0" u="none" strike="noStrike">
                          <a:solidFill>
                            <a:srgbClr val="000000"/>
                          </a:solidFill>
                          <a:effectLst/>
                          <a:latin typeface="Calibri"/>
                        </a:rPr>
                        <a:t>gen5k</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5000</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5940</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0.031</a:t>
                      </a:r>
                    </a:p>
                  </a:txBody>
                  <a:tcPr marL="12700" marR="12700" marT="12700" marB="0" anchor="b">
                    <a:lnL>
                      <a:noFill/>
                    </a:lnL>
                    <a:lnR>
                      <a:noFill/>
                    </a:lnR>
                    <a:lnT>
                      <a:noFill/>
                    </a:lnT>
                    <a:lnB>
                      <a:noFill/>
                    </a:lnB>
                  </a:tcPr>
                </a:tc>
                <a:tc>
                  <a:txBody>
                    <a:bodyPr/>
                    <a:lstStyle/>
                    <a:p>
                      <a:pPr algn="r" fontAlgn="b"/>
                      <a:r>
                        <a:rPr lang="en-US" sz="1800" b="1" i="0" u="none" strike="noStrike" dirty="0">
                          <a:solidFill>
                            <a:schemeClr val="tx1"/>
                          </a:solidFill>
                          <a:effectLst/>
                          <a:latin typeface="Calibri"/>
                        </a:rPr>
                        <a:t>0.034</a:t>
                      </a:r>
                    </a:p>
                  </a:txBody>
                  <a:tcPr marL="12700" marR="12700" marT="12700" marB="0" anchor="b">
                    <a:lnL>
                      <a:noFill/>
                    </a:lnL>
                    <a:lnR>
                      <a:noFill/>
                    </a:lnR>
                    <a:lnT>
                      <a:noFill/>
                    </a:lnT>
                    <a:lnB>
                      <a:noFill/>
                    </a:lnB>
                  </a:tcPr>
                </a:tc>
                <a:tc>
                  <a:txBody>
                    <a:bodyPr/>
                    <a:lstStyle/>
                    <a:p>
                      <a:pPr algn="r" fontAlgn="b"/>
                      <a:r>
                        <a:rPr lang="en-US" sz="1800" b="1" i="0" u="none" strike="noStrike" dirty="0">
                          <a:solidFill>
                            <a:schemeClr val="tx1"/>
                          </a:solidFill>
                          <a:effectLst/>
                          <a:latin typeface="Calibri"/>
                        </a:rPr>
                        <a:t>0.101</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0.465</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0.0151</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603.6</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111.6</a:t>
                      </a:r>
                    </a:p>
                  </a:txBody>
                  <a:tcPr marL="12700" marR="12700" marT="12700" marB="0" anchor="b">
                    <a:lnL>
                      <a:noFill/>
                    </a:lnL>
                    <a:lnR>
                      <a:noFill/>
                    </a:lnR>
                    <a:lnT>
                      <a:noFill/>
                    </a:lnT>
                    <a:lnB>
                      <a:noFill/>
                    </a:lnB>
                  </a:tcPr>
                </a:tc>
              </a:tr>
              <a:tr h="194379">
                <a:tc>
                  <a:txBody>
                    <a:bodyPr/>
                    <a:lstStyle/>
                    <a:p>
                      <a:pPr algn="l" fontAlgn="b"/>
                      <a:r>
                        <a:rPr lang="en-US" sz="1800" b="0" i="0" u="none" strike="noStrike">
                          <a:solidFill>
                            <a:srgbClr val="000000"/>
                          </a:solidFill>
                          <a:effectLst/>
                          <a:latin typeface="Calibri"/>
                        </a:rPr>
                        <a:t>omni4k</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4000</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54241</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0.060</a:t>
                      </a:r>
                    </a:p>
                  </a:txBody>
                  <a:tcPr marL="12700" marR="12700" marT="12700" marB="0" anchor="b">
                    <a:lnL>
                      <a:noFill/>
                    </a:lnL>
                    <a:lnR>
                      <a:noFill/>
                    </a:lnR>
                    <a:lnT>
                      <a:noFill/>
                    </a:lnT>
                    <a:lnB>
                      <a:noFill/>
                    </a:lnB>
                  </a:tcPr>
                </a:tc>
                <a:tc>
                  <a:txBody>
                    <a:bodyPr/>
                    <a:lstStyle/>
                    <a:p>
                      <a:pPr algn="r" fontAlgn="b"/>
                      <a:r>
                        <a:rPr lang="en-US" sz="1800" b="1" i="0" u="none" strike="noStrike" dirty="0">
                          <a:solidFill>
                            <a:schemeClr val="tx1"/>
                          </a:solidFill>
                          <a:effectLst/>
                          <a:latin typeface="Calibri"/>
                        </a:rPr>
                        <a:t>0.062</a:t>
                      </a:r>
                    </a:p>
                  </a:txBody>
                  <a:tcPr marL="12700" marR="12700" marT="12700" marB="0" anchor="b">
                    <a:lnL>
                      <a:noFill/>
                    </a:lnL>
                    <a:lnR>
                      <a:noFill/>
                    </a:lnR>
                    <a:lnT>
                      <a:noFill/>
                    </a:lnT>
                    <a:lnB>
                      <a:noFill/>
                    </a:lnB>
                  </a:tcPr>
                </a:tc>
                <a:tc>
                  <a:txBody>
                    <a:bodyPr/>
                    <a:lstStyle/>
                    <a:p>
                      <a:pPr algn="r" fontAlgn="b"/>
                      <a:r>
                        <a:rPr lang="en-US" sz="1800" b="1" i="0" u="none" strike="noStrike" dirty="0">
                          <a:solidFill>
                            <a:schemeClr val="tx1"/>
                          </a:solidFill>
                          <a:effectLst/>
                          <a:latin typeface="Calibri"/>
                        </a:rPr>
                        <a:t>0.118</a:t>
                      </a:r>
                    </a:p>
                  </a:txBody>
                  <a:tcPr marL="12700" marR="12700" marT="12700" marB="0" anchor="b">
                    <a:lnL>
                      <a:noFill/>
                    </a:lnL>
                    <a:lnR>
                      <a:noFill/>
                    </a:lnR>
                    <a:lnT>
                      <a:noFill/>
                    </a:lnT>
                    <a:lnB>
                      <a:noFill/>
                    </a:lnB>
                  </a:tcPr>
                </a:tc>
                <a:tc>
                  <a:txBody>
                    <a:bodyPr/>
                    <a:lstStyle/>
                    <a:p>
                      <a:pPr algn="r" fontAlgn="b"/>
                      <a:r>
                        <a:rPr lang="en-US" sz="1800" b="1" i="0" u="none" strike="noStrike" dirty="0">
                          <a:solidFill>
                            <a:schemeClr val="tx1"/>
                          </a:solidFill>
                          <a:effectLst/>
                          <a:latin typeface="Calibri"/>
                        </a:rPr>
                        <a:t>0.333</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0.0194</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5043.0</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131.1</a:t>
                      </a:r>
                    </a:p>
                  </a:txBody>
                  <a:tcPr marL="12700" marR="12700" marT="12700" marB="0" anchor="b">
                    <a:lnL>
                      <a:noFill/>
                    </a:lnL>
                    <a:lnR>
                      <a:noFill/>
                    </a:lnR>
                    <a:lnT>
                      <a:noFill/>
                    </a:lnT>
                    <a:lnB>
                      <a:noFill/>
                    </a:lnB>
                  </a:tcPr>
                </a:tc>
              </a:tr>
              <a:tr h="194379">
                <a:tc>
                  <a:txBody>
                    <a:bodyPr/>
                    <a:lstStyle/>
                    <a:p>
                      <a:pPr algn="l" fontAlgn="b"/>
                      <a:r>
                        <a:rPr lang="en-US" sz="1800" b="0" i="0" u="none" strike="noStrike">
                          <a:solidFill>
                            <a:srgbClr val="000000"/>
                          </a:solidFill>
                          <a:effectLst/>
                          <a:latin typeface="Calibri"/>
                        </a:rPr>
                        <a:t>HRC.1 int</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63156</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120974</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0.047</a:t>
                      </a:r>
                    </a:p>
                  </a:txBody>
                  <a:tcPr marL="12700" marR="12700" marT="12700" marB="0" anchor="b">
                    <a:lnL>
                      <a:noFill/>
                    </a:lnL>
                    <a:lnR>
                      <a:noFill/>
                    </a:lnR>
                    <a:lnT>
                      <a:noFill/>
                    </a:lnT>
                    <a:lnB>
                      <a:noFill/>
                    </a:lnB>
                  </a:tcPr>
                </a:tc>
                <a:tc>
                  <a:txBody>
                    <a:bodyPr/>
                    <a:lstStyle/>
                    <a:p>
                      <a:pPr algn="r" fontAlgn="b"/>
                      <a:r>
                        <a:rPr lang="en-US" sz="1800" b="1" i="0" u="none" strike="noStrike" dirty="0">
                          <a:solidFill>
                            <a:schemeClr val="tx1"/>
                          </a:solidFill>
                          <a:effectLst/>
                          <a:latin typeface="Calibri"/>
                        </a:rPr>
                        <a:t>0.049</a:t>
                      </a:r>
                    </a:p>
                  </a:txBody>
                  <a:tcPr marL="12700" marR="12700" marT="12700" marB="0" anchor="b">
                    <a:lnL>
                      <a:noFill/>
                    </a:lnL>
                    <a:lnR>
                      <a:noFill/>
                    </a:lnR>
                    <a:lnT>
                      <a:noFill/>
                    </a:lnT>
                    <a:lnB>
                      <a:noFill/>
                    </a:lnB>
                  </a:tcPr>
                </a:tc>
                <a:tc>
                  <a:txBody>
                    <a:bodyPr/>
                    <a:lstStyle/>
                    <a:p>
                      <a:pPr algn="r" fontAlgn="b"/>
                      <a:r>
                        <a:rPr lang="en-US" sz="1800" b="1" i="0" u="none" strike="noStrike">
                          <a:solidFill>
                            <a:schemeClr val="tx1"/>
                          </a:solidFill>
                          <a:effectLst/>
                          <a:latin typeface="Calibri"/>
                        </a:rPr>
                        <a:t>0.061</a:t>
                      </a:r>
                    </a:p>
                  </a:txBody>
                  <a:tcPr marL="12700" marR="12700" marT="12700" marB="0" anchor="b">
                    <a:lnL>
                      <a:noFill/>
                    </a:lnL>
                    <a:lnR>
                      <a:noFill/>
                    </a:lnR>
                    <a:lnT>
                      <a:noFill/>
                    </a:lnT>
                    <a:lnB>
                      <a:noFill/>
                    </a:lnB>
                  </a:tcPr>
                </a:tc>
                <a:tc>
                  <a:txBody>
                    <a:bodyPr/>
                    <a:lstStyle/>
                    <a:p>
                      <a:pPr algn="r" fontAlgn="b"/>
                      <a:r>
                        <a:rPr lang="en-US" sz="1800" b="1" i="0" u="none" strike="noStrike" dirty="0">
                          <a:solidFill>
                            <a:schemeClr val="tx1"/>
                          </a:solidFill>
                          <a:effectLst/>
                          <a:latin typeface="Calibri"/>
                        </a:rPr>
                        <a:t>0.408</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0.0098</a:t>
                      </a:r>
                    </a:p>
                  </a:txBody>
                  <a:tcPr marL="12700" marR="12700" marT="12700" marB="0" anchor="b">
                    <a:lnL>
                      <a:noFill/>
                    </a:lnL>
                    <a:lnR>
                      <a:noFill/>
                    </a:lnR>
                    <a:lnT>
                      <a:noFill/>
                    </a:lnT>
                    <a:lnB>
                      <a:noFill/>
                    </a:lnB>
                  </a:tcPr>
                </a:tc>
                <a:tc>
                  <a:txBody>
                    <a:bodyPr/>
                    <a:lstStyle/>
                    <a:p>
                      <a:pPr algn="r" fontAlgn="b"/>
                      <a:r>
                        <a:rPr lang="en-US" sz="1800" b="0" i="0" u="none" strike="noStrike">
                          <a:solidFill>
                            <a:srgbClr val="000000"/>
                          </a:solidFill>
                          <a:effectLst/>
                          <a:latin typeface="Calibri"/>
                        </a:rPr>
                        <a:t>1043.5</a:t>
                      </a:r>
                    </a:p>
                  </a:txBody>
                  <a:tcPr marL="12700" marR="12700" marT="12700" marB="0" anchor="b">
                    <a:lnL>
                      <a:noFill/>
                    </a:lnL>
                    <a:lnR>
                      <a:noFill/>
                    </a:lnR>
                    <a:lnT>
                      <a:noFill/>
                    </a:lnT>
                    <a:lnB>
                      <a:noFill/>
                    </a:lnB>
                  </a:tcPr>
                </a:tc>
                <a:tc>
                  <a:txBody>
                    <a:bodyPr/>
                    <a:lstStyle/>
                    <a:p>
                      <a:pPr algn="r" fontAlgn="b"/>
                      <a:r>
                        <a:rPr lang="en-US" sz="1800" b="0" i="0" u="none" strike="noStrike" dirty="0">
                          <a:solidFill>
                            <a:srgbClr val="000000"/>
                          </a:solidFill>
                          <a:effectLst/>
                          <a:latin typeface="Calibri"/>
                        </a:rPr>
                        <a:t>359.4</a:t>
                      </a: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val="426685261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Imputation</a:t>
            </a:r>
            <a:endParaRPr lang="en-US" dirty="0"/>
          </a:p>
        </p:txBody>
      </p:sp>
      <p:sp>
        <p:nvSpPr>
          <p:cNvPr id="3" name="Content Placeholder 2"/>
          <p:cNvSpPr>
            <a:spLocks noGrp="1"/>
          </p:cNvSpPr>
          <p:nvPr>
            <p:ph idx="1"/>
          </p:nvPr>
        </p:nvSpPr>
        <p:spPr/>
        <p:txBody>
          <a:bodyPr/>
          <a:lstStyle/>
          <a:p>
            <a:r>
              <a:rPr lang="en-US" dirty="0" smtClean="0"/>
              <a:t>Task is to infer missing data, given sparse haplotype values</a:t>
            </a:r>
          </a:p>
          <a:p>
            <a:r>
              <a:rPr lang="en-US" dirty="0" smtClean="0"/>
              <a:t>Have tried various methods based on model</a:t>
            </a:r>
          </a:p>
          <a:p>
            <a:r>
              <a:rPr lang="en-US" dirty="0" smtClean="0"/>
              <a:t>Best method is based on maximal matches to reference panel sequences at shared sites</a:t>
            </a:r>
          </a:p>
          <a:p>
            <a:pPr lvl="1"/>
            <a:r>
              <a:rPr lang="en-US" dirty="0" smtClean="0"/>
              <a:t>Weight data at missing sites: </a:t>
            </a:r>
            <a:r>
              <a:rPr lang="en-US" i="1" dirty="0" err="1" smtClean="0"/>
              <a:t>w</a:t>
            </a:r>
            <a:r>
              <a:rPr lang="en-US" i="1" baseline="-25000" dirty="0" err="1" smtClean="0"/>
              <a:t>i</a:t>
            </a:r>
            <a:r>
              <a:rPr lang="en-US" i="1" dirty="0" smtClean="0"/>
              <a:t> = L</a:t>
            </a:r>
            <a:r>
              <a:rPr lang="en-US" i="1" baseline="-25000" dirty="0" smtClean="0"/>
              <a:t>i</a:t>
            </a:r>
            <a:r>
              <a:rPr lang="en-US" i="1" dirty="0"/>
              <a:t> </a:t>
            </a:r>
            <a:r>
              <a:rPr lang="en-US" i="1" dirty="0" err="1" smtClean="0"/>
              <a:t>R</a:t>
            </a:r>
            <a:r>
              <a:rPr lang="en-US" i="1" baseline="-25000" dirty="0" err="1" smtClean="0"/>
              <a:t>i</a:t>
            </a:r>
            <a:endParaRPr lang="en-US" dirty="0"/>
          </a:p>
        </p:txBody>
      </p:sp>
      <p:cxnSp>
        <p:nvCxnSpPr>
          <p:cNvPr id="5" name="Straight Connector 4"/>
          <p:cNvCxnSpPr/>
          <p:nvPr/>
        </p:nvCxnSpPr>
        <p:spPr bwMode="auto">
          <a:xfrm>
            <a:off x="762012" y="5467544"/>
            <a:ext cx="3168352"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7" name="Straight Connector 6"/>
          <p:cNvCxnSpPr/>
          <p:nvPr/>
        </p:nvCxnSpPr>
        <p:spPr bwMode="auto">
          <a:xfrm>
            <a:off x="1346383" y="5619944"/>
            <a:ext cx="3585657"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8" name="Straight Connector 7"/>
          <p:cNvCxnSpPr/>
          <p:nvPr/>
        </p:nvCxnSpPr>
        <p:spPr bwMode="auto">
          <a:xfrm>
            <a:off x="2284512" y="5772344"/>
            <a:ext cx="3168352"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9" name="Straight Connector 8"/>
          <p:cNvCxnSpPr/>
          <p:nvPr/>
        </p:nvCxnSpPr>
        <p:spPr bwMode="auto">
          <a:xfrm>
            <a:off x="2436912" y="5924744"/>
            <a:ext cx="3719264"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10" name="Straight Connector 9"/>
          <p:cNvCxnSpPr/>
          <p:nvPr/>
        </p:nvCxnSpPr>
        <p:spPr bwMode="auto">
          <a:xfrm>
            <a:off x="2987824" y="6077144"/>
            <a:ext cx="3744416"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11" name="Straight Connector 10"/>
          <p:cNvCxnSpPr/>
          <p:nvPr/>
        </p:nvCxnSpPr>
        <p:spPr bwMode="auto">
          <a:xfrm>
            <a:off x="3347864" y="6229544"/>
            <a:ext cx="3960440"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cxnSp>
        <p:nvCxnSpPr>
          <p:cNvPr id="28" name="Straight Connector 27"/>
          <p:cNvCxnSpPr/>
          <p:nvPr/>
        </p:nvCxnSpPr>
        <p:spPr bwMode="auto">
          <a:xfrm>
            <a:off x="3563888" y="5301208"/>
            <a:ext cx="0" cy="1152128"/>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29" name="TextBox 28"/>
          <p:cNvSpPr txBox="1"/>
          <p:nvPr/>
        </p:nvSpPr>
        <p:spPr>
          <a:xfrm>
            <a:off x="2051720" y="6207695"/>
            <a:ext cx="447220" cy="461665"/>
          </a:xfrm>
          <a:prstGeom prst="rect">
            <a:avLst/>
          </a:prstGeom>
          <a:noFill/>
        </p:spPr>
        <p:txBody>
          <a:bodyPr wrap="none" rtlCol="0">
            <a:spAutoFit/>
          </a:bodyPr>
          <a:lstStyle/>
          <a:p>
            <a:pPr marL="0" lvl="1"/>
            <a:r>
              <a:rPr lang="en-US" i="1" dirty="0" smtClean="0"/>
              <a:t>L</a:t>
            </a:r>
            <a:r>
              <a:rPr lang="en-US" i="1" baseline="-25000" dirty="0" smtClean="0"/>
              <a:t>i</a:t>
            </a:r>
            <a:endParaRPr lang="en-US" dirty="0"/>
          </a:p>
        </p:txBody>
      </p:sp>
      <p:sp>
        <p:nvSpPr>
          <p:cNvPr id="30" name="TextBox 29"/>
          <p:cNvSpPr txBox="1"/>
          <p:nvPr/>
        </p:nvSpPr>
        <p:spPr>
          <a:xfrm>
            <a:off x="4436368" y="6248239"/>
            <a:ext cx="2871936" cy="461665"/>
          </a:xfrm>
          <a:prstGeom prst="rect">
            <a:avLst/>
          </a:prstGeom>
          <a:noFill/>
        </p:spPr>
        <p:txBody>
          <a:bodyPr wrap="square" rtlCol="0">
            <a:spAutoFit/>
          </a:bodyPr>
          <a:lstStyle/>
          <a:p>
            <a:pPr marL="0" lvl="1"/>
            <a:r>
              <a:rPr lang="en-US" i="1" dirty="0" err="1"/>
              <a:t>R</a:t>
            </a:r>
            <a:r>
              <a:rPr lang="en-US" i="1" baseline="-25000" dirty="0" err="1"/>
              <a:t>i</a:t>
            </a:r>
            <a:endParaRPr lang="en-US" dirty="0"/>
          </a:p>
        </p:txBody>
      </p:sp>
      <p:sp>
        <p:nvSpPr>
          <p:cNvPr id="31" name="TextBox 30"/>
          <p:cNvSpPr txBox="1"/>
          <p:nvPr/>
        </p:nvSpPr>
        <p:spPr>
          <a:xfrm>
            <a:off x="6732240" y="5467544"/>
            <a:ext cx="1931588" cy="461665"/>
          </a:xfrm>
          <a:prstGeom prst="rect">
            <a:avLst/>
          </a:prstGeom>
          <a:noFill/>
        </p:spPr>
        <p:txBody>
          <a:bodyPr wrap="none" rtlCol="0">
            <a:spAutoFit/>
          </a:bodyPr>
          <a:lstStyle/>
          <a:p>
            <a:r>
              <a:rPr lang="en-US" dirty="0">
                <a:latin typeface="+mn-lt"/>
              </a:rPr>
              <a:t>t</a:t>
            </a:r>
            <a:r>
              <a:rPr lang="en-US" dirty="0" smtClean="0">
                <a:latin typeface="+mn-lt"/>
              </a:rPr>
              <a:t>ypically 10-20</a:t>
            </a:r>
            <a:endParaRPr lang="en-US" dirty="0">
              <a:latin typeface="+mn-lt"/>
            </a:endParaRPr>
          </a:p>
        </p:txBody>
      </p:sp>
      <p:cxnSp>
        <p:nvCxnSpPr>
          <p:cNvPr id="32" name="Straight Connector 31"/>
          <p:cNvCxnSpPr/>
          <p:nvPr/>
        </p:nvCxnSpPr>
        <p:spPr bwMode="auto">
          <a:xfrm>
            <a:off x="216024" y="5301208"/>
            <a:ext cx="8244408"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08072709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50388"/>
            <a:ext cx="8134672" cy="1143000"/>
          </a:xfrm>
        </p:spPr>
        <p:txBody>
          <a:bodyPr/>
          <a:lstStyle/>
          <a:p>
            <a:r>
              <a:rPr lang="en-US" dirty="0" smtClean="0"/>
              <a:t>Imputation on Haplotype Reference Consortium pilot (chr20)</a:t>
            </a:r>
            <a:endParaRPr lang="en-US" dirty="0"/>
          </a:p>
        </p:txBody>
      </p:sp>
      <p:pic>
        <p:nvPicPr>
          <p:cNvPr id="4" name="Content Placeholder 3" descr="Screen Shot 2014-03-25 at 12.54.04.png"/>
          <p:cNvPicPr>
            <a:picLocks noGrp="1" noChangeAspect="1"/>
          </p:cNvPicPr>
          <p:nvPr>
            <p:ph idx="1"/>
          </p:nvPr>
        </p:nvPicPr>
        <p:blipFill>
          <a:blip r:embed="rId2">
            <a:extLst>
              <a:ext uri="{28A0092B-C50C-407E-A947-70E740481C1C}">
                <a14:useLocalDpi xmlns:a14="http://schemas.microsoft.com/office/drawing/2010/main" val="0"/>
              </a:ext>
            </a:extLst>
          </a:blip>
          <a:srcRect t="-7374" b="-7374"/>
          <a:stretch>
            <a:fillRect/>
          </a:stretch>
        </p:blipFill>
        <p:spPr>
          <a:xfrm>
            <a:off x="33731" y="1624327"/>
            <a:ext cx="9036496" cy="4784027"/>
          </a:xfrm>
        </p:spPr>
      </p:pic>
      <p:sp>
        <p:nvSpPr>
          <p:cNvPr id="5" name="Footer Placeholder 1"/>
          <p:cNvSpPr>
            <a:spLocks noGrp="1"/>
          </p:cNvSpPr>
          <p:nvPr>
            <p:ph type="ftr" sz="quarter" idx="11"/>
          </p:nvPr>
        </p:nvSpPr>
        <p:spPr>
          <a:xfrm>
            <a:off x="611560" y="6400800"/>
            <a:ext cx="8547582" cy="457200"/>
          </a:xfrm>
        </p:spPr>
        <p:txBody>
          <a:bodyPr/>
          <a:lstStyle/>
          <a:p>
            <a:pPr algn="r">
              <a:defRPr/>
            </a:pPr>
            <a:r>
              <a:rPr lang="en-US" sz="2000" dirty="0" smtClean="0">
                <a:solidFill>
                  <a:srgbClr val="0000FF"/>
                </a:solidFill>
                <a:latin typeface="+mn-lt"/>
              </a:rPr>
              <a:t>John Lees</a:t>
            </a:r>
            <a:endParaRPr lang="en-US" sz="2000" dirty="0">
              <a:solidFill>
                <a:srgbClr val="0000FF"/>
              </a:solidFill>
              <a:latin typeface="+mn-lt"/>
            </a:endParaRPr>
          </a:p>
        </p:txBody>
      </p:sp>
    </p:spTree>
    <p:extLst>
      <p:ext uri="{BB962C8B-B14F-4D97-AF65-F5344CB8AC3E}">
        <p14:creationId xmlns:p14="http://schemas.microsoft.com/office/powerpoint/2010/main" val="29126668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8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44675"/>
            <a:ext cx="4594225" cy="40989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0"/>
                    </a:srgbClr>
                  </a:outerShdw>
                </a:effectLst>
              </a14:hiddenEffects>
            </a:ext>
          </a:extLst>
        </p:spPr>
      </p:pic>
      <p:sp>
        <p:nvSpPr>
          <p:cNvPr id="958467" name="Rectangle 3"/>
          <p:cNvSpPr>
            <a:spLocks noGrp="1" noChangeArrowheads="1"/>
          </p:cNvSpPr>
          <p:nvPr>
            <p:ph type="title"/>
          </p:nvPr>
        </p:nvSpPr>
        <p:spPr>
          <a:xfrm>
            <a:off x="304800" y="0"/>
            <a:ext cx="8424863" cy="1296988"/>
          </a:xfrm>
        </p:spPr>
        <p:txBody>
          <a:bodyPr/>
          <a:lstStyle/>
          <a:p>
            <a:r>
              <a:rPr lang="en-US"/>
              <a:t>Most genetic variation is shared</a:t>
            </a:r>
          </a:p>
        </p:txBody>
      </p:sp>
      <p:sp>
        <p:nvSpPr>
          <p:cNvPr id="958468" name="Rectangle 4"/>
          <p:cNvSpPr>
            <a:spLocks noGrp="1" noChangeArrowheads="1"/>
          </p:cNvSpPr>
          <p:nvPr>
            <p:ph type="body" idx="1"/>
          </p:nvPr>
        </p:nvSpPr>
        <p:spPr>
          <a:xfrm>
            <a:off x="5033963" y="1219200"/>
            <a:ext cx="4110037" cy="5478463"/>
          </a:xfrm>
        </p:spPr>
        <p:txBody>
          <a:bodyPr/>
          <a:lstStyle/>
          <a:p>
            <a:pPr marL="404813" indent="-404813">
              <a:lnSpc>
                <a:spcPct val="83000"/>
              </a:lnSpc>
            </a:pPr>
            <a:r>
              <a:rPr lang="en-US" sz="2400"/>
              <a:t>At each point in the genome we are descended from a common ancestor</a:t>
            </a:r>
          </a:p>
          <a:p>
            <a:pPr marL="404813" indent="-404813">
              <a:lnSpc>
                <a:spcPct val="83000"/>
              </a:lnSpc>
            </a:pPr>
            <a:endParaRPr lang="en-US" sz="2400"/>
          </a:p>
          <a:p>
            <a:pPr marL="404813" indent="-404813">
              <a:lnSpc>
                <a:spcPct val="83000"/>
              </a:lnSpc>
            </a:pPr>
            <a:r>
              <a:rPr lang="en-US" sz="2400"/>
              <a:t>Mutations since the common ancestor give rise to genetic variants with an allele frequency</a:t>
            </a:r>
          </a:p>
          <a:p>
            <a:pPr marL="404813" indent="-404813">
              <a:lnSpc>
                <a:spcPct val="83000"/>
              </a:lnSpc>
            </a:pPr>
            <a:endParaRPr lang="en-US" sz="2400"/>
          </a:p>
          <a:p>
            <a:pPr marL="404813" indent="-404813">
              <a:lnSpc>
                <a:spcPct val="83000"/>
              </a:lnSpc>
            </a:pPr>
            <a:r>
              <a:rPr lang="en-US" sz="2400"/>
              <a:t>Some mutations are associated with disease: the frequency in disease cases is different from in controls</a:t>
            </a:r>
            <a:endParaRPr lang="en-US" sz="2400" i="1"/>
          </a:p>
          <a:p>
            <a:pPr marL="404813" indent="-404813">
              <a:lnSpc>
                <a:spcPct val="83000"/>
              </a:lnSpc>
            </a:pPr>
            <a:endParaRPr lang="en-US" sz="2400" i="1"/>
          </a:p>
          <a:p>
            <a:pPr marL="404813" indent="-404813">
              <a:lnSpc>
                <a:spcPct val="83000"/>
              </a:lnSpc>
            </a:pPr>
            <a:r>
              <a:rPr lang="en-US" sz="2400"/>
              <a:t>By sequencing a sample we can find common variants and their distribution</a:t>
            </a:r>
          </a:p>
        </p:txBody>
      </p:sp>
      <p:sp>
        <p:nvSpPr>
          <p:cNvPr id="958469" name="Text Box 5"/>
          <p:cNvSpPr txBox="1">
            <a:spLocks noChangeArrowheads="1"/>
          </p:cNvSpPr>
          <p:nvPr/>
        </p:nvSpPr>
        <p:spPr bwMode="auto">
          <a:xfrm>
            <a:off x="327025" y="3543300"/>
            <a:ext cx="336550" cy="366713"/>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1C44EE"/>
                </a:solidFill>
                <a:latin typeface="Arial" charset="0"/>
              </a:rPr>
              <a:t>X</a:t>
            </a:r>
            <a:endParaRPr lang="en-US" sz="1800">
              <a:latin typeface="Arial" charset="0"/>
            </a:endParaRPr>
          </a:p>
        </p:txBody>
      </p:sp>
      <p:sp>
        <p:nvSpPr>
          <p:cNvPr id="958470" name="Text Box 6"/>
          <p:cNvSpPr txBox="1">
            <a:spLocks noChangeArrowheads="1"/>
          </p:cNvSpPr>
          <p:nvPr/>
        </p:nvSpPr>
        <p:spPr bwMode="auto">
          <a:xfrm>
            <a:off x="1577975" y="5126038"/>
            <a:ext cx="336550" cy="3667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grpSp>
        <p:nvGrpSpPr>
          <p:cNvPr id="958471" name="Group 7"/>
          <p:cNvGrpSpPr>
            <a:grpSpLocks/>
          </p:cNvGrpSpPr>
          <p:nvPr/>
        </p:nvGrpSpPr>
        <p:grpSpPr bwMode="auto">
          <a:xfrm>
            <a:off x="3727450" y="5492750"/>
            <a:ext cx="336550" cy="508000"/>
            <a:chOff x="2348" y="3460"/>
            <a:chExt cx="212" cy="320"/>
          </a:xfrm>
        </p:grpSpPr>
        <p:sp>
          <p:nvSpPr>
            <p:cNvPr id="958472" name="Text Box 8"/>
            <p:cNvSpPr txBox="1">
              <a:spLocks noChangeArrowheads="1"/>
            </p:cNvSpPr>
            <p:nvPr/>
          </p:nvSpPr>
          <p:spPr bwMode="auto">
            <a:xfrm>
              <a:off x="2348" y="3460"/>
              <a:ext cx="212"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00FF00"/>
                  </a:solidFill>
                  <a:latin typeface="Arial" charset="0"/>
                </a:rPr>
                <a:t>X</a:t>
              </a:r>
              <a:endParaRPr lang="en-US" sz="1800">
                <a:solidFill>
                  <a:srgbClr val="00FF00"/>
                </a:solidFill>
                <a:latin typeface="Arial" charset="0"/>
              </a:endParaRPr>
            </a:p>
          </p:txBody>
        </p:sp>
        <p:sp>
          <p:nvSpPr>
            <p:cNvPr id="958473" name="Text Box 9"/>
            <p:cNvSpPr txBox="1">
              <a:spLocks noChangeArrowheads="1"/>
            </p:cNvSpPr>
            <p:nvPr/>
          </p:nvSpPr>
          <p:spPr bwMode="auto">
            <a:xfrm>
              <a:off x="2361" y="3549"/>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00FF00"/>
                  </a:solidFill>
                  <a:latin typeface="Arial" charset="0"/>
                </a:rPr>
                <a:t>x</a:t>
              </a:r>
              <a:endParaRPr lang="en-US" sz="1800">
                <a:solidFill>
                  <a:srgbClr val="00FF00"/>
                </a:solidFill>
                <a:latin typeface="Arial" charset="0"/>
              </a:endParaRPr>
            </a:p>
          </p:txBody>
        </p:sp>
      </p:grpSp>
      <p:grpSp>
        <p:nvGrpSpPr>
          <p:cNvPr id="958474" name="Group 10"/>
          <p:cNvGrpSpPr>
            <a:grpSpLocks/>
          </p:cNvGrpSpPr>
          <p:nvPr/>
        </p:nvGrpSpPr>
        <p:grpSpPr bwMode="auto">
          <a:xfrm>
            <a:off x="428625" y="6188075"/>
            <a:ext cx="4084638" cy="646113"/>
            <a:chOff x="270" y="3715"/>
            <a:chExt cx="2573" cy="407"/>
          </a:xfrm>
        </p:grpSpPr>
        <p:grpSp>
          <p:nvGrpSpPr>
            <p:cNvPr id="958475" name="Group 11"/>
            <p:cNvGrpSpPr>
              <a:grpSpLocks/>
            </p:cNvGrpSpPr>
            <p:nvPr/>
          </p:nvGrpSpPr>
          <p:grpSpPr bwMode="auto">
            <a:xfrm>
              <a:off x="270" y="3715"/>
              <a:ext cx="2573" cy="228"/>
              <a:chOff x="270" y="3721"/>
              <a:chExt cx="2573" cy="228"/>
            </a:xfrm>
          </p:grpSpPr>
          <p:sp>
            <p:nvSpPr>
              <p:cNvPr id="958476" name="Text Box 12"/>
              <p:cNvSpPr txBox="1">
                <a:spLocks noChangeArrowheads="1"/>
              </p:cNvSpPr>
              <p:nvPr/>
            </p:nvSpPr>
            <p:spPr bwMode="auto">
              <a:xfrm>
                <a:off x="848" y="3731"/>
                <a:ext cx="120" cy="2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r>
                  <a:rPr lang="en-US" sz="1600" b="1">
                    <a:solidFill>
                      <a:srgbClr val="000000"/>
                    </a:solidFill>
                    <a:latin typeface="Arial" charset="0"/>
                  </a:rPr>
                  <a:t>D</a:t>
                </a:r>
                <a:endParaRPr lang="en-US" sz="1600">
                  <a:solidFill>
                    <a:srgbClr val="000000"/>
                  </a:solidFill>
                  <a:latin typeface="Arial" charset="0"/>
                </a:endParaRPr>
              </a:p>
            </p:txBody>
          </p:sp>
          <p:sp>
            <p:nvSpPr>
              <p:cNvPr id="958477" name="Text Box 13"/>
              <p:cNvSpPr txBox="1">
                <a:spLocks noChangeArrowheads="1"/>
              </p:cNvSpPr>
              <p:nvPr/>
            </p:nvSpPr>
            <p:spPr bwMode="auto">
              <a:xfrm>
                <a:off x="944" y="3736"/>
                <a:ext cx="120" cy="2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r>
                  <a:rPr lang="en-US" sz="1600" b="1">
                    <a:solidFill>
                      <a:srgbClr val="000000"/>
                    </a:solidFill>
                    <a:latin typeface="Arial" charset="0"/>
                  </a:rPr>
                  <a:t>D</a:t>
                </a:r>
                <a:endParaRPr lang="en-US" sz="1600">
                  <a:solidFill>
                    <a:srgbClr val="000000"/>
                  </a:solidFill>
                  <a:latin typeface="Arial" charset="0"/>
                </a:endParaRPr>
              </a:p>
            </p:txBody>
          </p:sp>
          <p:sp>
            <p:nvSpPr>
              <p:cNvPr id="958478" name="Text Box 14"/>
              <p:cNvSpPr txBox="1">
                <a:spLocks noChangeArrowheads="1"/>
              </p:cNvSpPr>
              <p:nvPr/>
            </p:nvSpPr>
            <p:spPr bwMode="auto">
              <a:xfrm>
                <a:off x="1040" y="3734"/>
                <a:ext cx="120" cy="2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r>
                  <a:rPr lang="en-US" sz="1600" b="1">
                    <a:solidFill>
                      <a:srgbClr val="000000"/>
                    </a:solidFill>
                    <a:latin typeface="Arial" charset="0"/>
                  </a:rPr>
                  <a:t>D</a:t>
                </a:r>
                <a:endParaRPr lang="en-US" sz="1600">
                  <a:solidFill>
                    <a:srgbClr val="000000"/>
                  </a:solidFill>
                  <a:latin typeface="Arial" charset="0"/>
                </a:endParaRPr>
              </a:p>
            </p:txBody>
          </p:sp>
          <p:sp>
            <p:nvSpPr>
              <p:cNvPr id="958479" name="Text Box 15"/>
              <p:cNvSpPr txBox="1">
                <a:spLocks noChangeArrowheads="1"/>
              </p:cNvSpPr>
              <p:nvPr/>
            </p:nvSpPr>
            <p:spPr bwMode="auto">
              <a:xfrm>
                <a:off x="1232" y="3737"/>
                <a:ext cx="120" cy="2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r>
                  <a:rPr lang="en-US" sz="1600" b="1">
                    <a:solidFill>
                      <a:srgbClr val="000000"/>
                    </a:solidFill>
                    <a:latin typeface="Arial" charset="0"/>
                  </a:rPr>
                  <a:t>D</a:t>
                </a:r>
                <a:endParaRPr lang="en-US" sz="1600">
                  <a:solidFill>
                    <a:srgbClr val="000000"/>
                  </a:solidFill>
                  <a:latin typeface="Arial" charset="0"/>
                </a:endParaRPr>
              </a:p>
            </p:txBody>
          </p:sp>
          <p:sp>
            <p:nvSpPr>
              <p:cNvPr id="958480" name="Text Box 16"/>
              <p:cNvSpPr txBox="1">
                <a:spLocks noChangeArrowheads="1"/>
              </p:cNvSpPr>
              <p:nvPr/>
            </p:nvSpPr>
            <p:spPr bwMode="auto">
              <a:xfrm>
                <a:off x="1328" y="3735"/>
                <a:ext cx="120" cy="2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r>
                  <a:rPr lang="en-US" sz="1600" b="1">
                    <a:solidFill>
                      <a:srgbClr val="000000"/>
                    </a:solidFill>
                    <a:latin typeface="Arial" charset="0"/>
                  </a:rPr>
                  <a:t>D</a:t>
                </a:r>
                <a:endParaRPr lang="en-US" sz="1600">
                  <a:solidFill>
                    <a:srgbClr val="000000"/>
                  </a:solidFill>
                  <a:latin typeface="Arial" charset="0"/>
                </a:endParaRPr>
              </a:p>
            </p:txBody>
          </p:sp>
          <p:sp>
            <p:nvSpPr>
              <p:cNvPr id="958481" name="Text Box 17"/>
              <p:cNvSpPr txBox="1">
                <a:spLocks noChangeArrowheads="1"/>
              </p:cNvSpPr>
              <p:nvPr/>
            </p:nvSpPr>
            <p:spPr bwMode="auto">
              <a:xfrm>
                <a:off x="1424" y="3733"/>
                <a:ext cx="120" cy="2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r>
                  <a:rPr lang="en-US" sz="1600" b="1">
                    <a:solidFill>
                      <a:srgbClr val="000000"/>
                    </a:solidFill>
                    <a:latin typeface="Arial" charset="0"/>
                  </a:rPr>
                  <a:t>D</a:t>
                </a:r>
                <a:endParaRPr lang="en-US" sz="1600">
                  <a:solidFill>
                    <a:srgbClr val="000000"/>
                  </a:solidFill>
                  <a:latin typeface="Arial" charset="0"/>
                </a:endParaRPr>
              </a:p>
            </p:txBody>
          </p:sp>
          <p:sp>
            <p:nvSpPr>
              <p:cNvPr id="958482" name="Text Box 18"/>
              <p:cNvSpPr txBox="1">
                <a:spLocks noChangeArrowheads="1"/>
              </p:cNvSpPr>
              <p:nvPr/>
            </p:nvSpPr>
            <p:spPr bwMode="auto">
              <a:xfrm>
                <a:off x="1520" y="3731"/>
                <a:ext cx="120" cy="2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r>
                  <a:rPr lang="en-US" sz="1600" b="1">
                    <a:solidFill>
                      <a:srgbClr val="000000"/>
                    </a:solidFill>
                    <a:latin typeface="Arial" charset="0"/>
                  </a:rPr>
                  <a:t>D</a:t>
                </a:r>
                <a:endParaRPr lang="en-US" sz="1600">
                  <a:solidFill>
                    <a:srgbClr val="000000"/>
                  </a:solidFill>
                  <a:latin typeface="Arial" charset="0"/>
                </a:endParaRPr>
              </a:p>
            </p:txBody>
          </p:sp>
          <p:sp>
            <p:nvSpPr>
              <p:cNvPr id="958483" name="Text Box 19"/>
              <p:cNvSpPr txBox="1">
                <a:spLocks noChangeArrowheads="1"/>
              </p:cNvSpPr>
              <p:nvPr/>
            </p:nvSpPr>
            <p:spPr bwMode="auto">
              <a:xfrm>
                <a:off x="1712" y="3727"/>
                <a:ext cx="120" cy="2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r>
                  <a:rPr lang="en-US" sz="1600" b="1">
                    <a:solidFill>
                      <a:srgbClr val="000000"/>
                    </a:solidFill>
                    <a:latin typeface="Arial" charset="0"/>
                  </a:rPr>
                  <a:t>D</a:t>
                </a:r>
                <a:endParaRPr lang="en-US" sz="1600">
                  <a:solidFill>
                    <a:srgbClr val="000000"/>
                  </a:solidFill>
                  <a:latin typeface="Arial" charset="0"/>
                </a:endParaRPr>
              </a:p>
            </p:txBody>
          </p:sp>
          <p:sp>
            <p:nvSpPr>
              <p:cNvPr id="958484" name="Text Box 20"/>
              <p:cNvSpPr txBox="1">
                <a:spLocks noChangeArrowheads="1"/>
              </p:cNvSpPr>
              <p:nvPr/>
            </p:nvSpPr>
            <p:spPr bwMode="auto">
              <a:xfrm>
                <a:off x="2137" y="3725"/>
                <a:ext cx="120" cy="2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r>
                  <a:rPr lang="en-US" sz="1600" b="1">
                    <a:solidFill>
                      <a:srgbClr val="000000"/>
                    </a:solidFill>
                    <a:latin typeface="Arial" charset="0"/>
                  </a:rPr>
                  <a:t>D</a:t>
                </a:r>
                <a:endParaRPr lang="en-US" sz="1600">
                  <a:solidFill>
                    <a:srgbClr val="000000"/>
                  </a:solidFill>
                  <a:latin typeface="Arial" charset="0"/>
                </a:endParaRPr>
              </a:p>
            </p:txBody>
          </p:sp>
          <p:sp>
            <p:nvSpPr>
              <p:cNvPr id="958485" name="Text Box 21"/>
              <p:cNvSpPr txBox="1">
                <a:spLocks noChangeArrowheads="1"/>
              </p:cNvSpPr>
              <p:nvPr/>
            </p:nvSpPr>
            <p:spPr bwMode="auto">
              <a:xfrm>
                <a:off x="2723" y="3730"/>
                <a:ext cx="120" cy="2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r>
                  <a:rPr lang="en-US" sz="1600" b="1">
                    <a:solidFill>
                      <a:srgbClr val="000000"/>
                    </a:solidFill>
                    <a:latin typeface="Arial" charset="0"/>
                  </a:rPr>
                  <a:t>D</a:t>
                </a:r>
                <a:endParaRPr lang="en-US" sz="1600">
                  <a:solidFill>
                    <a:srgbClr val="000000"/>
                  </a:solidFill>
                  <a:latin typeface="Arial" charset="0"/>
                </a:endParaRPr>
              </a:p>
            </p:txBody>
          </p:sp>
          <p:sp>
            <p:nvSpPr>
              <p:cNvPr id="958486" name="Text Box 22"/>
              <p:cNvSpPr txBox="1">
                <a:spLocks noChangeArrowheads="1"/>
              </p:cNvSpPr>
              <p:nvPr/>
            </p:nvSpPr>
            <p:spPr bwMode="auto">
              <a:xfrm>
                <a:off x="270" y="3721"/>
                <a:ext cx="120" cy="212"/>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algn="ctr" eaLnBrk="1" hangingPunct="1"/>
                <a:r>
                  <a:rPr lang="en-US" sz="1600" b="1">
                    <a:solidFill>
                      <a:srgbClr val="000000"/>
                    </a:solidFill>
                    <a:latin typeface="Arial" charset="0"/>
                  </a:rPr>
                  <a:t>D</a:t>
                </a:r>
                <a:endParaRPr lang="en-US" sz="1600">
                  <a:solidFill>
                    <a:srgbClr val="000000"/>
                  </a:solidFill>
                  <a:latin typeface="Arial" charset="0"/>
                </a:endParaRPr>
              </a:p>
            </p:txBody>
          </p:sp>
        </p:grpSp>
        <p:sp>
          <p:nvSpPr>
            <p:cNvPr id="958487" name="Text Box 23"/>
            <p:cNvSpPr txBox="1">
              <a:spLocks noChangeArrowheads="1"/>
            </p:cNvSpPr>
            <p:nvPr/>
          </p:nvSpPr>
          <p:spPr bwMode="auto">
            <a:xfrm>
              <a:off x="404" y="3891"/>
              <a:ext cx="2269"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000000"/>
                  </a:solidFill>
                  <a:latin typeface="Arial" charset="0"/>
                </a:rPr>
                <a:t>Individuals with a specific disease</a:t>
              </a:r>
            </a:p>
          </p:txBody>
        </p:sp>
      </p:grpSp>
      <p:grpSp>
        <p:nvGrpSpPr>
          <p:cNvPr id="958488" name="Group 24"/>
          <p:cNvGrpSpPr>
            <a:grpSpLocks/>
          </p:cNvGrpSpPr>
          <p:nvPr/>
        </p:nvGrpSpPr>
        <p:grpSpPr bwMode="auto">
          <a:xfrm>
            <a:off x="219075" y="5910263"/>
            <a:ext cx="3981450" cy="387350"/>
            <a:chOff x="138" y="3723"/>
            <a:chExt cx="2508" cy="244"/>
          </a:xfrm>
        </p:grpSpPr>
        <p:sp>
          <p:nvSpPr>
            <p:cNvPr id="958489" name="Text Box 25"/>
            <p:cNvSpPr txBox="1">
              <a:spLocks noChangeArrowheads="1"/>
            </p:cNvSpPr>
            <p:nvPr/>
          </p:nvSpPr>
          <p:spPr bwMode="auto">
            <a:xfrm>
              <a:off x="138" y="3724"/>
              <a:ext cx="404"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0000FF"/>
                  </a:solidFill>
                  <a:latin typeface="Arial" charset="0"/>
                </a:rPr>
                <a:t>10%</a:t>
              </a:r>
            </a:p>
          </p:txBody>
        </p:sp>
        <p:sp>
          <p:nvSpPr>
            <p:cNvPr id="958490" name="Text Box 26"/>
            <p:cNvSpPr txBox="1">
              <a:spLocks noChangeArrowheads="1"/>
            </p:cNvSpPr>
            <p:nvPr/>
          </p:nvSpPr>
          <p:spPr bwMode="auto">
            <a:xfrm>
              <a:off x="1092" y="3736"/>
              <a:ext cx="404"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FF0000"/>
                  </a:solidFill>
                  <a:latin typeface="Arial" charset="0"/>
                </a:rPr>
                <a:t>35%</a:t>
              </a:r>
            </a:p>
          </p:txBody>
        </p:sp>
        <p:sp>
          <p:nvSpPr>
            <p:cNvPr id="958491" name="Text Box 27"/>
            <p:cNvSpPr txBox="1">
              <a:spLocks noChangeArrowheads="1"/>
            </p:cNvSpPr>
            <p:nvPr/>
          </p:nvSpPr>
          <p:spPr bwMode="auto">
            <a:xfrm>
              <a:off x="2322" y="3723"/>
              <a:ext cx="324"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00FF00"/>
                  </a:solidFill>
                  <a:latin typeface="Arial" charset="0"/>
                </a:rPr>
                <a:t>3%</a:t>
              </a:r>
            </a:p>
          </p:txBody>
        </p:sp>
      </p:grpSp>
      <p:grpSp>
        <p:nvGrpSpPr>
          <p:cNvPr id="958492" name="Group 28"/>
          <p:cNvGrpSpPr>
            <a:grpSpLocks/>
          </p:cNvGrpSpPr>
          <p:nvPr/>
        </p:nvGrpSpPr>
        <p:grpSpPr bwMode="auto">
          <a:xfrm>
            <a:off x="228600" y="5634038"/>
            <a:ext cx="2711450" cy="395287"/>
            <a:chOff x="144" y="3549"/>
            <a:chExt cx="1708" cy="249"/>
          </a:xfrm>
        </p:grpSpPr>
        <p:grpSp>
          <p:nvGrpSpPr>
            <p:cNvPr id="958493" name="Group 29"/>
            <p:cNvGrpSpPr>
              <a:grpSpLocks/>
            </p:cNvGrpSpPr>
            <p:nvPr/>
          </p:nvGrpSpPr>
          <p:grpSpPr bwMode="auto">
            <a:xfrm>
              <a:off x="144" y="3563"/>
              <a:ext cx="380" cy="235"/>
              <a:chOff x="144" y="3563"/>
              <a:chExt cx="380" cy="235"/>
            </a:xfrm>
          </p:grpSpPr>
          <p:sp>
            <p:nvSpPr>
              <p:cNvPr id="958494" name="Text Box 30"/>
              <p:cNvSpPr txBox="1">
                <a:spLocks noChangeArrowheads="1"/>
              </p:cNvSpPr>
              <p:nvPr/>
            </p:nvSpPr>
            <p:spPr bwMode="auto">
              <a:xfrm>
                <a:off x="144" y="3567"/>
                <a:ext cx="188"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1C44EE"/>
                    </a:solidFill>
                    <a:latin typeface="Arial" charset="0"/>
                  </a:rPr>
                  <a:t>x</a:t>
                </a:r>
                <a:endParaRPr lang="en-US" sz="1800">
                  <a:latin typeface="Arial" charset="0"/>
                </a:endParaRPr>
              </a:p>
            </p:txBody>
          </p:sp>
          <p:sp>
            <p:nvSpPr>
              <p:cNvPr id="958495" name="Text Box 31"/>
              <p:cNvSpPr txBox="1">
                <a:spLocks noChangeArrowheads="1"/>
              </p:cNvSpPr>
              <p:nvPr/>
            </p:nvSpPr>
            <p:spPr bwMode="auto">
              <a:xfrm>
                <a:off x="240" y="3565"/>
                <a:ext cx="188"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1C44EE"/>
                    </a:solidFill>
                    <a:latin typeface="Arial" charset="0"/>
                  </a:rPr>
                  <a:t>x</a:t>
                </a:r>
                <a:endParaRPr lang="en-US" sz="1800">
                  <a:latin typeface="Arial" charset="0"/>
                </a:endParaRPr>
              </a:p>
            </p:txBody>
          </p:sp>
          <p:sp>
            <p:nvSpPr>
              <p:cNvPr id="958496" name="Text Box 32"/>
              <p:cNvSpPr txBox="1">
                <a:spLocks noChangeArrowheads="1"/>
              </p:cNvSpPr>
              <p:nvPr/>
            </p:nvSpPr>
            <p:spPr bwMode="auto">
              <a:xfrm>
                <a:off x="336" y="3563"/>
                <a:ext cx="188"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a:solidFill>
                      <a:srgbClr val="1C44EE"/>
                    </a:solidFill>
                    <a:latin typeface="Arial" charset="0"/>
                  </a:rPr>
                  <a:t>x</a:t>
                </a:r>
                <a:endParaRPr lang="en-US" sz="1800">
                  <a:latin typeface="Arial" charset="0"/>
                </a:endParaRPr>
              </a:p>
            </p:txBody>
          </p:sp>
        </p:grpSp>
        <p:grpSp>
          <p:nvGrpSpPr>
            <p:cNvPr id="958497" name="Group 33"/>
            <p:cNvGrpSpPr>
              <a:grpSpLocks/>
            </p:cNvGrpSpPr>
            <p:nvPr/>
          </p:nvGrpSpPr>
          <p:grpSpPr bwMode="auto">
            <a:xfrm>
              <a:off x="815" y="3549"/>
              <a:ext cx="1037" cy="249"/>
              <a:chOff x="815" y="3549"/>
              <a:chExt cx="1037" cy="249"/>
            </a:xfrm>
          </p:grpSpPr>
          <p:sp>
            <p:nvSpPr>
              <p:cNvPr id="958498" name="Text Box 34"/>
              <p:cNvSpPr txBox="1">
                <a:spLocks noChangeArrowheads="1"/>
              </p:cNvSpPr>
              <p:nvPr/>
            </p:nvSpPr>
            <p:spPr bwMode="auto">
              <a:xfrm>
                <a:off x="815" y="3567"/>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rgbClr val="FF0000"/>
                  </a:solidFill>
                  <a:latin typeface="Arial" charset="0"/>
                </a:endParaRPr>
              </a:p>
            </p:txBody>
          </p:sp>
          <p:sp>
            <p:nvSpPr>
              <p:cNvPr id="958499" name="Text Box 35"/>
              <p:cNvSpPr txBox="1">
                <a:spLocks noChangeArrowheads="1"/>
              </p:cNvSpPr>
              <p:nvPr/>
            </p:nvSpPr>
            <p:spPr bwMode="auto">
              <a:xfrm>
                <a:off x="911" y="3565"/>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958500" name="Text Box 36"/>
              <p:cNvSpPr txBox="1">
                <a:spLocks noChangeArrowheads="1"/>
              </p:cNvSpPr>
              <p:nvPr/>
            </p:nvSpPr>
            <p:spPr bwMode="auto">
              <a:xfrm>
                <a:off x="1007" y="3563"/>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958501" name="Text Box 37"/>
              <p:cNvSpPr txBox="1">
                <a:spLocks noChangeArrowheads="1"/>
              </p:cNvSpPr>
              <p:nvPr/>
            </p:nvSpPr>
            <p:spPr bwMode="auto">
              <a:xfrm>
                <a:off x="1103" y="3561"/>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958502" name="Text Box 38"/>
              <p:cNvSpPr txBox="1">
                <a:spLocks noChangeArrowheads="1"/>
              </p:cNvSpPr>
              <p:nvPr/>
            </p:nvSpPr>
            <p:spPr bwMode="auto">
              <a:xfrm>
                <a:off x="1192" y="3559"/>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rgbClr val="FF0000"/>
                  </a:solidFill>
                  <a:latin typeface="Arial" charset="0"/>
                </a:endParaRPr>
              </a:p>
            </p:txBody>
          </p:sp>
          <p:sp>
            <p:nvSpPr>
              <p:cNvPr id="958503" name="Text Box 39"/>
              <p:cNvSpPr txBox="1">
                <a:spLocks noChangeArrowheads="1"/>
              </p:cNvSpPr>
              <p:nvPr/>
            </p:nvSpPr>
            <p:spPr bwMode="auto">
              <a:xfrm>
                <a:off x="1267" y="3557"/>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958504" name="Text Box 40"/>
              <p:cNvSpPr txBox="1">
                <a:spLocks noChangeArrowheads="1"/>
              </p:cNvSpPr>
              <p:nvPr/>
            </p:nvSpPr>
            <p:spPr bwMode="auto">
              <a:xfrm>
                <a:off x="1342" y="3555"/>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958505" name="Text Box 41"/>
              <p:cNvSpPr txBox="1">
                <a:spLocks noChangeArrowheads="1"/>
              </p:cNvSpPr>
              <p:nvPr/>
            </p:nvSpPr>
            <p:spPr bwMode="auto">
              <a:xfrm>
                <a:off x="1417" y="3553"/>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958506" name="Text Box 42"/>
              <p:cNvSpPr txBox="1">
                <a:spLocks noChangeArrowheads="1"/>
              </p:cNvSpPr>
              <p:nvPr/>
            </p:nvSpPr>
            <p:spPr bwMode="auto">
              <a:xfrm>
                <a:off x="1492" y="3551"/>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rgbClr val="FF0000"/>
                  </a:solidFill>
                  <a:latin typeface="Arial" charset="0"/>
                </a:endParaRPr>
              </a:p>
            </p:txBody>
          </p:sp>
          <p:sp>
            <p:nvSpPr>
              <p:cNvPr id="958507" name="Text Box 43"/>
              <p:cNvSpPr txBox="1">
                <a:spLocks noChangeArrowheads="1"/>
              </p:cNvSpPr>
              <p:nvPr/>
            </p:nvSpPr>
            <p:spPr bwMode="auto">
              <a:xfrm>
                <a:off x="1574" y="3549"/>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sp>
            <p:nvSpPr>
              <p:cNvPr id="958508" name="Text Box 44"/>
              <p:cNvSpPr txBox="1">
                <a:spLocks noChangeArrowheads="1"/>
              </p:cNvSpPr>
              <p:nvPr/>
            </p:nvSpPr>
            <p:spPr bwMode="auto">
              <a:xfrm>
                <a:off x="1656" y="3554"/>
                <a:ext cx="196" cy="231"/>
              </a:xfrm>
              <a:prstGeom prst="rect">
                <a:avLst/>
              </a:prstGeom>
              <a:noFill/>
              <a:ln>
                <a:noFill/>
              </a:ln>
              <a:effectLst/>
              <a:extLst>
                <a:ext uri="{909E8E84-426E-40dd-AFC4-6F175D3DCCD1}">
                  <a14:hiddenFill xmlns:a14="http://schemas.microsoft.com/office/drawing/2010/main">
                    <a:solidFill>
                      <a:srgbClr val="9FC6EE"/>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eaLnBrk="1" hangingPunct="1"/>
                <a:r>
                  <a:rPr lang="en-US" sz="1800" b="1">
                    <a:solidFill>
                      <a:srgbClr val="FF0000"/>
                    </a:solidFill>
                    <a:latin typeface="Arial" charset="0"/>
                  </a:rPr>
                  <a:t>x</a:t>
                </a:r>
                <a:endParaRPr lang="en-US" sz="1800">
                  <a:solidFill>
                    <a:schemeClr val="accent1"/>
                  </a:solidFill>
                  <a:latin typeface="Arial" charset="0"/>
                </a:endParaRPr>
              </a:p>
            </p:txBody>
          </p:sp>
        </p:grpSp>
      </p:grpSp>
      <p:grpSp>
        <p:nvGrpSpPr>
          <p:cNvPr id="958509" name="Group 45"/>
          <p:cNvGrpSpPr>
            <a:grpSpLocks/>
          </p:cNvGrpSpPr>
          <p:nvPr/>
        </p:nvGrpSpPr>
        <p:grpSpPr bwMode="auto">
          <a:xfrm>
            <a:off x="460375" y="5359400"/>
            <a:ext cx="4103688" cy="812800"/>
            <a:chOff x="290" y="3376"/>
            <a:chExt cx="2585" cy="512"/>
          </a:xfrm>
        </p:grpSpPr>
        <p:sp>
          <p:nvSpPr>
            <p:cNvPr id="958510" name="Rectangle 46"/>
            <p:cNvSpPr>
              <a:spLocks noChangeArrowheads="1"/>
            </p:cNvSpPr>
            <p:nvPr/>
          </p:nvSpPr>
          <p:spPr bwMode="auto">
            <a:xfrm>
              <a:off x="480" y="3408"/>
              <a:ext cx="71" cy="3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11" name="Rectangle 47"/>
            <p:cNvSpPr>
              <a:spLocks noChangeArrowheads="1"/>
            </p:cNvSpPr>
            <p:nvPr/>
          </p:nvSpPr>
          <p:spPr bwMode="auto">
            <a:xfrm>
              <a:off x="1832" y="3376"/>
              <a:ext cx="71" cy="36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12" name="Rectangle 48"/>
            <p:cNvSpPr>
              <a:spLocks noChangeArrowheads="1"/>
            </p:cNvSpPr>
            <p:nvPr/>
          </p:nvSpPr>
          <p:spPr bwMode="auto">
            <a:xfrm>
              <a:off x="290" y="3553"/>
              <a:ext cx="100" cy="1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13" name="Rectangle 49"/>
            <p:cNvSpPr>
              <a:spLocks noChangeArrowheads="1"/>
            </p:cNvSpPr>
            <p:nvPr/>
          </p:nvSpPr>
          <p:spPr bwMode="auto">
            <a:xfrm>
              <a:off x="640" y="3568"/>
              <a:ext cx="79" cy="17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14" name="Rectangle 50"/>
            <p:cNvSpPr>
              <a:spLocks noChangeArrowheads="1"/>
            </p:cNvSpPr>
            <p:nvPr/>
          </p:nvSpPr>
          <p:spPr bwMode="auto">
            <a:xfrm>
              <a:off x="807" y="3600"/>
              <a:ext cx="55" cy="1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15" name="Rectangle 51"/>
            <p:cNvSpPr>
              <a:spLocks noChangeArrowheads="1"/>
            </p:cNvSpPr>
            <p:nvPr/>
          </p:nvSpPr>
          <p:spPr bwMode="auto">
            <a:xfrm>
              <a:off x="958" y="3540"/>
              <a:ext cx="87" cy="2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16" name="Rectangle 52"/>
            <p:cNvSpPr>
              <a:spLocks noChangeArrowheads="1"/>
            </p:cNvSpPr>
            <p:nvPr/>
          </p:nvSpPr>
          <p:spPr bwMode="auto">
            <a:xfrm>
              <a:off x="1143" y="3557"/>
              <a:ext cx="103" cy="18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17" name="Rectangle 53"/>
            <p:cNvSpPr>
              <a:spLocks noChangeArrowheads="1"/>
            </p:cNvSpPr>
            <p:nvPr/>
          </p:nvSpPr>
          <p:spPr bwMode="auto">
            <a:xfrm>
              <a:off x="1319" y="3581"/>
              <a:ext cx="79" cy="15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18" name="Rectangle 54"/>
            <p:cNvSpPr>
              <a:spLocks noChangeArrowheads="1"/>
            </p:cNvSpPr>
            <p:nvPr/>
          </p:nvSpPr>
          <p:spPr bwMode="auto">
            <a:xfrm>
              <a:off x="1463" y="3581"/>
              <a:ext cx="79" cy="15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19" name="Rectangle 55"/>
            <p:cNvSpPr>
              <a:spLocks noChangeArrowheads="1"/>
            </p:cNvSpPr>
            <p:nvPr/>
          </p:nvSpPr>
          <p:spPr bwMode="auto">
            <a:xfrm>
              <a:off x="1623" y="3613"/>
              <a:ext cx="87" cy="1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20" name="Rectangle 56"/>
            <p:cNvSpPr>
              <a:spLocks noChangeArrowheads="1"/>
            </p:cNvSpPr>
            <p:nvPr/>
          </p:nvSpPr>
          <p:spPr bwMode="auto">
            <a:xfrm>
              <a:off x="2016" y="3584"/>
              <a:ext cx="71" cy="15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21" name="Rectangle 57"/>
            <p:cNvSpPr>
              <a:spLocks noChangeArrowheads="1"/>
            </p:cNvSpPr>
            <p:nvPr/>
          </p:nvSpPr>
          <p:spPr bwMode="auto">
            <a:xfrm>
              <a:off x="2200" y="3560"/>
              <a:ext cx="71" cy="17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22" name="Rectangle 58"/>
            <p:cNvSpPr>
              <a:spLocks noChangeArrowheads="1"/>
            </p:cNvSpPr>
            <p:nvPr/>
          </p:nvSpPr>
          <p:spPr bwMode="auto">
            <a:xfrm>
              <a:off x="2416" y="3488"/>
              <a:ext cx="111" cy="4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23" name="Rectangle 59"/>
            <p:cNvSpPr>
              <a:spLocks noChangeArrowheads="1"/>
            </p:cNvSpPr>
            <p:nvPr/>
          </p:nvSpPr>
          <p:spPr bwMode="auto">
            <a:xfrm>
              <a:off x="2572" y="3600"/>
              <a:ext cx="55" cy="1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24" name="Rectangle 60"/>
            <p:cNvSpPr>
              <a:spLocks noChangeArrowheads="1"/>
            </p:cNvSpPr>
            <p:nvPr/>
          </p:nvSpPr>
          <p:spPr bwMode="auto">
            <a:xfrm>
              <a:off x="2708" y="3600"/>
              <a:ext cx="63" cy="1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958525" name="Rectangle 61"/>
            <p:cNvSpPr>
              <a:spLocks noChangeArrowheads="1"/>
            </p:cNvSpPr>
            <p:nvPr/>
          </p:nvSpPr>
          <p:spPr bwMode="auto">
            <a:xfrm>
              <a:off x="2812" y="3600"/>
              <a:ext cx="63" cy="1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grpSp>
    </p:spTree>
    <p:extLst>
      <p:ext uri="{BB962C8B-B14F-4D97-AF65-F5344CB8AC3E}">
        <p14:creationId xmlns:p14="http://schemas.microsoft.com/office/powerpoint/2010/main" val="22419802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84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8468">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584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846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84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84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584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84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5847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58468">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58468">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58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468" grpId="0" build="p"/>
      <p:bldP spid="958469" grpId="0"/>
      <p:bldP spid="95847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8680" y="3781018"/>
            <a:ext cx="7180027" cy="3000822"/>
          </a:xfrm>
          <a:prstGeom prst="rect">
            <a:avLst/>
          </a:prstGeom>
          <a:noFill/>
        </p:spPr>
        <p:txBody>
          <a:bodyPr wrap="none" rtlCol="0">
            <a:spAutoFit/>
          </a:bodyPr>
          <a:lstStyle/>
          <a:p>
            <a:r>
              <a:rPr lang="en-US" sz="900" dirty="0" smtClean="0">
                <a:latin typeface="Courier"/>
                <a:cs typeface="Courier"/>
              </a:rPr>
              <a:t>010010101000000111011100100100000000000100010000011000000100100010101000100110000100110000010000100 1</a:t>
            </a:r>
            <a:endParaRPr lang="en-US" sz="900" dirty="0">
              <a:latin typeface="Courier"/>
              <a:cs typeface="Courier"/>
            </a:endParaRPr>
          </a:p>
          <a:p>
            <a:r>
              <a:rPr lang="en-US" sz="900" dirty="0" smtClean="0">
                <a:latin typeface="Courier"/>
                <a:cs typeface="Courier"/>
              </a:rPr>
              <a:t>010010010110110110011111000101010000100100011000000110000010100011110001000101</a:t>
            </a:r>
            <a:r>
              <a:rPr lang="en-US" sz="900" u="sng" dirty="0" smtClean="0">
                <a:solidFill>
                  <a:srgbClr val="FF0000"/>
                </a:solidFill>
                <a:latin typeface="Courier"/>
                <a:cs typeface="Courier"/>
              </a:rPr>
              <a:t>000100110000010000100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0110101100010000100111001001010100001001000110000001100000101000100010000001110100000100000101</a:t>
            </a:r>
            <a:r>
              <a:rPr lang="en-US" sz="900" u="sng" dirty="0" smtClean="0">
                <a:solidFill>
                  <a:srgbClr val="FF0000"/>
                </a:solidFill>
                <a:latin typeface="Courier"/>
                <a:cs typeface="Courier"/>
              </a:rPr>
              <a:t>00100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01001001000100001001110001</a:t>
            </a:r>
            <a:r>
              <a:rPr lang="en-US" sz="900" u="sng" dirty="0" smtClean="0">
                <a:solidFill>
                  <a:srgbClr val="FF0000"/>
                </a:solidFill>
                <a:latin typeface="Courier"/>
                <a:cs typeface="Courier"/>
              </a:rPr>
              <a:t>0101010000100100011000000110000010100010001000000111010000010000010100100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0110010100010000100111001001100011010001000110100110100000011100100000001001010101001100</a:t>
            </a:r>
            <a:r>
              <a:rPr lang="en-US" sz="900" dirty="0" smtClean="0">
                <a:solidFill>
                  <a:srgbClr val="000000"/>
                </a:solidFill>
                <a:latin typeface="Courier"/>
                <a:cs typeface="Courier"/>
              </a:rPr>
              <a:t>0010000001</a:t>
            </a:r>
            <a:r>
              <a:rPr lang="en-US" sz="900" u="sng" dirty="0" smtClean="0">
                <a:solidFill>
                  <a:srgbClr val="FF0000"/>
                </a:solidFill>
                <a:latin typeface="Courier"/>
                <a:cs typeface="Courier"/>
              </a:rPr>
              <a:t>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010001010101000010011111010101010000000100010101101001000000000100010001100100000000000111</a:t>
            </a:r>
            <a:r>
              <a:rPr lang="en-US" sz="900" u="sng" dirty="0" smtClean="0">
                <a:solidFill>
                  <a:srgbClr val="FF0000"/>
                </a:solidFill>
                <a:latin typeface="Courier"/>
                <a:cs typeface="Courier"/>
              </a:rPr>
              <a:t>100000010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01100101000100110010000001010101000000010001010110000010010010010010011</a:t>
            </a:r>
            <a:r>
              <a:rPr lang="en-US" sz="900" u="sng" dirty="0" smtClean="0">
                <a:solidFill>
                  <a:srgbClr val="FF0000"/>
                </a:solidFill>
                <a:latin typeface="Courier"/>
                <a:cs typeface="Courier"/>
              </a:rPr>
              <a:t>1100100000000000111100000010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110001010001001100011111000101010000100100011000000001000000000011110001000101</a:t>
            </a:r>
            <a:r>
              <a:rPr lang="en-US" sz="900" u="sng" dirty="0" smtClean="0">
                <a:solidFill>
                  <a:srgbClr val="FF0000"/>
                </a:solidFill>
                <a:latin typeface="Courier"/>
                <a:cs typeface="Courier"/>
              </a:rPr>
              <a:t>000000000111100000010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01001011000100001001100001000101010010010001100010000100010010001000000000010101000011000001</a:t>
            </a:r>
            <a:r>
              <a:rPr lang="en-US" sz="900" u="sng" dirty="0" smtClean="0">
                <a:solidFill>
                  <a:srgbClr val="FF0000"/>
                </a:solidFill>
                <a:latin typeface="Courier"/>
                <a:cs typeface="Courier"/>
              </a:rPr>
              <a:t>0000010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0110010101110000101000110101000100000001000101011000001001001000011000010011000000010000000101</a:t>
            </a:r>
            <a:r>
              <a:rPr lang="en-US" sz="900" u="sng" dirty="0" smtClean="0">
                <a:solidFill>
                  <a:srgbClr val="FF0000"/>
                </a:solidFill>
                <a:latin typeface="Courier"/>
                <a:cs typeface="Courier"/>
              </a:rPr>
              <a:t>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0110010101100000101011110101010011000001101010001000010001001001001000001001010101001100001</a:t>
            </a:r>
            <a:r>
              <a:rPr lang="en-US" sz="900" u="sng" dirty="0" smtClean="0">
                <a:solidFill>
                  <a:srgbClr val="FF0000"/>
                </a:solidFill>
                <a:latin typeface="Courier"/>
                <a:cs typeface="Courier"/>
              </a:rPr>
              <a:t>10100010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011001010001000010011100100110100000000110101000100001000100100011110000000101011</a:t>
            </a:r>
            <a:r>
              <a:rPr lang="en-US" sz="900" dirty="0" smtClean="0">
                <a:solidFill>
                  <a:srgbClr val="000000"/>
                </a:solidFill>
                <a:latin typeface="Courier"/>
                <a:cs typeface="Courier"/>
              </a:rPr>
              <a:t>000010000101</a:t>
            </a:r>
            <a:r>
              <a:rPr lang="en-US" sz="900" u="sng" dirty="0" smtClean="0">
                <a:solidFill>
                  <a:srgbClr val="FF0000"/>
                </a:solidFill>
                <a:latin typeface="Courier"/>
                <a:cs typeface="Courier"/>
              </a:rPr>
              <a:t>100010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0100100100001100100110000101010100001001000110000000000000101001001000001001010101</a:t>
            </a:r>
            <a:r>
              <a:rPr lang="en-US" sz="900" u="sng" dirty="0" smtClean="0">
                <a:solidFill>
                  <a:srgbClr val="FF0000"/>
                </a:solidFill>
                <a:latin typeface="Courier"/>
                <a:cs typeface="Courier"/>
              </a:rPr>
              <a:t>00010000101100010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0110010100010101100111110001010100001001000110001</a:t>
            </a:r>
            <a:r>
              <a:rPr lang="en-US" sz="900" u="sng" dirty="0" smtClean="0">
                <a:solidFill>
                  <a:srgbClr val="FF0000"/>
                </a:solidFill>
                <a:latin typeface="Courier"/>
                <a:cs typeface="Courier"/>
              </a:rPr>
              <a:t>00000000010100100100000100101010100010000101100010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01001001011011011001111100010101111000000001000000000000010010000110000100010000010001000001011</a:t>
            </a:r>
            <a:r>
              <a:rPr lang="en-US" sz="900" u="sng" dirty="0" smtClean="0">
                <a:solidFill>
                  <a:srgbClr val="FF0000"/>
                </a:solidFill>
                <a:latin typeface="Courier"/>
                <a:cs typeface="Courier"/>
              </a:rPr>
              <a:t>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01001001011000001000000001010100101000110010100000011000001000000110000100011010000000011</a:t>
            </a:r>
            <a:r>
              <a:rPr lang="en-US" sz="900" u="sng" dirty="0" smtClean="0">
                <a:solidFill>
                  <a:srgbClr val="FF0000"/>
                </a:solidFill>
                <a:latin typeface="Courier"/>
                <a:cs typeface="Courier"/>
              </a:rPr>
              <a:t>0010110010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000001010010001110011111100100010011000100011000000000100100100001100001000100010000010000100101</a:t>
            </a:r>
            <a:r>
              <a:rPr lang="en-US" sz="900" u="sng" dirty="0" smtClean="0">
                <a:solidFill>
                  <a:srgbClr val="FF0000"/>
                </a:solidFill>
                <a:latin typeface="Courier"/>
                <a:cs typeface="Courier"/>
              </a:rPr>
              <a:t>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0100100101101101100111001001000000000001000110100110100000011100100100010001110100001100000100101</a:t>
            </a:r>
            <a:r>
              <a:rPr lang="en-US" sz="900" u="sng" dirty="0" smtClean="0">
                <a:solidFill>
                  <a:srgbClr val="FF0000"/>
                </a:solidFill>
                <a:latin typeface="Courier"/>
                <a:cs typeface="Courier"/>
              </a:rPr>
              <a:t>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010001010001000010011100100110001101000100011010011010000001110010000000100101010100110000100110011 0</a:t>
            </a:r>
            <a:endParaRPr lang="en-US" sz="900" dirty="0">
              <a:latin typeface="Courier"/>
              <a:cs typeface="Courier"/>
            </a:endParaRPr>
          </a:p>
          <a:p>
            <a:r>
              <a:rPr lang="en-US" sz="900" dirty="0" smtClean="0">
                <a:latin typeface="Courier"/>
                <a:cs typeface="Courier"/>
              </a:rPr>
              <a:t>01001001101000110001110010010101000010010001100000011000001010010010011100010101110011000001</a:t>
            </a:r>
            <a:r>
              <a:rPr lang="en-US" sz="900" u="sng" dirty="0" smtClean="0">
                <a:solidFill>
                  <a:srgbClr val="FF0000"/>
                </a:solidFill>
                <a:latin typeface="Courier"/>
                <a:cs typeface="Courier"/>
              </a:rPr>
              <a:t>0110011</a:t>
            </a:r>
            <a:r>
              <a:rPr lang="en-US" sz="900" dirty="0" smtClean="0">
                <a:latin typeface="Courier"/>
                <a:cs typeface="Courier"/>
              </a:rPr>
              <a:t> 0</a:t>
            </a:r>
            <a:endParaRPr lang="en-US" sz="900" dirty="0">
              <a:latin typeface="Courier"/>
              <a:cs typeface="Courier"/>
            </a:endParaRPr>
          </a:p>
          <a:p>
            <a:endParaRPr lang="en-US" sz="900" dirty="0">
              <a:latin typeface="Courier"/>
              <a:cs typeface="Courier"/>
            </a:endParaRPr>
          </a:p>
        </p:txBody>
      </p:sp>
      <p:sp>
        <p:nvSpPr>
          <p:cNvPr id="5" name="TextBox 4"/>
          <p:cNvSpPr txBox="1"/>
          <p:nvPr/>
        </p:nvSpPr>
        <p:spPr>
          <a:xfrm>
            <a:off x="4949879" y="6495727"/>
            <a:ext cx="421059" cy="461665"/>
          </a:xfrm>
          <a:prstGeom prst="rect">
            <a:avLst/>
          </a:prstGeom>
          <a:noFill/>
        </p:spPr>
        <p:txBody>
          <a:bodyPr wrap="none" rtlCol="0">
            <a:spAutoFit/>
          </a:bodyPr>
          <a:lstStyle/>
          <a:p>
            <a:r>
              <a:rPr lang="en-US" i="1" dirty="0" smtClean="0">
                <a:solidFill>
                  <a:srgbClr val="FF0000"/>
                </a:solidFill>
              </a:rPr>
              <a:t>d</a:t>
            </a:r>
            <a:endParaRPr lang="en-US" i="1" dirty="0">
              <a:solidFill>
                <a:srgbClr val="FF0000"/>
              </a:solidFill>
            </a:endParaRPr>
          </a:p>
        </p:txBody>
      </p:sp>
      <p:cxnSp>
        <p:nvCxnSpPr>
          <p:cNvPr id="7" name="Straight Connector 6"/>
          <p:cNvCxnSpPr/>
          <p:nvPr/>
        </p:nvCxnSpPr>
        <p:spPr bwMode="auto">
          <a:xfrm>
            <a:off x="5580112" y="4213066"/>
            <a:ext cx="14401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H="1">
            <a:off x="5580112" y="4285074"/>
            <a:ext cx="12558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5566618" y="5581218"/>
            <a:ext cx="229518"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a:off x="5566618" y="5653226"/>
            <a:ext cx="229518"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5566618" y="4645114"/>
            <a:ext cx="445542"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H="1">
            <a:off x="5566618" y="4717122"/>
            <a:ext cx="445542"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5556696" y="3925034"/>
            <a:ext cx="38345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H="1">
            <a:off x="5556696" y="3997042"/>
            <a:ext cx="38345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flipH="1">
            <a:off x="5573365" y="4789130"/>
            <a:ext cx="654819" cy="12231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6012160" y="4717122"/>
            <a:ext cx="216024"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flipH="1" flipV="1">
            <a:off x="5556696" y="5415498"/>
            <a:ext cx="654820" cy="16572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5782642" y="5586700"/>
            <a:ext cx="445542"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5573365" y="5869250"/>
            <a:ext cx="870843"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H="1">
            <a:off x="5573365" y="5869250"/>
            <a:ext cx="870843" cy="14401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flipH="1" flipV="1">
            <a:off x="5556696" y="4535800"/>
            <a:ext cx="1103536" cy="18132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6211515" y="4717122"/>
            <a:ext cx="448717"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5576490" y="5149170"/>
            <a:ext cx="129976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flipH="1">
            <a:off x="5576490" y="5221178"/>
            <a:ext cx="129976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5596284" y="6373306"/>
            <a:ext cx="129976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flipH="1">
            <a:off x="5596284" y="6445314"/>
            <a:ext cx="129976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H="1">
            <a:off x="5571008" y="4789130"/>
            <a:ext cx="1521272" cy="2160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6660232" y="4717122"/>
            <a:ext cx="432048"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a:off x="6876256" y="5221178"/>
            <a:ext cx="576064"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flipV="1">
            <a:off x="6211516" y="5293186"/>
            <a:ext cx="1240804" cy="29363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flipV="1">
            <a:off x="5724128" y="4069050"/>
            <a:ext cx="1872208" cy="2160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5940152" y="3997042"/>
            <a:ext cx="1656184"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a:off x="7092280" y="4789130"/>
            <a:ext cx="720080" cy="28803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flipH="1">
            <a:off x="7428904" y="5077162"/>
            <a:ext cx="383456" cy="2160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flipV="1">
            <a:off x="6444208" y="5365194"/>
            <a:ext cx="1656184" cy="50405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7797278" y="5071680"/>
            <a:ext cx="303114" cy="29351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flipV="1">
            <a:off x="5567312" y="5659452"/>
            <a:ext cx="2749104" cy="48679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8095928" y="5365194"/>
            <a:ext cx="220488" cy="29425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flipV="1">
            <a:off x="5573365" y="5731460"/>
            <a:ext cx="2884835" cy="52057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9" name="Straight Connector 98"/>
          <p:cNvCxnSpPr/>
          <p:nvPr/>
        </p:nvCxnSpPr>
        <p:spPr bwMode="auto">
          <a:xfrm>
            <a:off x="8312770" y="5659452"/>
            <a:ext cx="14401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a:off x="7596336" y="4069050"/>
            <a:ext cx="1080120" cy="134644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3" name="Straight Connector 102"/>
          <p:cNvCxnSpPr/>
          <p:nvPr/>
        </p:nvCxnSpPr>
        <p:spPr bwMode="auto">
          <a:xfrm flipH="1">
            <a:off x="8449418" y="5415498"/>
            <a:ext cx="227038" cy="31596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5" name="Straight Connector 104"/>
          <p:cNvCxnSpPr/>
          <p:nvPr/>
        </p:nvCxnSpPr>
        <p:spPr bwMode="auto">
          <a:xfrm flipH="1" flipV="1">
            <a:off x="8676456" y="5428446"/>
            <a:ext cx="288032" cy="58482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07" name="Straight Connector 106"/>
          <p:cNvCxnSpPr/>
          <p:nvPr/>
        </p:nvCxnSpPr>
        <p:spPr bwMode="auto">
          <a:xfrm flipV="1">
            <a:off x="6876256" y="6009322"/>
            <a:ext cx="2090489" cy="43599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44" name="Title 1"/>
          <p:cNvSpPr txBox="1">
            <a:spLocks/>
          </p:cNvSpPr>
          <p:nvPr/>
        </p:nvSpPr>
        <p:spPr bwMode="auto">
          <a:xfrm>
            <a:off x="685800" y="3810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Gill Sans Light" charset="0"/>
              </a:defRPr>
            </a:lvl2pPr>
            <a:lvl3pPr algn="ctr" rtl="0" fontAlgn="base">
              <a:spcBef>
                <a:spcPct val="0"/>
              </a:spcBef>
              <a:spcAft>
                <a:spcPct val="0"/>
              </a:spcAft>
              <a:defRPr sz="4400">
                <a:solidFill>
                  <a:schemeClr val="tx2"/>
                </a:solidFill>
                <a:latin typeface="Gill Sans Light" charset="0"/>
              </a:defRPr>
            </a:lvl3pPr>
            <a:lvl4pPr algn="ctr" rtl="0" fontAlgn="base">
              <a:spcBef>
                <a:spcPct val="0"/>
              </a:spcBef>
              <a:spcAft>
                <a:spcPct val="0"/>
              </a:spcAft>
              <a:defRPr sz="4400">
                <a:solidFill>
                  <a:schemeClr val="tx2"/>
                </a:solidFill>
                <a:latin typeface="Gill Sans Light" charset="0"/>
              </a:defRPr>
            </a:lvl4pPr>
            <a:lvl5pPr algn="ctr" rtl="0" fontAlgn="base">
              <a:spcBef>
                <a:spcPct val="0"/>
              </a:spcBef>
              <a:spcAft>
                <a:spcPct val="0"/>
              </a:spcAft>
              <a:defRPr sz="4400">
                <a:solidFill>
                  <a:schemeClr val="tx2"/>
                </a:solidFill>
                <a:latin typeface="Gill Sans Light" charset="0"/>
              </a:defRPr>
            </a:lvl5pPr>
            <a:lvl6pPr marL="457200" algn="ctr" rtl="0" fontAlgn="base">
              <a:spcBef>
                <a:spcPct val="0"/>
              </a:spcBef>
              <a:spcAft>
                <a:spcPct val="0"/>
              </a:spcAft>
              <a:defRPr sz="4400">
                <a:solidFill>
                  <a:schemeClr val="tx2"/>
                </a:solidFill>
                <a:latin typeface="Gill Sans Light" charset="0"/>
              </a:defRPr>
            </a:lvl6pPr>
            <a:lvl7pPr marL="914400" algn="ctr" rtl="0" fontAlgn="base">
              <a:spcBef>
                <a:spcPct val="0"/>
              </a:spcBef>
              <a:spcAft>
                <a:spcPct val="0"/>
              </a:spcAft>
              <a:defRPr sz="4400">
                <a:solidFill>
                  <a:schemeClr val="tx2"/>
                </a:solidFill>
                <a:latin typeface="Gill Sans Light" charset="0"/>
              </a:defRPr>
            </a:lvl7pPr>
            <a:lvl8pPr marL="1371600" algn="ctr" rtl="0" fontAlgn="base">
              <a:spcBef>
                <a:spcPct val="0"/>
              </a:spcBef>
              <a:spcAft>
                <a:spcPct val="0"/>
              </a:spcAft>
              <a:defRPr sz="4400">
                <a:solidFill>
                  <a:schemeClr val="tx2"/>
                </a:solidFill>
                <a:latin typeface="Gill Sans Light" charset="0"/>
              </a:defRPr>
            </a:lvl8pPr>
            <a:lvl9pPr marL="1828800" algn="ctr" rtl="0" fontAlgn="base">
              <a:spcBef>
                <a:spcPct val="0"/>
              </a:spcBef>
              <a:spcAft>
                <a:spcPct val="0"/>
              </a:spcAft>
              <a:defRPr sz="4400">
                <a:solidFill>
                  <a:schemeClr val="tx2"/>
                </a:solidFill>
                <a:latin typeface="Gill Sans Light" charset="0"/>
              </a:defRPr>
            </a:lvl9pPr>
          </a:lstStyle>
          <a:p>
            <a:r>
              <a:rPr lang="en-US" dirty="0" smtClean="0"/>
              <a:t>Relationship to trees</a:t>
            </a:r>
            <a:r>
              <a:rPr lang="en-US" dirty="0"/>
              <a:t> </a:t>
            </a:r>
            <a:r>
              <a:rPr lang="en-US" dirty="0" smtClean="0"/>
              <a:t>and Ancestral Recombination Graphs</a:t>
            </a:r>
            <a:endParaRPr lang="en-US" dirty="0"/>
          </a:p>
        </p:txBody>
      </p:sp>
      <p:sp>
        <p:nvSpPr>
          <p:cNvPr id="9" name="Content Placeholder 8"/>
          <p:cNvSpPr>
            <a:spLocks noGrp="1"/>
          </p:cNvSpPr>
          <p:nvPr>
            <p:ph idx="1"/>
          </p:nvPr>
        </p:nvSpPr>
        <p:spPr>
          <a:xfrm>
            <a:off x="685799" y="1981200"/>
            <a:ext cx="8458201" cy="4114800"/>
          </a:xfrm>
        </p:spPr>
        <p:txBody>
          <a:bodyPr/>
          <a:lstStyle/>
          <a:p>
            <a:r>
              <a:rPr lang="en-US" dirty="0" smtClean="0"/>
              <a:t>One can define a tree from the </a:t>
            </a:r>
            <a:r>
              <a:rPr lang="en-US" i="1" dirty="0" smtClean="0">
                <a:latin typeface="Times New Roman"/>
                <a:cs typeface="Times New Roman"/>
              </a:rPr>
              <a:t>d</a:t>
            </a:r>
            <a:r>
              <a:rPr lang="en-US" i="1" baseline="-25000" dirty="0" smtClean="0">
                <a:latin typeface="Times New Roman"/>
                <a:cs typeface="Times New Roman"/>
              </a:rPr>
              <a:t>i</a:t>
            </a:r>
          </a:p>
          <a:p>
            <a:r>
              <a:rPr lang="en-US" dirty="0" smtClean="0"/>
              <a:t>But this is not stable to mutations</a:t>
            </a:r>
          </a:p>
          <a:p>
            <a:pPr lvl="1"/>
            <a:r>
              <a:rPr lang="en-US" dirty="0" smtClean="0"/>
              <a:t>Consider singletons move a sequence to the bottom </a:t>
            </a:r>
            <a:endParaRPr lang="en-US" dirty="0"/>
          </a:p>
        </p:txBody>
      </p:sp>
    </p:spTree>
    <p:extLst>
      <p:ext uri="{BB962C8B-B14F-4D97-AF65-F5344CB8AC3E}">
        <p14:creationId xmlns:p14="http://schemas.microsoft.com/office/powerpoint/2010/main" val="118914678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Tree-stable PBWT and </a:t>
            </a:r>
            <a:br>
              <a:rPr lang="en-US" dirty="0" smtClean="0"/>
            </a:br>
            <a:r>
              <a:rPr lang="en-US" dirty="0" smtClean="0"/>
              <a:t>Ancestral Recombination Graphs</a:t>
            </a:r>
            <a:endParaRPr lang="en-US" dirty="0"/>
          </a:p>
        </p:txBody>
      </p:sp>
      <p:sp>
        <p:nvSpPr>
          <p:cNvPr id="3" name="Content Placeholder 2"/>
          <p:cNvSpPr>
            <a:spLocks noGrp="1"/>
          </p:cNvSpPr>
          <p:nvPr>
            <p:ph idx="1"/>
          </p:nvPr>
        </p:nvSpPr>
        <p:spPr>
          <a:xfrm>
            <a:off x="611560" y="1981200"/>
            <a:ext cx="8278688" cy="2043226"/>
          </a:xfrm>
        </p:spPr>
        <p:txBody>
          <a:bodyPr>
            <a:normAutofit fontScale="92500" lnSpcReduction="10000"/>
          </a:bodyPr>
          <a:lstStyle/>
          <a:p>
            <a:r>
              <a:rPr lang="en-US" dirty="0" smtClean="0"/>
              <a:t>Assume 1s are derived and define new update:</a:t>
            </a:r>
          </a:p>
          <a:p>
            <a:pPr lvl="1"/>
            <a:r>
              <a:rPr lang="en-US" dirty="0" smtClean="0"/>
              <a:t>Move 1s together so that at least one 1 is fixed</a:t>
            </a:r>
          </a:p>
          <a:p>
            <a:r>
              <a:rPr lang="en-US" dirty="0" smtClean="0"/>
              <a:t>Without recombination converges to planar sort</a:t>
            </a:r>
            <a:endParaRPr lang="en-US" dirty="0"/>
          </a:p>
          <a:p>
            <a:r>
              <a:rPr lang="en-US" dirty="0" smtClean="0"/>
              <a:t>Can </a:t>
            </a:r>
            <a:r>
              <a:rPr lang="en-US" dirty="0" smtClean="0"/>
              <a:t>derive/</a:t>
            </a:r>
            <a:r>
              <a:rPr lang="en-US" dirty="0" smtClean="0"/>
              <a:t>sample ARG – probabilities not clear</a:t>
            </a:r>
          </a:p>
        </p:txBody>
      </p:sp>
      <p:sp>
        <p:nvSpPr>
          <p:cNvPr id="4" name="Footer Placeholder 1"/>
          <p:cNvSpPr>
            <a:spLocks noGrp="1"/>
          </p:cNvSpPr>
          <p:nvPr>
            <p:ph type="ftr" sz="quarter" idx="11"/>
          </p:nvPr>
        </p:nvSpPr>
        <p:spPr>
          <a:xfrm>
            <a:off x="611560" y="6500192"/>
            <a:ext cx="8547582" cy="457200"/>
          </a:xfrm>
        </p:spPr>
        <p:txBody>
          <a:bodyPr/>
          <a:lstStyle/>
          <a:p>
            <a:pPr algn="r">
              <a:defRPr/>
            </a:pPr>
            <a:r>
              <a:rPr lang="en-US" sz="2000" dirty="0" smtClean="0">
                <a:solidFill>
                  <a:srgbClr val="0000FF"/>
                </a:solidFill>
                <a:latin typeface="+mn-lt"/>
              </a:rPr>
              <a:t>Vladimir </a:t>
            </a:r>
            <a:r>
              <a:rPr lang="en-US" sz="2000" dirty="0" err="1" smtClean="0">
                <a:solidFill>
                  <a:srgbClr val="0000FF"/>
                </a:solidFill>
                <a:latin typeface="+mn-lt"/>
              </a:rPr>
              <a:t>Shchur</a:t>
            </a:r>
            <a:endParaRPr lang="en-US" sz="2000" dirty="0">
              <a:solidFill>
                <a:srgbClr val="0000FF"/>
              </a:solidFill>
              <a:latin typeface="+mn-lt"/>
            </a:endParaRPr>
          </a:p>
        </p:txBody>
      </p:sp>
      <p:sp>
        <p:nvSpPr>
          <p:cNvPr id="48" name="TextBox 47"/>
          <p:cNvSpPr txBox="1"/>
          <p:nvPr/>
        </p:nvSpPr>
        <p:spPr>
          <a:xfrm>
            <a:off x="-1548680" y="4024426"/>
            <a:ext cx="7180027" cy="3000822"/>
          </a:xfrm>
          <a:prstGeom prst="rect">
            <a:avLst/>
          </a:prstGeom>
          <a:noFill/>
        </p:spPr>
        <p:txBody>
          <a:bodyPr wrap="none" rtlCol="0">
            <a:spAutoFit/>
          </a:bodyPr>
          <a:lstStyle/>
          <a:p>
            <a:r>
              <a:rPr lang="en-US" sz="900" dirty="0" smtClean="0">
                <a:latin typeface="Courier"/>
                <a:cs typeface="Courier"/>
              </a:rPr>
              <a:t>010010101000000111011100100100000000000100010000011000000100100010101000100110000100110000010000100 1</a:t>
            </a:r>
            <a:endParaRPr lang="en-US" sz="900" dirty="0">
              <a:latin typeface="Courier"/>
              <a:cs typeface="Courier"/>
            </a:endParaRPr>
          </a:p>
          <a:p>
            <a:r>
              <a:rPr lang="en-US" sz="900" dirty="0" smtClean="0">
                <a:latin typeface="Courier"/>
                <a:cs typeface="Courier"/>
              </a:rPr>
              <a:t>010010010110110110011111000101010000100100011000000110000010100011110001000101</a:t>
            </a:r>
            <a:r>
              <a:rPr lang="en-US" sz="900" u="sng" dirty="0" smtClean="0">
                <a:solidFill>
                  <a:srgbClr val="FF0000"/>
                </a:solidFill>
                <a:latin typeface="Courier"/>
                <a:cs typeface="Courier"/>
              </a:rPr>
              <a:t>000100110000010000100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0110101100010000100111001001010100001001000110000001100000101000100010000001110100000100000101</a:t>
            </a:r>
            <a:r>
              <a:rPr lang="en-US" sz="900" u="sng" dirty="0" smtClean="0">
                <a:solidFill>
                  <a:srgbClr val="FF0000"/>
                </a:solidFill>
                <a:latin typeface="Courier"/>
                <a:cs typeface="Courier"/>
              </a:rPr>
              <a:t>00100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01001001000100001001110001</a:t>
            </a:r>
            <a:r>
              <a:rPr lang="en-US" sz="900" u="sng" dirty="0" smtClean="0">
                <a:solidFill>
                  <a:srgbClr val="FF0000"/>
                </a:solidFill>
                <a:latin typeface="Courier"/>
                <a:cs typeface="Courier"/>
              </a:rPr>
              <a:t>0101010000100100011000000110000010100010001000000111010000010000010100100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0110010100010000100111001001100011010001000110100110100000011100100000001001010101001100</a:t>
            </a:r>
            <a:r>
              <a:rPr lang="en-US" sz="900" dirty="0" smtClean="0">
                <a:solidFill>
                  <a:srgbClr val="000000"/>
                </a:solidFill>
                <a:latin typeface="Courier"/>
                <a:cs typeface="Courier"/>
              </a:rPr>
              <a:t>0010000001</a:t>
            </a:r>
            <a:r>
              <a:rPr lang="en-US" sz="900" u="sng" dirty="0" smtClean="0">
                <a:solidFill>
                  <a:srgbClr val="FF0000"/>
                </a:solidFill>
                <a:latin typeface="Courier"/>
                <a:cs typeface="Courier"/>
              </a:rPr>
              <a:t>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010001010101000010011111010101010000000100010101101001000000000100010001100100000000000111</a:t>
            </a:r>
            <a:r>
              <a:rPr lang="en-US" sz="900" u="sng" dirty="0" smtClean="0">
                <a:solidFill>
                  <a:srgbClr val="FF0000"/>
                </a:solidFill>
                <a:latin typeface="Courier"/>
                <a:cs typeface="Courier"/>
              </a:rPr>
              <a:t>100000010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01100101000100110010000001010101000000010001010110000010010010010010011</a:t>
            </a:r>
            <a:r>
              <a:rPr lang="en-US" sz="900" u="sng" dirty="0" smtClean="0">
                <a:solidFill>
                  <a:srgbClr val="FF0000"/>
                </a:solidFill>
                <a:latin typeface="Courier"/>
                <a:cs typeface="Courier"/>
              </a:rPr>
              <a:t>1100100000000000111100000010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110001010001001100011111000101010000100100011000000001000000000011110001000101</a:t>
            </a:r>
            <a:r>
              <a:rPr lang="en-US" sz="900" u="sng" dirty="0" smtClean="0">
                <a:solidFill>
                  <a:srgbClr val="FF0000"/>
                </a:solidFill>
                <a:latin typeface="Courier"/>
                <a:cs typeface="Courier"/>
              </a:rPr>
              <a:t>000000000111100000010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01001011000100001001100001000101010010010001100010000100010010001000000000010101000011000001</a:t>
            </a:r>
            <a:r>
              <a:rPr lang="en-US" sz="900" u="sng" dirty="0" smtClean="0">
                <a:solidFill>
                  <a:srgbClr val="FF0000"/>
                </a:solidFill>
                <a:latin typeface="Courier"/>
                <a:cs typeface="Courier"/>
              </a:rPr>
              <a:t>0000010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0110010101110000101000110101000100000001000101011000001001001000011000010011000000010000000101</a:t>
            </a:r>
            <a:r>
              <a:rPr lang="en-US" sz="900" u="sng" dirty="0" smtClean="0">
                <a:solidFill>
                  <a:srgbClr val="FF0000"/>
                </a:solidFill>
                <a:latin typeface="Courier"/>
                <a:cs typeface="Courier"/>
              </a:rPr>
              <a:t>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0110010101100000101011110101010011000001101010001000010001001001001000001001010101001100001</a:t>
            </a:r>
            <a:r>
              <a:rPr lang="en-US" sz="900" u="sng" dirty="0" smtClean="0">
                <a:solidFill>
                  <a:srgbClr val="FF0000"/>
                </a:solidFill>
                <a:latin typeface="Courier"/>
                <a:cs typeface="Courier"/>
              </a:rPr>
              <a:t>10100010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011001010001000010011100100110100000000110101000100001000100100011110000000101011</a:t>
            </a:r>
            <a:r>
              <a:rPr lang="en-US" sz="900" dirty="0" smtClean="0">
                <a:solidFill>
                  <a:srgbClr val="000000"/>
                </a:solidFill>
                <a:latin typeface="Courier"/>
                <a:cs typeface="Courier"/>
              </a:rPr>
              <a:t>000010000101</a:t>
            </a:r>
            <a:r>
              <a:rPr lang="en-US" sz="900" u="sng" dirty="0" smtClean="0">
                <a:solidFill>
                  <a:srgbClr val="FF0000"/>
                </a:solidFill>
                <a:latin typeface="Courier"/>
                <a:cs typeface="Courier"/>
              </a:rPr>
              <a:t>100010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0100100100001100100110000101010100001001000110000000000000101001001000001001010101</a:t>
            </a:r>
            <a:r>
              <a:rPr lang="en-US" sz="900" u="sng" dirty="0" smtClean="0">
                <a:solidFill>
                  <a:srgbClr val="FF0000"/>
                </a:solidFill>
                <a:latin typeface="Courier"/>
                <a:cs typeface="Courier"/>
              </a:rPr>
              <a:t>00010000101100010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0110010100010101100111110001010100001001000110001</a:t>
            </a:r>
            <a:r>
              <a:rPr lang="en-US" sz="900" u="sng" dirty="0" smtClean="0">
                <a:solidFill>
                  <a:srgbClr val="FF0000"/>
                </a:solidFill>
                <a:latin typeface="Courier"/>
                <a:cs typeface="Courier"/>
              </a:rPr>
              <a:t>00000000010100100100000100101010100010000101100010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01001001011011011001111100010101111000000001000000000000010010000110000100010000010001000001011</a:t>
            </a:r>
            <a:r>
              <a:rPr lang="en-US" sz="900" u="sng" dirty="0" smtClean="0">
                <a:solidFill>
                  <a:srgbClr val="FF0000"/>
                </a:solidFill>
                <a:latin typeface="Courier"/>
                <a:cs typeface="Courier"/>
              </a:rPr>
              <a:t>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01001001011000001000000001010100101000110010100000011000001000000110000100011010000000011</a:t>
            </a:r>
            <a:r>
              <a:rPr lang="en-US" sz="900" u="sng" dirty="0" smtClean="0">
                <a:solidFill>
                  <a:srgbClr val="FF0000"/>
                </a:solidFill>
                <a:latin typeface="Courier"/>
                <a:cs typeface="Courier"/>
              </a:rPr>
              <a:t>0010110010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000001010010001110011111100100010011000100011000000000100100100001100001000100010000010000100101</a:t>
            </a:r>
            <a:r>
              <a:rPr lang="en-US" sz="900" u="sng" dirty="0" smtClean="0">
                <a:solidFill>
                  <a:srgbClr val="FF0000"/>
                </a:solidFill>
                <a:latin typeface="Courier"/>
                <a:cs typeface="Courier"/>
              </a:rPr>
              <a:t>010</a:t>
            </a:r>
            <a:r>
              <a:rPr lang="en-US" sz="900" dirty="0" smtClean="0">
                <a:latin typeface="Courier"/>
                <a:cs typeface="Courier"/>
              </a:rPr>
              <a:t> 1</a:t>
            </a:r>
            <a:endParaRPr lang="en-US" sz="900" dirty="0">
              <a:latin typeface="Courier"/>
              <a:cs typeface="Courier"/>
            </a:endParaRPr>
          </a:p>
          <a:p>
            <a:r>
              <a:rPr lang="en-US" sz="900" dirty="0" smtClean="0">
                <a:latin typeface="Courier"/>
                <a:cs typeface="Courier"/>
              </a:rPr>
              <a:t>0100100101101101100111001001000000000001000110100110100000011100100100010001110100001100000100101</a:t>
            </a:r>
            <a:r>
              <a:rPr lang="en-US" sz="900" u="sng" dirty="0" smtClean="0">
                <a:solidFill>
                  <a:srgbClr val="FF0000"/>
                </a:solidFill>
                <a:latin typeface="Courier"/>
                <a:cs typeface="Courier"/>
              </a:rPr>
              <a:t>10</a:t>
            </a:r>
            <a:r>
              <a:rPr lang="en-US" sz="900" dirty="0" smtClean="0">
                <a:latin typeface="Courier"/>
                <a:cs typeface="Courier"/>
              </a:rPr>
              <a:t> 0</a:t>
            </a:r>
            <a:endParaRPr lang="en-US" sz="900" dirty="0">
              <a:latin typeface="Courier"/>
              <a:cs typeface="Courier"/>
            </a:endParaRPr>
          </a:p>
          <a:p>
            <a:r>
              <a:rPr lang="en-US" sz="900" dirty="0" smtClean="0">
                <a:latin typeface="Courier"/>
                <a:cs typeface="Courier"/>
              </a:rPr>
              <a:t>010001010001000010011100100110001101000100011010011010000001110010000000100101010100110000100110011 0</a:t>
            </a:r>
            <a:endParaRPr lang="en-US" sz="900" dirty="0">
              <a:latin typeface="Courier"/>
              <a:cs typeface="Courier"/>
            </a:endParaRPr>
          </a:p>
          <a:p>
            <a:r>
              <a:rPr lang="en-US" sz="900" dirty="0" smtClean="0">
                <a:latin typeface="Courier"/>
                <a:cs typeface="Courier"/>
              </a:rPr>
              <a:t>01001001101000110001110010010101000010010001100000011000001010010010011100010101110011000001</a:t>
            </a:r>
            <a:r>
              <a:rPr lang="en-US" sz="900" u="sng" dirty="0" smtClean="0">
                <a:solidFill>
                  <a:srgbClr val="FF0000"/>
                </a:solidFill>
                <a:latin typeface="Courier"/>
                <a:cs typeface="Courier"/>
              </a:rPr>
              <a:t>0110011</a:t>
            </a:r>
            <a:r>
              <a:rPr lang="en-US" sz="900" dirty="0" smtClean="0">
                <a:latin typeface="Courier"/>
                <a:cs typeface="Courier"/>
              </a:rPr>
              <a:t> 0</a:t>
            </a:r>
            <a:endParaRPr lang="en-US" sz="900" dirty="0">
              <a:latin typeface="Courier"/>
              <a:cs typeface="Courier"/>
            </a:endParaRPr>
          </a:p>
          <a:p>
            <a:endParaRPr lang="en-US" sz="900" dirty="0">
              <a:latin typeface="Courier"/>
              <a:cs typeface="Courier"/>
            </a:endParaRPr>
          </a:p>
        </p:txBody>
      </p:sp>
      <p:cxnSp>
        <p:nvCxnSpPr>
          <p:cNvPr id="50" name="Straight Connector 49"/>
          <p:cNvCxnSpPr/>
          <p:nvPr/>
        </p:nvCxnSpPr>
        <p:spPr bwMode="auto">
          <a:xfrm>
            <a:off x="5580112" y="4456474"/>
            <a:ext cx="14401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flipH="1">
            <a:off x="5580112" y="4528482"/>
            <a:ext cx="12558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5566618" y="5824626"/>
            <a:ext cx="229518"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flipH="1">
            <a:off x="5566618" y="5896634"/>
            <a:ext cx="229518"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5566618" y="4888522"/>
            <a:ext cx="445542"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flipH="1">
            <a:off x="5566618" y="4960530"/>
            <a:ext cx="445542"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5556696" y="4168442"/>
            <a:ext cx="38345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flipH="1">
            <a:off x="5556696" y="4240450"/>
            <a:ext cx="38345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flipH="1">
            <a:off x="5573365" y="5032538"/>
            <a:ext cx="654819" cy="12231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6012160" y="4960530"/>
            <a:ext cx="216024"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flipH="1" flipV="1">
            <a:off x="5556696" y="5658906"/>
            <a:ext cx="654820" cy="16572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flipH="1">
            <a:off x="5782642" y="5830108"/>
            <a:ext cx="445542"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5573365" y="6112658"/>
            <a:ext cx="870843"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flipH="1">
            <a:off x="5573365" y="6112658"/>
            <a:ext cx="870843" cy="14401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4" name="Straight Connector 63"/>
          <p:cNvCxnSpPr/>
          <p:nvPr/>
        </p:nvCxnSpPr>
        <p:spPr bwMode="auto">
          <a:xfrm flipH="1" flipV="1">
            <a:off x="5556696" y="4779208"/>
            <a:ext cx="1103536" cy="18132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5" name="Straight Connector 64"/>
          <p:cNvCxnSpPr/>
          <p:nvPr/>
        </p:nvCxnSpPr>
        <p:spPr bwMode="auto">
          <a:xfrm flipH="1">
            <a:off x="6211515" y="4960530"/>
            <a:ext cx="448717"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5576490" y="5392578"/>
            <a:ext cx="129976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flipH="1">
            <a:off x="5576490" y="5464586"/>
            <a:ext cx="129976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5596284" y="6616714"/>
            <a:ext cx="129976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flipH="1">
            <a:off x="5596284" y="6688722"/>
            <a:ext cx="129976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flipH="1">
            <a:off x="5571008" y="5032538"/>
            <a:ext cx="1521272" cy="2160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6660232" y="4960530"/>
            <a:ext cx="432048"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a:off x="6876256" y="5464586"/>
            <a:ext cx="576064"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flipV="1">
            <a:off x="6211516" y="5536594"/>
            <a:ext cx="1240804" cy="29363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flipV="1">
            <a:off x="5724128" y="4312458"/>
            <a:ext cx="1872208" cy="2160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5940152" y="4240450"/>
            <a:ext cx="1656184"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7092280" y="5032538"/>
            <a:ext cx="720080" cy="28803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flipH="1">
            <a:off x="7428904" y="5320570"/>
            <a:ext cx="383456" cy="2160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flipV="1">
            <a:off x="6444208" y="5608602"/>
            <a:ext cx="1656184" cy="50405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7797278" y="5315088"/>
            <a:ext cx="303114" cy="29351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flipV="1">
            <a:off x="5567312" y="5902860"/>
            <a:ext cx="2749104" cy="48679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1" name="Straight Connector 80"/>
          <p:cNvCxnSpPr/>
          <p:nvPr/>
        </p:nvCxnSpPr>
        <p:spPr bwMode="auto">
          <a:xfrm>
            <a:off x="8095928" y="5608602"/>
            <a:ext cx="220488" cy="29425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flipV="1">
            <a:off x="5573365" y="5974868"/>
            <a:ext cx="2884835" cy="52057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8312770" y="5902860"/>
            <a:ext cx="144016" cy="7200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a:off x="7596336" y="4312458"/>
            <a:ext cx="1080120" cy="134644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flipH="1">
            <a:off x="8449418" y="5658906"/>
            <a:ext cx="227038" cy="315962"/>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flipH="1" flipV="1">
            <a:off x="8676456" y="5671854"/>
            <a:ext cx="288032" cy="58482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flipV="1">
            <a:off x="6876256" y="6252730"/>
            <a:ext cx="2090489" cy="43599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31838278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616"/>
            <a:ext cx="7772400" cy="1143000"/>
          </a:xfrm>
        </p:spPr>
        <p:txBody>
          <a:bodyPr/>
          <a:lstStyle/>
          <a:p>
            <a:r>
              <a:rPr lang="en-US" dirty="0" smtClean="0"/>
              <a:t>Large scale vision</a:t>
            </a:r>
            <a:endParaRPr lang="en-US" dirty="0"/>
          </a:p>
        </p:txBody>
      </p:sp>
      <p:sp>
        <p:nvSpPr>
          <p:cNvPr id="3" name="Content Placeholder 2"/>
          <p:cNvSpPr>
            <a:spLocks noGrp="1"/>
          </p:cNvSpPr>
          <p:nvPr>
            <p:ph idx="1"/>
          </p:nvPr>
        </p:nvSpPr>
        <p:spPr>
          <a:xfrm>
            <a:off x="685800" y="1484784"/>
            <a:ext cx="8206680" cy="4114800"/>
          </a:xfrm>
        </p:spPr>
        <p:txBody>
          <a:bodyPr/>
          <a:lstStyle/>
          <a:p>
            <a:r>
              <a:rPr lang="en-US" dirty="0" smtClean="0"/>
              <a:t>Can we merge PBWT and BWT assembly?</a:t>
            </a:r>
          </a:p>
          <a:p>
            <a:r>
              <a:rPr lang="en-US" dirty="0"/>
              <a:t>B</a:t>
            </a:r>
            <a:r>
              <a:rPr lang="en-US" dirty="0" smtClean="0"/>
              <a:t>uild a model from all existing </a:t>
            </a:r>
            <a:r>
              <a:rPr lang="en-US" i="1" dirty="0" smtClean="0"/>
              <a:t>primary</a:t>
            </a:r>
            <a:r>
              <a:rPr lang="en-US" dirty="0" smtClean="0"/>
              <a:t> data to use efficiently for interpreting new data</a:t>
            </a:r>
          </a:p>
          <a:p>
            <a:pPr lvl="1"/>
            <a:r>
              <a:rPr lang="en-US" dirty="0" smtClean="0"/>
              <a:t>Move away from limited, linear references</a:t>
            </a:r>
          </a:p>
          <a:p>
            <a:pPr lvl="1"/>
            <a:r>
              <a:rPr lang="en-US" dirty="0" smtClean="0"/>
              <a:t>Combine computationally efficient representation with probabilistic model capturing genetic structure</a:t>
            </a:r>
          </a:p>
          <a:p>
            <a:r>
              <a:rPr lang="en-US" dirty="0" smtClean="0"/>
              <a:t>Very large distributed data sets (PB now)</a:t>
            </a:r>
          </a:p>
          <a:p>
            <a:pPr lvl="1"/>
            <a:r>
              <a:rPr lang="en-US" dirty="0" smtClean="0"/>
              <a:t>Global Alliance for Genomics and Health (GA4GH)</a:t>
            </a:r>
            <a:endParaRPr lang="en-US" dirty="0" smtClean="0">
              <a:solidFill>
                <a:srgbClr val="FF0000"/>
              </a:solidFill>
            </a:endParaRPr>
          </a:p>
          <a:p>
            <a:r>
              <a:rPr lang="en-US" i="1" dirty="0">
                <a:solidFill>
                  <a:srgbClr val="FF0000"/>
                </a:solidFill>
              </a:rPr>
              <a:t>Is anyone interested to help? Collaborators, postdocs….</a:t>
            </a:r>
          </a:p>
        </p:txBody>
      </p:sp>
    </p:spTree>
    <p:extLst>
      <p:ext uri="{BB962C8B-B14F-4D97-AF65-F5344CB8AC3E}">
        <p14:creationId xmlns:p14="http://schemas.microsoft.com/office/powerpoint/2010/main" val="107687478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a:xfrm>
            <a:off x="171450" y="1"/>
            <a:ext cx="8583613" cy="1852612"/>
          </a:xfrm>
          <a:noFill/>
          <a:ln/>
        </p:spPr>
        <p:txBody>
          <a:bodyPr rIns="34290">
            <a:normAutofit/>
          </a:bodyPr>
          <a:lstStyle/>
          <a:p>
            <a:r>
              <a:rPr lang="en-US" dirty="0" smtClean="0">
                <a:solidFill>
                  <a:schemeClr val="tx1"/>
                </a:solidFill>
              </a:rPr>
              <a:t>Simplest case: two sequences</a:t>
            </a:r>
            <a:br>
              <a:rPr lang="en-US" dirty="0" smtClean="0">
                <a:solidFill>
                  <a:schemeClr val="tx1"/>
                </a:solidFill>
              </a:rPr>
            </a:br>
            <a:r>
              <a:rPr lang="en-US" dirty="0" smtClean="0">
                <a:solidFill>
                  <a:schemeClr val="tx1"/>
                </a:solidFill>
              </a:rPr>
              <a:t>(one diploid individual)</a:t>
            </a:r>
            <a:endParaRPr lang="en-US" dirty="0">
              <a:solidFill>
                <a:schemeClr val="tx1"/>
              </a:solidFill>
            </a:endParaRPr>
          </a:p>
        </p:txBody>
      </p:sp>
      <p:sp>
        <p:nvSpPr>
          <p:cNvPr id="1006595" name="Line 3"/>
          <p:cNvSpPr>
            <a:spLocks noChangeShapeType="1"/>
          </p:cNvSpPr>
          <p:nvPr/>
        </p:nvSpPr>
        <p:spPr bwMode="auto">
          <a:xfrm>
            <a:off x="8836025" y="1852613"/>
            <a:ext cx="0" cy="3382962"/>
          </a:xfrm>
          <a:prstGeom prst="line">
            <a:avLst/>
          </a:prstGeom>
          <a:noFill/>
          <a:ln w="63500">
            <a:solidFill>
              <a:schemeClr val="tx1"/>
            </a:solidFill>
            <a:round/>
            <a:headEnd type="stealth" w="med" len="med"/>
            <a:tailEnd/>
          </a:ln>
        </p:spPr>
        <p:txBody>
          <a:bodyPr>
            <a:prstTxWarp prst="textNoShape">
              <a:avLst/>
            </a:prstTxWarp>
          </a:bodyPr>
          <a:lstStyle/>
          <a:p>
            <a:endParaRPr lang="en-US"/>
          </a:p>
        </p:txBody>
      </p:sp>
      <p:sp>
        <p:nvSpPr>
          <p:cNvPr id="1006596" name="Rectangle 4"/>
          <p:cNvSpPr>
            <a:spLocks/>
          </p:cNvSpPr>
          <p:nvPr/>
        </p:nvSpPr>
        <p:spPr bwMode="auto">
          <a:xfrm>
            <a:off x="7940675" y="1546225"/>
            <a:ext cx="609600" cy="441325"/>
          </a:xfrm>
          <a:prstGeom prst="rect">
            <a:avLst/>
          </a:prstGeom>
          <a:noFill/>
          <a:ln w="12700">
            <a:noFill/>
            <a:miter lim="800000"/>
            <a:headEnd/>
            <a:tailEnd/>
          </a:ln>
        </p:spPr>
        <p:txBody>
          <a:bodyPr wrap="none" lIns="0" tIns="0" rIns="0" bIns="0" anchor="ctr">
            <a:prstTxWarp prst="textNoShape">
              <a:avLst/>
            </a:prstTxWarp>
            <a:spAutoFit/>
          </a:bodyPr>
          <a:lstStyle/>
          <a:p>
            <a:pPr algn="ctr" defTabSz="822325" eaLnBrk="1" hangingPunct="1"/>
            <a:r>
              <a:rPr lang="en-US" sz="2900">
                <a:latin typeface="Gill Sans" charset="0"/>
                <a:ea typeface="Gill Sans" charset="0"/>
                <a:cs typeface="Gill Sans" charset="0"/>
                <a:sym typeface="Gill Sans" charset="0"/>
              </a:rPr>
              <a:t>Past</a:t>
            </a:r>
          </a:p>
        </p:txBody>
      </p:sp>
      <p:sp>
        <p:nvSpPr>
          <p:cNvPr id="1006597" name="Line 5"/>
          <p:cNvSpPr>
            <a:spLocks noChangeShapeType="1"/>
          </p:cNvSpPr>
          <p:nvPr/>
        </p:nvSpPr>
        <p:spPr bwMode="auto">
          <a:xfrm>
            <a:off x="593725" y="5184775"/>
            <a:ext cx="7589838" cy="0"/>
          </a:xfrm>
          <a:prstGeom prst="line">
            <a:avLst/>
          </a:prstGeom>
          <a:noFill/>
          <a:ln w="88900">
            <a:solidFill>
              <a:srgbClr val="0080FF"/>
            </a:solidFill>
            <a:round/>
            <a:headEnd/>
            <a:tailEnd/>
          </a:ln>
        </p:spPr>
        <p:txBody>
          <a:bodyPr>
            <a:prstTxWarp prst="textNoShape">
              <a:avLst/>
            </a:prstTxWarp>
          </a:bodyPr>
          <a:lstStyle/>
          <a:p>
            <a:endParaRPr lang="en-US"/>
          </a:p>
        </p:txBody>
      </p:sp>
      <p:sp>
        <p:nvSpPr>
          <p:cNvPr id="1006598" name="Line 6"/>
          <p:cNvSpPr>
            <a:spLocks noChangeShapeType="1"/>
          </p:cNvSpPr>
          <p:nvPr/>
        </p:nvSpPr>
        <p:spPr bwMode="auto">
          <a:xfrm>
            <a:off x="901700" y="5848350"/>
            <a:ext cx="7591425" cy="0"/>
          </a:xfrm>
          <a:prstGeom prst="line">
            <a:avLst/>
          </a:prstGeom>
          <a:noFill/>
          <a:ln w="88900">
            <a:solidFill>
              <a:srgbClr val="0080FF"/>
            </a:solidFill>
            <a:round/>
            <a:headEnd/>
            <a:tailEnd/>
          </a:ln>
        </p:spPr>
        <p:txBody>
          <a:bodyPr>
            <a:prstTxWarp prst="textNoShape">
              <a:avLst/>
            </a:prstTxWarp>
          </a:bodyPr>
          <a:lstStyle/>
          <a:p>
            <a:endParaRPr lang="en-US"/>
          </a:p>
        </p:txBody>
      </p:sp>
      <p:grpSp>
        <p:nvGrpSpPr>
          <p:cNvPr id="2" name="Group 7"/>
          <p:cNvGrpSpPr>
            <a:grpSpLocks/>
          </p:cNvGrpSpPr>
          <p:nvPr/>
        </p:nvGrpSpPr>
        <p:grpSpPr bwMode="auto">
          <a:xfrm>
            <a:off x="593725" y="2008188"/>
            <a:ext cx="7577138" cy="3840162"/>
            <a:chOff x="0" y="0"/>
            <a:chExt cx="5304" cy="2688"/>
          </a:xfrm>
        </p:grpSpPr>
        <p:sp>
          <p:nvSpPr>
            <p:cNvPr id="1006600" name="Line 8"/>
            <p:cNvSpPr>
              <a:spLocks noChangeShapeType="1"/>
            </p:cNvSpPr>
            <p:nvPr/>
          </p:nvSpPr>
          <p:spPr bwMode="auto">
            <a:xfrm>
              <a:off x="0" y="1624"/>
              <a:ext cx="920" cy="0"/>
            </a:xfrm>
            <a:prstGeom prst="line">
              <a:avLst/>
            </a:prstGeom>
            <a:noFill/>
            <a:ln w="38100">
              <a:solidFill>
                <a:srgbClr val="008000"/>
              </a:solidFill>
              <a:round/>
              <a:headEnd/>
              <a:tailEnd/>
            </a:ln>
          </p:spPr>
          <p:txBody>
            <a:bodyPr>
              <a:prstTxWarp prst="textNoShape">
                <a:avLst/>
              </a:prstTxWarp>
            </a:bodyPr>
            <a:lstStyle/>
            <a:p>
              <a:endParaRPr lang="en-US"/>
            </a:p>
          </p:txBody>
        </p:sp>
        <p:sp>
          <p:nvSpPr>
            <p:cNvPr id="1006601" name="Line 9"/>
            <p:cNvSpPr>
              <a:spLocks noChangeShapeType="1"/>
            </p:cNvSpPr>
            <p:nvPr/>
          </p:nvSpPr>
          <p:spPr bwMode="auto">
            <a:xfrm>
              <a:off x="928" y="1344"/>
              <a:ext cx="744" cy="0"/>
            </a:xfrm>
            <a:prstGeom prst="line">
              <a:avLst/>
            </a:prstGeom>
            <a:noFill/>
            <a:ln w="38100">
              <a:solidFill>
                <a:srgbClr val="008000"/>
              </a:solidFill>
              <a:round/>
              <a:headEnd/>
              <a:tailEnd/>
            </a:ln>
          </p:spPr>
          <p:txBody>
            <a:bodyPr>
              <a:prstTxWarp prst="textNoShape">
                <a:avLst/>
              </a:prstTxWarp>
            </a:bodyPr>
            <a:lstStyle/>
            <a:p>
              <a:endParaRPr lang="en-US"/>
            </a:p>
          </p:txBody>
        </p:sp>
        <p:sp>
          <p:nvSpPr>
            <p:cNvPr id="1006602" name="Line 10"/>
            <p:cNvSpPr>
              <a:spLocks noChangeShapeType="1"/>
            </p:cNvSpPr>
            <p:nvPr/>
          </p:nvSpPr>
          <p:spPr bwMode="auto">
            <a:xfrm>
              <a:off x="1680" y="1832"/>
              <a:ext cx="2176" cy="0"/>
            </a:xfrm>
            <a:prstGeom prst="line">
              <a:avLst/>
            </a:prstGeom>
            <a:noFill/>
            <a:ln w="38100">
              <a:solidFill>
                <a:srgbClr val="008000"/>
              </a:solidFill>
              <a:round/>
              <a:headEnd/>
              <a:tailEnd/>
            </a:ln>
          </p:spPr>
          <p:txBody>
            <a:bodyPr>
              <a:prstTxWarp prst="textNoShape">
                <a:avLst/>
              </a:prstTxWarp>
            </a:bodyPr>
            <a:lstStyle/>
            <a:p>
              <a:endParaRPr lang="en-US"/>
            </a:p>
          </p:txBody>
        </p:sp>
        <p:sp>
          <p:nvSpPr>
            <p:cNvPr id="1006603" name="Line 11"/>
            <p:cNvSpPr>
              <a:spLocks noChangeShapeType="1"/>
            </p:cNvSpPr>
            <p:nvPr/>
          </p:nvSpPr>
          <p:spPr bwMode="auto">
            <a:xfrm>
              <a:off x="3864" y="0"/>
              <a:ext cx="640" cy="0"/>
            </a:xfrm>
            <a:prstGeom prst="line">
              <a:avLst/>
            </a:prstGeom>
            <a:noFill/>
            <a:ln w="38100">
              <a:solidFill>
                <a:srgbClr val="008000"/>
              </a:solidFill>
              <a:round/>
              <a:headEnd/>
              <a:tailEnd/>
            </a:ln>
          </p:spPr>
          <p:txBody>
            <a:bodyPr>
              <a:prstTxWarp prst="textNoShape">
                <a:avLst/>
              </a:prstTxWarp>
            </a:bodyPr>
            <a:lstStyle/>
            <a:p>
              <a:endParaRPr lang="en-US"/>
            </a:p>
          </p:txBody>
        </p:sp>
        <p:sp>
          <p:nvSpPr>
            <p:cNvPr id="1006604" name="Line 12"/>
            <p:cNvSpPr>
              <a:spLocks noChangeShapeType="1"/>
            </p:cNvSpPr>
            <p:nvPr/>
          </p:nvSpPr>
          <p:spPr bwMode="auto">
            <a:xfrm>
              <a:off x="4512" y="1176"/>
              <a:ext cx="792" cy="0"/>
            </a:xfrm>
            <a:prstGeom prst="line">
              <a:avLst/>
            </a:prstGeom>
            <a:noFill/>
            <a:ln w="38100">
              <a:solidFill>
                <a:srgbClr val="008000"/>
              </a:solidFill>
              <a:round/>
              <a:headEnd/>
              <a:tailEnd/>
            </a:ln>
          </p:spPr>
          <p:txBody>
            <a:bodyPr>
              <a:prstTxWarp prst="textNoShape">
                <a:avLst/>
              </a:prstTxWarp>
            </a:bodyPr>
            <a:lstStyle/>
            <a:p>
              <a:endParaRPr lang="en-US"/>
            </a:p>
          </p:txBody>
        </p:sp>
        <p:sp>
          <p:nvSpPr>
            <p:cNvPr id="1006605" name="AutoShape 13"/>
            <p:cNvSpPr>
              <a:spLocks/>
            </p:cNvSpPr>
            <p:nvPr/>
          </p:nvSpPr>
          <p:spPr bwMode="auto">
            <a:xfrm>
              <a:off x="24" y="1632"/>
              <a:ext cx="216" cy="1040"/>
            </a:xfrm>
            <a:custGeom>
              <a:avLst/>
              <a:gdLst/>
              <a:ahLst/>
              <a:cxnLst/>
              <a:rect l="0" t="0" r="r" b="b"/>
              <a:pathLst>
                <a:path w="21600" h="21600">
                  <a:moveTo>
                    <a:pt x="0" y="11963"/>
                  </a:moveTo>
                  <a:lnTo>
                    <a:pt x="8000" y="0"/>
                  </a:lnTo>
                  <a:lnTo>
                    <a:pt x="21600" y="21600"/>
                  </a:lnTo>
                </a:path>
              </a:pathLst>
            </a:custGeom>
            <a:noFill/>
            <a:ln w="25400">
              <a:solidFill>
                <a:schemeClr val="tx1"/>
              </a:solidFill>
              <a:miter lim="800000"/>
              <a:headEnd/>
              <a:tailEnd/>
            </a:ln>
          </p:spPr>
          <p:txBody>
            <a:bodyPr lIns="0" tIns="0" rIns="0" bIns="0">
              <a:prstTxWarp prst="textNoShape">
                <a:avLst/>
              </a:prstTxWarp>
            </a:bodyPr>
            <a:lstStyle/>
            <a:p>
              <a:endParaRPr lang="en-US"/>
            </a:p>
          </p:txBody>
        </p:sp>
        <p:sp>
          <p:nvSpPr>
            <p:cNvPr id="1006606" name="AutoShape 14"/>
            <p:cNvSpPr>
              <a:spLocks/>
            </p:cNvSpPr>
            <p:nvPr/>
          </p:nvSpPr>
          <p:spPr bwMode="auto">
            <a:xfrm>
              <a:off x="792" y="1632"/>
              <a:ext cx="216" cy="1040"/>
            </a:xfrm>
            <a:custGeom>
              <a:avLst/>
              <a:gdLst/>
              <a:ahLst/>
              <a:cxnLst/>
              <a:rect l="0" t="0" r="r" b="b"/>
              <a:pathLst>
                <a:path w="21600" h="21600">
                  <a:moveTo>
                    <a:pt x="0" y="11963"/>
                  </a:moveTo>
                  <a:lnTo>
                    <a:pt x="8000" y="0"/>
                  </a:lnTo>
                  <a:lnTo>
                    <a:pt x="21600" y="21600"/>
                  </a:lnTo>
                </a:path>
              </a:pathLst>
            </a:custGeom>
            <a:noFill/>
            <a:ln w="25400">
              <a:solidFill>
                <a:schemeClr val="tx1"/>
              </a:solidFill>
              <a:miter lim="800000"/>
              <a:headEnd/>
              <a:tailEnd/>
            </a:ln>
          </p:spPr>
          <p:txBody>
            <a:bodyPr lIns="0" tIns="0" rIns="0" bIns="0">
              <a:prstTxWarp prst="textNoShape">
                <a:avLst/>
              </a:prstTxWarp>
            </a:bodyPr>
            <a:lstStyle/>
            <a:p>
              <a:endParaRPr lang="en-US"/>
            </a:p>
          </p:txBody>
        </p:sp>
        <p:sp>
          <p:nvSpPr>
            <p:cNvPr id="1006607" name="AutoShape 15"/>
            <p:cNvSpPr>
              <a:spLocks/>
            </p:cNvSpPr>
            <p:nvPr/>
          </p:nvSpPr>
          <p:spPr bwMode="auto">
            <a:xfrm>
              <a:off x="1216" y="1352"/>
              <a:ext cx="216" cy="1320"/>
            </a:xfrm>
            <a:custGeom>
              <a:avLst/>
              <a:gdLst/>
              <a:ahLst/>
              <a:cxnLst/>
              <a:rect l="0" t="0" r="r" b="b"/>
              <a:pathLst>
                <a:path w="21600" h="21600">
                  <a:moveTo>
                    <a:pt x="0" y="14007"/>
                  </a:moveTo>
                  <a:lnTo>
                    <a:pt x="8800" y="0"/>
                  </a:lnTo>
                  <a:lnTo>
                    <a:pt x="21600" y="21600"/>
                  </a:lnTo>
                </a:path>
              </a:pathLst>
            </a:custGeom>
            <a:noFill/>
            <a:ln w="25400">
              <a:solidFill>
                <a:schemeClr val="tx1"/>
              </a:solidFill>
              <a:miter lim="800000"/>
              <a:headEnd/>
              <a:tailEnd/>
            </a:ln>
          </p:spPr>
          <p:txBody>
            <a:bodyPr lIns="0" tIns="0" rIns="0" bIns="0">
              <a:prstTxWarp prst="textNoShape">
                <a:avLst/>
              </a:prstTxWarp>
            </a:bodyPr>
            <a:lstStyle/>
            <a:p>
              <a:endParaRPr lang="en-US"/>
            </a:p>
          </p:txBody>
        </p:sp>
        <p:sp>
          <p:nvSpPr>
            <p:cNvPr id="1006608" name="AutoShape 16"/>
            <p:cNvSpPr>
              <a:spLocks/>
            </p:cNvSpPr>
            <p:nvPr/>
          </p:nvSpPr>
          <p:spPr bwMode="auto">
            <a:xfrm>
              <a:off x="1704" y="1840"/>
              <a:ext cx="216" cy="832"/>
            </a:xfrm>
            <a:custGeom>
              <a:avLst/>
              <a:gdLst/>
              <a:ahLst/>
              <a:cxnLst/>
              <a:rect l="0" t="0" r="r" b="b"/>
              <a:pathLst>
                <a:path w="21600" h="21600">
                  <a:moveTo>
                    <a:pt x="0" y="9554"/>
                  </a:moveTo>
                  <a:lnTo>
                    <a:pt x="8000" y="0"/>
                  </a:lnTo>
                  <a:lnTo>
                    <a:pt x="21600" y="21600"/>
                  </a:lnTo>
                </a:path>
              </a:pathLst>
            </a:custGeom>
            <a:noFill/>
            <a:ln w="25400">
              <a:solidFill>
                <a:schemeClr val="tx1"/>
              </a:solidFill>
              <a:miter lim="800000"/>
              <a:headEnd/>
              <a:tailEnd/>
            </a:ln>
          </p:spPr>
          <p:txBody>
            <a:bodyPr lIns="0" tIns="0" rIns="0" bIns="0">
              <a:prstTxWarp prst="textNoShape">
                <a:avLst/>
              </a:prstTxWarp>
            </a:bodyPr>
            <a:lstStyle/>
            <a:p>
              <a:endParaRPr lang="en-US"/>
            </a:p>
          </p:txBody>
        </p:sp>
        <p:sp>
          <p:nvSpPr>
            <p:cNvPr id="1006609" name="AutoShape 17"/>
            <p:cNvSpPr>
              <a:spLocks/>
            </p:cNvSpPr>
            <p:nvPr/>
          </p:nvSpPr>
          <p:spPr bwMode="auto">
            <a:xfrm>
              <a:off x="3688" y="1840"/>
              <a:ext cx="216" cy="832"/>
            </a:xfrm>
            <a:custGeom>
              <a:avLst/>
              <a:gdLst/>
              <a:ahLst/>
              <a:cxnLst/>
              <a:rect l="0" t="0" r="r" b="b"/>
              <a:pathLst>
                <a:path w="21600" h="21600">
                  <a:moveTo>
                    <a:pt x="0" y="9554"/>
                  </a:moveTo>
                  <a:lnTo>
                    <a:pt x="8000" y="0"/>
                  </a:lnTo>
                  <a:lnTo>
                    <a:pt x="21600" y="21600"/>
                  </a:lnTo>
                </a:path>
              </a:pathLst>
            </a:custGeom>
            <a:noFill/>
            <a:ln w="25400">
              <a:solidFill>
                <a:schemeClr val="tx1"/>
              </a:solidFill>
              <a:miter lim="800000"/>
              <a:headEnd/>
              <a:tailEnd/>
            </a:ln>
          </p:spPr>
          <p:txBody>
            <a:bodyPr lIns="0" tIns="0" rIns="0" bIns="0">
              <a:prstTxWarp prst="textNoShape">
                <a:avLst/>
              </a:prstTxWarp>
            </a:bodyPr>
            <a:lstStyle/>
            <a:p>
              <a:endParaRPr lang="en-US"/>
            </a:p>
          </p:txBody>
        </p:sp>
        <p:sp>
          <p:nvSpPr>
            <p:cNvPr id="1006610" name="AutoShape 18"/>
            <p:cNvSpPr>
              <a:spLocks/>
            </p:cNvSpPr>
            <p:nvPr/>
          </p:nvSpPr>
          <p:spPr bwMode="auto">
            <a:xfrm>
              <a:off x="4136" y="8"/>
              <a:ext cx="216" cy="2664"/>
            </a:xfrm>
            <a:custGeom>
              <a:avLst/>
              <a:gdLst/>
              <a:ahLst/>
              <a:cxnLst/>
              <a:rect l="0" t="0" r="r" b="b"/>
              <a:pathLst>
                <a:path w="21600" h="21600">
                  <a:moveTo>
                    <a:pt x="0" y="17838"/>
                  </a:moveTo>
                  <a:lnTo>
                    <a:pt x="9600" y="0"/>
                  </a:lnTo>
                  <a:lnTo>
                    <a:pt x="21600" y="21600"/>
                  </a:lnTo>
                </a:path>
              </a:pathLst>
            </a:custGeom>
            <a:noFill/>
            <a:ln w="25400">
              <a:solidFill>
                <a:schemeClr val="tx1"/>
              </a:solidFill>
              <a:miter lim="800000"/>
              <a:headEnd/>
              <a:tailEnd/>
            </a:ln>
          </p:spPr>
          <p:txBody>
            <a:bodyPr lIns="0" tIns="0" rIns="0" bIns="0">
              <a:prstTxWarp prst="textNoShape">
                <a:avLst/>
              </a:prstTxWarp>
            </a:bodyPr>
            <a:lstStyle/>
            <a:p>
              <a:endParaRPr lang="en-US"/>
            </a:p>
          </p:txBody>
        </p:sp>
        <p:sp>
          <p:nvSpPr>
            <p:cNvPr id="1006611" name="AutoShape 19"/>
            <p:cNvSpPr>
              <a:spLocks/>
            </p:cNvSpPr>
            <p:nvPr/>
          </p:nvSpPr>
          <p:spPr bwMode="auto">
            <a:xfrm>
              <a:off x="4680" y="1184"/>
              <a:ext cx="216" cy="1488"/>
            </a:xfrm>
            <a:custGeom>
              <a:avLst/>
              <a:gdLst/>
              <a:ahLst/>
              <a:cxnLst/>
              <a:rect l="0" t="0" r="r" b="b"/>
              <a:pathLst>
                <a:path w="21600" h="21600">
                  <a:moveTo>
                    <a:pt x="0" y="14865"/>
                  </a:moveTo>
                  <a:lnTo>
                    <a:pt x="8800" y="0"/>
                  </a:lnTo>
                  <a:lnTo>
                    <a:pt x="21600" y="21600"/>
                  </a:lnTo>
                </a:path>
              </a:pathLst>
            </a:custGeom>
            <a:noFill/>
            <a:ln w="25400">
              <a:solidFill>
                <a:schemeClr val="tx1"/>
              </a:solidFill>
              <a:miter lim="800000"/>
              <a:headEnd/>
              <a:tailEnd/>
            </a:ln>
          </p:spPr>
          <p:txBody>
            <a:bodyPr lIns="0" tIns="0" rIns="0" bIns="0">
              <a:prstTxWarp prst="textNoShape">
                <a:avLst/>
              </a:prstTxWarp>
            </a:bodyPr>
            <a:lstStyle/>
            <a:p>
              <a:endParaRPr lang="en-US"/>
            </a:p>
          </p:txBody>
        </p:sp>
        <p:sp>
          <p:nvSpPr>
            <p:cNvPr id="1006612" name="Line 20"/>
            <p:cNvSpPr>
              <a:spLocks noChangeShapeType="1"/>
            </p:cNvSpPr>
            <p:nvPr/>
          </p:nvSpPr>
          <p:spPr bwMode="auto">
            <a:xfrm>
              <a:off x="16" y="2200"/>
              <a:ext cx="224" cy="48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006613" name="Line 21"/>
            <p:cNvSpPr>
              <a:spLocks noChangeShapeType="1"/>
            </p:cNvSpPr>
            <p:nvPr/>
          </p:nvSpPr>
          <p:spPr bwMode="auto">
            <a:xfrm>
              <a:off x="784" y="2208"/>
              <a:ext cx="224" cy="48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006614" name="Line 22"/>
            <p:cNvSpPr>
              <a:spLocks noChangeShapeType="1"/>
            </p:cNvSpPr>
            <p:nvPr/>
          </p:nvSpPr>
          <p:spPr bwMode="auto">
            <a:xfrm>
              <a:off x="1208" y="2208"/>
              <a:ext cx="224" cy="48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006615" name="Line 23"/>
            <p:cNvSpPr>
              <a:spLocks noChangeShapeType="1"/>
            </p:cNvSpPr>
            <p:nvPr/>
          </p:nvSpPr>
          <p:spPr bwMode="auto">
            <a:xfrm>
              <a:off x="1696" y="2200"/>
              <a:ext cx="224" cy="48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006616" name="Line 24"/>
            <p:cNvSpPr>
              <a:spLocks noChangeShapeType="1"/>
            </p:cNvSpPr>
            <p:nvPr/>
          </p:nvSpPr>
          <p:spPr bwMode="auto">
            <a:xfrm>
              <a:off x="3688" y="2208"/>
              <a:ext cx="224" cy="48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006617" name="Line 25"/>
            <p:cNvSpPr>
              <a:spLocks noChangeShapeType="1"/>
            </p:cNvSpPr>
            <p:nvPr/>
          </p:nvSpPr>
          <p:spPr bwMode="auto">
            <a:xfrm>
              <a:off x="4128" y="2200"/>
              <a:ext cx="224" cy="48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006618" name="Line 26"/>
            <p:cNvSpPr>
              <a:spLocks noChangeShapeType="1"/>
            </p:cNvSpPr>
            <p:nvPr/>
          </p:nvSpPr>
          <p:spPr bwMode="auto">
            <a:xfrm>
              <a:off x="4680" y="2200"/>
              <a:ext cx="224" cy="480"/>
            </a:xfrm>
            <a:prstGeom prst="line">
              <a:avLst/>
            </a:prstGeom>
            <a:noFill/>
            <a:ln w="12700">
              <a:solidFill>
                <a:schemeClr val="tx1"/>
              </a:solidFill>
              <a:round/>
              <a:headEnd/>
              <a:tailEnd/>
            </a:ln>
          </p:spPr>
          <p:txBody>
            <a:bodyPr>
              <a:prstTxWarp prst="textNoShape">
                <a:avLst/>
              </a:prstTxWarp>
            </a:bodyPr>
            <a:lstStyle/>
            <a:p>
              <a:endParaRPr lang="en-US"/>
            </a:p>
          </p:txBody>
        </p:sp>
        <p:sp>
          <p:nvSpPr>
            <p:cNvPr id="1006619" name="Line 27"/>
            <p:cNvSpPr>
              <a:spLocks noChangeShapeType="1"/>
            </p:cNvSpPr>
            <p:nvPr/>
          </p:nvSpPr>
          <p:spPr bwMode="auto">
            <a:xfrm>
              <a:off x="928" y="1344"/>
              <a:ext cx="0" cy="288"/>
            </a:xfrm>
            <a:prstGeom prst="line">
              <a:avLst/>
            </a:prstGeom>
            <a:noFill/>
            <a:ln w="12700">
              <a:solidFill>
                <a:schemeClr val="tx1"/>
              </a:solidFill>
              <a:prstDash val="dash"/>
              <a:round/>
              <a:headEnd/>
              <a:tailEnd/>
            </a:ln>
          </p:spPr>
          <p:txBody>
            <a:bodyPr>
              <a:prstTxWarp prst="textNoShape">
                <a:avLst/>
              </a:prstTxWarp>
            </a:bodyPr>
            <a:lstStyle/>
            <a:p>
              <a:endParaRPr lang="en-US"/>
            </a:p>
          </p:txBody>
        </p:sp>
        <p:sp>
          <p:nvSpPr>
            <p:cNvPr id="1006620" name="Line 28"/>
            <p:cNvSpPr>
              <a:spLocks noChangeShapeType="1"/>
            </p:cNvSpPr>
            <p:nvPr/>
          </p:nvSpPr>
          <p:spPr bwMode="auto">
            <a:xfrm>
              <a:off x="1664" y="1344"/>
              <a:ext cx="0" cy="488"/>
            </a:xfrm>
            <a:prstGeom prst="line">
              <a:avLst/>
            </a:prstGeom>
            <a:noFill/>
            <a:ln w="12700">
              <a:solidFill>
                <a:schemeClr val="tx1"/>
              </a:solidFill>
              <a:prstDash val="dash"/>
              <a:round/>
              <a:headEnd/>
              <a:tailEnd/>
            </a:ln>
          </p:spPr>
          <p:txBody>
            <a:bodyPr>
              <a:prstTxWarp prst="textNoShape">
                <a:avLst/>
              </a:prstTxWarp>
            </a:bodyPr>
            <a:lstStyle/>
            <a:p>
              <a:endParaRPr lang="en-US"/>
            </a:p>
          </p:txBody>
        </p:sp>
        <p:sp>
          <p:nvSpPr>
            <p:cNvPr id="1006621" name="Line 29"/>
            <p:cNvSpPr>
              <a:spLocks noChangeShapeType="1"/>
            </p:cNvSpPr>
            <p:nvPr/>
          </p:nvSpPr>
          <p:spPr bwMode="auto">
            <a:xfrm>
              <a:off x="3864" y="8"/>
              <a:ext cx="0" cy="1824"/>
            </a:xfrm>
            <a:prstGeom prst="line">
              <a:avLst/>
            </a:prstGeom>
            <a:noFill/>
            <a:ln w="12700">
              <a:solidFill>
                <a:schemeClr val="tx1"/>
              </a:solidFill>
              <a:prstDash val="dash"/>
              <a:round/>
              <a:headEnd/>
              <a:tailEnd/>
            </a:ln>
          </p:spPr>
          <p:txBody>
            <a:bodyPr>
              <a:prstTxWarp prst="textNoShape">
                <a:avLst/>
              </a:prstTxWarp>
            </a:bodyPr>
            <a:lstStyle/>
            <a:p>
              <a:endParaRPr lang="en-US"/>
            </a:p>
          </p:txBody>
        </p:sp>
        <p:sp>
          <p:nvSpPr>
            <p:cNvPr id="1006622" name="Line 30"/>
            <p:cNvSpPr>
              <a:spLocks noChangeShapeType="1"/>
            </p:cNvSpPr>
            <p:nvPr/>
          </p:nvSpPr>
          <p:spPr bwMode="auto">
            <a:xfrm>
              <a:off x="4496" y="0"/>
              <a:ext cx="0" cy="1176"/>
            </a:xfrm>
            <a:prstGeom prst="line">
              <a:avLst/>
            </a:prstGeom>
            <a:noFill/>
            <a:ln w="12700">
              <a:solidFill>
                <a:schemeClr val="tx1"/>
              </a:solidFill>
              <a:prstDash val="dash"/>
              <a:round/>
              <a:headEnd/>
              <a:tailEnd/>
            </a:ln>
          </p:spPr>
          <p:txBody>
            <a:bodyPr>
              <a:prstTxWarp prst="textNoShape">
                <a:avLst/>
              </a:prstTxWarp>
            </a:bodyPr>
            <a:lstStyle/>
            <a:p>
              <a:endParaRPr lang="en-US"/>
            </a:p>
          </p:txBody>
        </p:sp>
      </p:grpSp>
      <p:grpSp>
        <p:nvGrpSpPr>
          <p:cNvPr id="3" name="Group 31"/>
          <p:cNvGrpSpPr>
            <a:grpSpLocks/>
          </p:cNvGrpSpPr>
          <p:nvPr/>
        </p:nvGrpSpPr>
        <p:grpSpPr bwMode="auto">
          <a:xfrm>
            <a:off x="1349375" y="5133975"/>
            <a:ext cx="6559550" cy="776288"/>
            <a:chOff x="0" y="0"/>
            <a:chExt cx="4592" cy="544"/>
          </a:xfrm>
        </p:grpSpPr>
        <p:sp>
          <p:nvSpPr>
            <p:cNvPr id="1006624" name="Oval 32"/>
            <p:cNvSpPr>
              <a:spLocks/>
            </p:cNvSpPr>
            <p:nvPr/>
          </p:nvSpPr>
          <p:spPr bwMode="auto">
            <a:xfrm>
              <a:off x="0" y="0"/>
              <a:ext cx="80" cy="80"/>
            </a:xfrm>
            <a:prstGeom prst="ellipse">
              <a:avLst/>
            </a:prstGeom>
            <a:solidFill>
              <a:schemeClr val="accent1"/>
            </a:solidFill>
            <a:ln w="38100">
              <a:solidFill>
                <a:srgbClr val="FF0000"/>
              </a:solidFill>
              <a:round/>
              <a:headEnd/>
              <a:tailEnd/>
            </a:ln>
          </p:spPr>
          <p:txBody>
            <a:bodyPr lIns="0" tIns="0" rIns="0" bIns="0">
              <a:prstTxWarp prst="textNoShape">
                <a:avLst/>
              </a:prstTxWarp>
            </a:bodyPr>
            <a:lstStyle/>
            <a:p>
              <a:endParaRPr lang="en-US"/>
            </a:p>
          </p:txBody>
        </p:sp>
        <p:sp>
          <p:nvSpPr>
            <p:cNvPr id="1006625" name="Oval 33"/>
            <p:cNvSpPr>
              <a:spLocks/>
            </p:cNvSpPr>
            <p:nvPr/>
          </p:nvSpPr>
          <p:spPr bwMode="auto">
            <a:xfrm>
              <a:off x="624" y="464"/>
              <a:ext cx="80" cy="80"/>
            </a:xfrm>
            <a:prstGeom prst="ellipse">
              <a:avLst/>
            </a:prstGeom>
            <a:solidFill>
              <a:schemeClr val="accent1"/>
            </a:solidFill>
            <a:ln w="38100">
              <a:solidFill>
                <a:srgbClr val="FF0000"/>
              </a:solidFill>
              <a:round/>
              <a:headEnd/>
              <a:tailEnd/>
            </a:ln>
          </p:spPr>
          <p:txBody>
            <a:bodyPr lIns="0" tIns="0" rIns="0" bIns="0">
              <a:prstTxWarp prst="textNoShape">
                <a:avLst/>
              </a:prstTxWarp>
            </a:bodyPr>
            <a:lstStyle/>
            <a:p>
              <a:endParaRPr lang="en-US"/>
            </a:p>
          </p:txBody>
        </p:sp>
        <p:sp>
          <p:nvSpPr>
            <p:cNvPr id="1006626" name="Oval 34"/>
            <p:cNvSpPr>
              <a:spLocks/>
            </p:cNvSpPr>
            <p:nvPr/>
          </p:nvSpPr>
          <p:spPr bwMode="auto">
            <a:xfrm>
              <a:off x="960" y="0"/>
              <a:ext cx="80" cy="80"/>
            </a:xfrm>
            <a:prstGeom prst="ellipse">
              <a:avLst/>
            </a:prstGeom>
            <a:solidFill>
              <a:schemeClr val="accent1"/>
            </a:solidFill>
            <a:ln w="38100">
              <a:solidFill>
                <a:srgbClr val="FF0000"/>
              </a:solidFill>
              <a:round/>
              <a:headEnd/>
              <a:tailEnd/>
            </a:ln>
          </p:spPr>
          <p:txBody>
            <a:bodyPr lIns="0" tIns="0" rIns="0" bIns="0">
              <a:prstTxWarp prst="textNoShape">
                <a:avLst/>
              </a:prstTxWarp>
            </a:bodyPr>
            <a:lstStyle/>
            <a:p>
              <a:endParaRPr lang="en-US"/>
            </a:p>
          </p:txBody>
        </p:sp>
        <p:sp>
          <p:nvSpPr>
            <p:cNvPr id="1006627" name="Oval 35"/>
            <p:cNvSpPr>
              <a:spLocks/>
            </p:cNvSpPr>
            <p:nvPr/>
          </p:nvSpPr>
          <p:spPr bwMode="auto">
            <a:xfrm>
              <a:off x="1672" y="0"/>
              <a:ext cx="80" cy="80"/>
            </a:xfrm>
            <a:prstGeom prst="ellipse">
              <a:avLst/>
            </a:prstGeom>
            <a:solidFill>
              <a:schemeClr val="accent1"/>
            </a:solidFill>
            <a:ln w="38100">
              <a:solidFill>
                <a:srgbClr val="FF0000"/>
              </a:solidFill>
              <a:round/>
              <a:headEnd/>
              <a:tailEnd/>
            </a:ln>
          </p:spPr>
          <p:txBody>
            <a:bodyPr lIns="0" tIns="0" rIns="0" bIns="0">
              <a:prstTxWarp prst="textNoShape">
                <a:avLst/>
              </a:prstTxWarp>
            </a:bodyPr>
            <a:lstStyle/>
            <a:p>
              <a:endParaRPr lang="en-US"/>
            </a:p>
          </p:txBody>
        </p:sp>
        <p:sp>
          <p:nvSpPr>
            <p:cNvPr id="1006628" name="Oval 36"/>
            <p:cNvSpPr>
              <a:spLocks/>
            </p:cNvSpPr>
            <p:nvPr/>
          </p:nvSpPr>
          <p:spPr bwMode="auto">
            <a:xfrm>
              <a:off x="3536" y="464"/>
              <a:ext cx="80" cy="80"/>
            </a:xfrm>
            <a:prstGeom prst="ellipse">
              <a:avLst/>
            </a:prstGeom>
            <a:solidFill>
              <a:schemeClr val="accent1"/>
            </a:solidFill>
            <a:ln w="38100">
              <a:solidFill>
                <a:srgbClr val="FF0000"/>
              </a:solidFill>
              <a:round/>
              <a:headEnd/>
              <a:tailEnd/>
            </a:ln>
          </p:spPr>
          <p:txBody>
            <a:bodyPr lIns="0" tIns="0" rIns="0" bIns="0">
              <a:prstTxWarp prst="textNoShape">
                <a:avLst/>
              </a:prstTxWarp>
            </a:bodyPr>
            <a:lstStyle/>
            <a:p>
              <a:endParaRPr lang="en-US"/>
            </a:p>
          </p:txBody>
        </p:sp>
        <p:sp>
          <p:nvSpPr>
            <p:cNvPr id="1006629" name="Oval 37"/>
            <p:cNvSpPr>
              <a:spLocks/>
            </p:cNvSpPr>
            <p:nvPr/>
          </p:nvSpPr>
          <p:spPr bwMode="auto">
            <a:xfrm>
              <a:off x="3832" y="0"/>
              <a:ext cx="80" cy="80"/>
            </a:xfrm>
            <a:prstGeom prst="ellipse">
              <a:avLst/>
            </a:prstGeom>
            <a:solidFill>
              <a:schemeClr val="accent1"/>
            </a:solidFill>
            <a:ln w="38100">
              <a:solidFill>
                <a:srgbClr val="FF0000"/>
              </a:solidFill>
              <a:round/>
              <a:headEnd/>
              <a:tailEnd/>
            </a:ln>
          </p:spPr>
          <p:txBody>
            <a:bodyPr lIns="0" tIns="0" rIns="0" bIns="0">
              <a:prstTxWarp prst="textNoShape">
                <a:avLst/>
              </a:prstTxWarp>
            </a:bodyPr>
            <a:lstStyle/>
            <a:p>
              <a:endParaRPr lang="en-US"/>
            </a:p>
          </p:txBody>
        </p:sp>
        <p:sp>
          <p:nvSpPr>
            <p:cNvPr id="1006630" name="Oval 38"/>
            <p:cNvSpPr>
              <a:spLocks/>
            </p:cNvSpPr>
            <p:nvPr/>
          </p:nvSpPr>
          <p:spPr bwMode="auto">
            <a:xfrm>
              <a:off x="3640" y="0"/>
              <a:ext cx="80" cy="80"/>
            </a:xfrm>
            <a:prstGeom prst="ellipse">
              <a:avLst/>
            </a:prstGeom>
            <a:solidFill>
              <a:schemeClr val="accent1"/>
            </a:solidFill>
            <a:ln w="38100">
              <a:solidFill>
                <a:srgbClr val="FF0000"/>
              </a:solidFill>
              <a:round/>
              <a:headEnd/>
              <a:tailEnd/>
            </a:ln>
          </p:spPr>
          <p:txBody>
            <a:bodyPr lIns="0" tIns="0" rIns="0" bIns="0">
              <a:prstTxWarp prst="textNoShape">
                <a:avLst/>
              </a:prstTxWarp>
            </a:bodyPr>
            <a:lstStyle/>
            <a:p>
              <a:endParaRPr lang="en-US"/>
            </a:p>
          </p:txBody>
        </p:sp>
        <p:sp>
          <p:nvSpPr>
            <p:cNvPr id="1006631" name="Oval 39"/>
            <p:cNvSpPr>
              <a:spLocks/>
            </p:cNvSpPr>
            <p:nvPr/>
          </p:nvSpPr>
          <p:spPr bwMode="auto">
            <a:xfrm>
              <a:off x="4512" y="464"/>
              <a:ext cx="80" cy="80"/>
            </a:xfrm>
            <a:prstGeom prst="ellipse">
              <a:avLst/>
            </a:prstGeom>
            <a:solidFill>
              <a:schemeClr val="accent1"/>
            </a:solidFill>
            <a:ln w="38100">
              <a:solidFill>
                <a:srgbClr val="FF0000"/>
              </a:solidFill>
              <a:round/>
              <a:headEnd/>
              <a:tailEnd/>
            </a:ln>
          </p:spPr>
          <p:txBody>
            <a:bodyPr lIns="0" tIns="0" rIns="0" bIns="0">
              <a:prstTxWarp prst="textNoShape">
                <a:avLst/>
              </a:prstTxWarp>
            </a:bodyPr>
            <a:lstStyle/>
            <a:p>
              <a:endParaRPr lang="en-US"/>
            </a:p>
          </p:txBody>
        </p:sp>
      </p:grpSp>
      <p:grpSp>
        <p:nvGrpSpPr>
          <p:cNvPr id="4" name="Group 40"/>
          <p:cNvGrpSpPr>
            <a:grpSpLocks/>
          </p:cNvGrpSpPr>
          <p:nvPr/>
        </p:nvGrpSpPr>
        <p:grpSpPr bwMode="auto">
          <a:xfrm>
            <a:off x="2154238" y="5373688"/>
            <a:ext cx="4097337" cy="1408112"/>
            <a:chOff x="38" y="0"/>
            <a:chExt cx="2867" cy="986"/>
          </a:xfrm>
        </p:grpSpPr>
        <p:sp>
          <p:nvSpPr>
            <p:cNvPr id="1006633" name="Rectangle 41"/>
            <p:cNvSpPr>
              <a:spLocks/>
            </p:cNvSpPr>
            <p:nvPr/>
          </p:nvSpPr>
          <p:spPr bwMode="auto">
            <a:xfrm>
              <a:off x="38" y="677"/>
              <a:ext cx="1039" cy="309"/>
            </a:xfrm>
            <a:prstGeom prst="rect">
              <a:avLst/>
            </a:prstGeom>
            <a:noFill/>
            <a:ln w="12700">
              <a:noFill/>
              <a:miter lim="800000"/>
              <a:headEnd/>
              <a:tailEnd/>
            </a:ln>
          </p:spPr>
          <p:txBody>
            <a:bodyPr wrap="none" lIns="0" tIns="0" rIns="0" bIns="0" anchor="ctr">
              <a:prstTxWarp prst="textNoShape">
                <a:avLst/>
              </a:prstTxWarp>
              <a:spAutoFit/>
            </a:bodyPr>
            <a:lstStyle/>
            <a:p>
              <a:pPr algn="ctr" defTabSz="822325" eaLnBrk="1" hangingPunct="1"/>
              <a:r>
                <a:rPr lang="en-US" sz="2900">
                  <a:latin typeface="Gill Sans" charset="0"/>
                  <a:ea typeface="Gill Sans" charset="0"/>
                  <a:cs typeface="Gill Sans" charset="0"/>
                  <a:sym typeface="Gill Sans" charset="0"/>
                </a:rPr>
                <a:t>Mutations</a:t>
              </a:r>
            </a:p>
          </p:txBody>
        </p:sp>
        <p:sp>
          <p:nvSpPr>
            <p:cNvPr id="1006634" name="Line 42"/>
            <p:cNvSpPr>
              <a:spLocks noChangeShapeType="1"/>
            </p:cNvSpPr>
            <p:nvPr/>
          </p:nvSpPr>
          <p:spPr bwMode="auto">
            <a:xfrm>
              <a:off x="145" y="424"/>
              <a:ext cx="136" cy="256"/>
            </a:xfrm>
            <a:prstGeom prst="line">
              <a:avLst/>
            </a:prstGeom>
            <a:noFill/>
            <a:ln w="38100">
              <a:solidFill>
                <a:schemeClr val="tx1"/>
              </a:solidFill>
              <a:prstDash val="sysDot"/>
              <a:round/>
              <a:headEnd type="stealth" w="med" len="med"/>
              <a:tailEnd/>
            </a:ln>
          </p:spPr>
          <p:txBody>
            <a:bodyPr wrap="none" lIns="0" tIns="0" rIns="0" bIns="0" anchor="ctr">
              <a:prstTxWarp prst="textNoShape">
                <a:avLst/>
              </a:prstTxWarp>
              <a:spAutoFit/>
            </a:bodyPr>
            <a:lstStyle/>
            <a:p>
              <a:endParaRPr lang="en-US"/>
            </a:p>
          </p:txBody>
        </p:sp>
        <p:sp>
          <p:nvSpPr>
            <p:cNvPr id="1006635" name="Line 43"/>
            <p:cNvSpPr>
              <a:spLocks noChangeShapeType="1"/>
            </p:cNvSpPr>
            <p:nvPr/>
          </p:nvSpPr>
          <p:spPr bwMode="auto">
            <a:xfrm>
              <a:off x="481" y="0"/>
              <a:ext cx="8" cy="680"/>
            </a:xfrm>
            <a:prstGeom prst="line">
              <a:avLst/>
            </a:prstGeom>
            <a:noFill/>
            <a:ln w="38100">
              <a:solidFill>
                <a:schemeClr val="tx1"/>
              </a:solidFill>
              <a:prstDash val="sysDot"/>
              <a:round/>
              <a:headEnd type="stealth" w="med" len="med"/>
              <a:tailEnd/>
            </a:ln>
          </p:spPr>
          <p:txBody>
            <a:bodyPr wrap="none" lIns="0" tIns="0" rIns="0" bIns="0" anchor="ctr">
              <a:prstTxWarp prst="textNoShape">
                <a:avLst/>
              </a:prstTxWarp>
              <a:spAutoFit/>
            </a:bodyPr>
            <a:lstStyle/>
            <a:p>
              <a:endParaRPr lang="en-US"/>
            </a:p>
          </p:txBody>
        </p:sp>
        <p:sp>
          <p:nvSpPr>
            <p:cNvPr id="1006636" name="Line 44"/>
            <p:cNvSpPr>
              <a:spLocks noChangeShapeType="1"/>
            </p:cNvSpPr>
            <p:nvPr/>
          </p:nvSpPr>
          <p:spPr bwMode="auto">
            <a:xfrm flipH="1">
              <a:off x="929" y="456"/>
              <a:ext cx="1976" cy="239"/>
            </a:xfrm>
            <a:prstGeom prst="line">
              <a:avLst/>
            </a:prstGeom>
            <a:noFill/>
            <a:ln w="38100">
              <a:solidFill>
                <a:schemeClr val="tx1"/>
              </a:solidFill>
              <a:prstDash val="sysDot"/>
              <a:round/>
              <a:headEnd type="stealth" w="med" len="med"/>
              <a:tailEnd/>
            </a:ln>
          </p:spPr>
          <p:txBody>
            <a:bodyPr wrap="none" lIns="0" tIns="0" rIns="0" bIns="0" anchor="ctr">
              <a:prstTxWarp prst="textNoShape">
                <a:avLst/>
              </a:prstTxWarp>
              <a:spAutoFit/>
            </a:bodyPr>
            <a:lstStyle/>
            <a:p>
              <a:endParaRPr lang="en-US"/>
            </a:p>
          </p:txBody>
        </p:sp>
      </p:grpSp>
      <p:sp>
        <p:nvSpPr>
          <p:cNvPr id="1006637" name="Text Box 45"/>
          <p:cNvSpPr txBox="1">
            <a:spLocks noChangeArrowheads="1"/>
          </p:cNvSpPr>
          <p:nvPr/>
        </p:nvSpPr>
        <p:spPr bwMode="auto">
          <a:xfrm>
            <a:off x="342900" y="2520950"/>
            <a:ext cx="5254625" cy="1187450"/>
          </a:xfrm>
          <a:prstGeom prst="rect">
            <a:avLst/>
          </a:prstGeom>
          <a:noFill/>
          <a:ln w="9525">
            <a:noFill/>
            <a:miter lim="800000"/>
            <a:headEnd/>
            <a:tailEnd/>
          </a:ln>
          <a:effectLst/>
        </p:spPr>
        <p:txBody>
          <a:bodyPr>
            <a:prstTxWarp prst="textNoShape">
              <a:avLst/>
            </a:prstTxWarp>
            <a:spAutoFit/>
          </a:bodyPr>
          <a:lstStyle/>
          <a:p>
            <a:pPr algn="ctr"/>
            <a:r>
              <a:rPr lang="en-US">
                <a:solidFill>
                  <a:srgbClr val="0000FF"/>
                </a:solidFill>
                <a:latin typeface="Gill Sans Light" charset="0"/>
              </a:rPr>
              <a:t>The distribution of heterozygous positions in an individual reflects the time to the most recent common ancestor</a:t>
            </a:r>
          </a:p>
        </p:txBody>
      </p:sp>
    </p:spTree>
    <p:extLst>
      <p:ext uri="{BB962C8B-B14F-4D97-AF65-F5344CB8AC3E}">
        <p14:creationId xmlns:p14="http://schemas.microsoft.com/office/powerpoint/2010/main" val="1184721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4" name="Picture 2"/>
          <p:cNvPicPr>
            <a:picLocks noChangeAspect="1" noChangeArrowheads="1"/>
          </p:cNvPicPr>
          <p:nvPr/>
        </p:nvPicPr>
        <p:blipFill>
          <a:blip r:embed="rId3"/>
          <a:srcRect/>
          <a:stretch>
            <a:fillRect/>
          </a:stretch>
        </p:blipFill>
        <p:spPr bwMode="auto">
          <a:xfrm>
            <a:off x="1235075" y="2239963"/>
            <a:ext cx="6662738" cy="3703637"/>
          </a:xfrm>
          <a:prstGeom prst="rect">
            <a:avLst/>
          </a:prstGeom>
          <a:noFill/>
          <a:ln w="12700">
            <a:noFill/>
            <a:miter lim="800000"/>
            <a:headEnd/>
            <a:tailEnd/>
          </a:ln>
        </p:spPr>
      </p:pic>
      <p:sp>
        <p:nvSpPr>
          <p:cNvPr id="863235" name="Rectangle 3"/>
          <p:cNvSpPr>
            <a:spLocks noGrp="1" noChangeArrowheads="1"/>
          </p:cNvSpPr>
          <p:nvPr>
            <p:ph type="title"/>
          </p:nvPr>
        </p:nvSpPr>
        <p:spPr>
          <a:xfrm>
            <a:off x="0" y="1"/>
            <a:ext cx="9144000" cy="1990724"/>
          </a:xfrm>
          <a:ln/>
        </p:spPr>
        <p:txBody>
          <a:bodyPr rIns="34290">
            <a:normAutofit/>
          </a:bodyPr>
          <a:lstStyle/>
          <a:p>
            <a:r>
              <a:rPr lang="en-US" dirty="0" smtClean="0"/>
              <a:t>Pairwise Sequentially </a:t>
            </a:r>
            <a:r>
              <a:rPr lang="en-US" dirty="0" err="1" smtClean="0"/>
              <a:t>Markovian</a:t>
            </a:r>
            <a:r>
              <a:rPr lang="en-US" dirty="0" smtClean="0"/>
              <a:t> Coalescent (PSMC)</a:t>
            </a:r>
            <a:endParaRPr lang="en-US" dirty="0"/>
          </a:p>
        </p:txBody>
      </p:sp>
      <p:sp>
        <p:nvSpPr>
          <p:cNvPr id="863237" name="Text Box 5"/>
          <p:cNvSpPr txBox="1">
            <a:spLocks/>
          </p:cNvSpPr>
          <p:nvPr/>
        </p:nvSpPr>
        <p:spPr bwMode="auto">
          <a:xfrm>
            <a:off x="3030538" y="1990725"/>
            <a:ext cx="3522662" cy="523875"/>
          </a:xfrm>
          <a:prstGeom prst="rect">
            <a:avLst/>
          </a:prstGeom>
          <a:noFill/>
          <a:ln w="25400">
            <a:noFill/>
            <a:miter lim="800000"/>
            <a:headEnd/>
            <a:tailEnd/>
          </a:ln>
          <a:effectLst/>
        </p:spPr>
        <p:txBody>
          <a:bodyPr wrap="none" lIns="82296" tIns="41148" rIns="82296" bIns="41148">
            <a:prstTxWarp prst="textNoShape">
              <a:avLst/>
            </a:prstTxWarp>
            <a:spAutoFit/>
          </a:bodyPr>
          <a:lstStyle/>
          <a:p>
            <a:pPr algn="ctr" defTabSz="822325" eaLnBrk="1" hangingPunct="1"/>
            <a:r>
              <a:rPr lang="en-US" sz="2900">
                <a:solidFill>
                  <a:srgbClr val="000000"/>
                </a:solidFill>
                <a:latin typeface="Gill Sans" charset="0"/>
                <a:ea typeface="华文细黑" charset="-122"/>
                <a:cs typeface="华文细黑" charset="-122"/>
                <a:sym typeface="Gill Sans" charset="0"/>
              </a:rPr>
              <a:t>Hidden Markov Model</a:t>
            </a:r>
          </a:p>
        </p:txBody>
      </p:sp>
      <p:sp>
        <p:nvSpPr>
          <p:cNvPr id="6" name="TextBox 5"/>
          <p:cNvSpPr txBox="1"/>
          <p:nvPr/>
        </p:nvSpPr>
        <p:spPr>
          <a:xfrm>
            <a:off x="0" y="6331386"/>
            <a:ext cx="9144000" cy="461665"/>
          </a:xfrm>
          <a:prstGeom prst="rect">
            <a:avLst/>
          </a:prstGeom>
          <a:noFill/>
        </p:spPr>
        <p:txBody>
          <a:bodyPr wrap="square" rtlCol="0">
            <a:spAutoFit/>
          </a:bodyPr>
          <a:lstStyle/>
          <a:p>
            <a:pPr lvl="0" algn="r"/>
            <a:r>
              <a:rPr lang="en-US" dirty="0" err="1" smtClean="0">
                <a:solidFill>
                  <a:srgbClr val="0000FF"/>
                </a:solidFill>
                <a:latin typeface="Gill Sans Light"/>
              </a:rPr>
              <a:t>Heng</a:t>
            </a:r>
            <a:r>
              <a:rPr lang="en-US" dirty="0">
                <a:solidFill>
                  <a:srgbClr val="0000FF"/>
                </a:solidFill>
                <a:latin typeface="Gill Sans Light"/>
              </a:rPr>
              <a:t> </a:t>
            </a:r>
            <a:r>
              <a:rPr lang="en-US" dirty="0" smtClean="0">
                <a:solidFill>
                  <a:srgbClr val="0000FF"/>
                </a:solidFill>
                <a:latin typeface="Gill Sans Light"/>
              </a:rPr>
              <a:t>Li and Durbin, 2011</a:t>
            </a:r>
            <a:endParaRPr lang="en-US" dirty="0">
              <a:solidFill>
                <a:srgbClr val="0000FF"/>
              </a:solidFill>
              <a:latin typeface="Gill Sans Light"/>
            </a:endParaRPr>
          </a:p>
        </p:txBody>
      </p:sp>
      <p:sp>
        <p:nvSpPr>
          <p:cNvPr id="7" name="Rectangle 3"/>
          <p:cNvSpPr>
            <a:spLocks/>
          </p:cNvSpPr>
          <p:nvPr/>
        </p:nvSpPr>
        <p:spPr bwMode="auto">
          <a:xfrm>
            <a:off x="0" y="6093296"/>
            <a:ext cx="4644008"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i="1" dirty="0" smtClean="0">
                <a:solidFill>
                  <a:srgbClr val="0000FF"/>
                </a:solidFill>
                <a:latin typeface="+mn-lt"/>
                <a:ea typeface="ＭＳ Ｐゴシック" charset="0"/>
              </a:rPr>
              <a:t>Sequentially </a:t>
            </a:r>
            <a:r>
              <a:rPr lang="en-US" i="1" dirty="0" err="1">
                <a:solidFill>
                  <a:srgbClr val="0000FF"/>
                </a:solidFill>
                <a:latin typeface="+mn-lt"/>
                <a:ea typeface="ＭＳ Ｐゴシック" charset="0"/>
              </a:rPr>
              <a:t>Markovian</a:t>
            </a:r>
            <a:r>
              <a:rPr lang="en-US" i="1" dirty="0">
                <a:solidFill>
                  <a:srgbClr val="0000FF"/>
                </a:solidFill>
                <a:latin typeface="+mn-lt"/>
                <a:ea typeface="ＭＳ Ｐゴシック" charset="0"/>
              </a:rPr>
              <a:t> </a:t>
            </a:r>
            <a:r>
              <a:rPr lang="en-US" i="1" dirty="0" smtClean="0">
                <a:solidFill>
                  <a:srgbClr val="0000FF"/>
                </a:solidFill>
                <a:latin typeface="+mn-lt"/>
                <a:ea typeface="ＭＳ Ｐゴシック" charset="0"/>
              </a:rPr>
              <a:t>Coalescent</a:t>
            </a:r>
            <a:endParaRPr lang="en-US" i="1" dirty="0">
              <a:solidFill>
                <a:srgbClr val="0000FF"/>
              </a:solidFill>
              <a:latin typeface="+mn-lt"/>
              <a:ea typeface="ＭＳ Ｐゴシック" charset="0"/>
            </a:endParaRPr>
          </a:p>
          <a:p>
            <a:r>
              <a:rPr lang="en-US" dirty="0" err="1" smtClean="0">
                <a:solidFill>
                  <a:srgbClr val="0000FF"/>
                </a:solidFill>
                <a:latin typeface="+mn-lt"/>
                <a:ea typeface="ＭＳ Ｐゴシック" charset="0"/>
              </a:rPr>
              <a:t>McVean</a:t>
            </a:r>
            <a:r>
              <a:rPr lang="en-US" dirty="0" smtClean="0">
                <a:solidFill>
                  <a:srgbClr val="0000FF"/>
                </a:solidFill>
                <a:latin typeface="+mn-lt"/>
                <a:ea typeface="ＭＳ Ｐゴシック" charset="0"/>
              </a:rPr>
              <a:t> </a:t>
            </a:r>
            <a:r>
              <a:rPr lang="en-US" dirty="0">
                <a:solidFill>
                  <a:srgbClr val="0000FF"/>
                </a:solidFill>
                <a:latin typeface="+mn-lt"/>
                <a:ea typeface="ＭＳ Ｐゴシック" charset="0"/>
              </a:rPr>
              <a:t>and Cardin, </a:t>
            </a:r>
            <a:r>
              <a:rPr lang="en-US" dirty="0" smtClean="0">
                <a:solidFill>
                  <a:srgbClr val="0000FF"/>
                </a:solidFill>
                <a:latin typeface="+mn-lt"/>
                <a:ea typeface="ＭＳ Ｐゴシック" charset="0"/>
              </a:rPr>
              <a:t>2005</a:t>
            </a:r>
            <a:endParaRPr lang="en-US" dirty="0">
              <a:solidFill>
                <a:srgbClr val="0000FF"/>
              </a:solidFill>
              <a:latin typeface="+mn-lt"/>
              <a:ea typeface="ＭＳ Ｐゴシック" charset="0"/>
            </a:endParaRPr>
          </a:p>
        </p:txBody>
      </p:sp>
    </p:spTree>
    <p:extLst>
      <p:ext uri="{BB962C8B-B14F-4D97-AF65-F5344CB8AC3E}">
        <p14:creationId xmlns:p14="http://schemas.microsoft.com/office/powerpoint/2010/main" val="29665346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2"/>
          <p:cNvSpPr>
            <a:spLocks noGrp="1"/>
          </p:cNvSpPr>
          <p:nvPr>
            <p:ph type="title"/>
          </p:nvPr>
        </p:nvSpPr>
        <p:spPr>
          <a:xfrm>
            <a:off x="0" y="434975"/>
            <a:ext cx="9144000" cy="1165225"/>
          </a:xfrm>
          <a:noFill/>
          <a:ln/>
        </p:spPr>
        <p:txBody>
          <a:bodyPr/>
          <a:lstStyle/>
          <a:p>
            <a:r>
              <a:rPr lang="en-US" sz="4100" dirty="0" smtClean="0"/>
              <a:t>Fitting the model to data:</a:t>
            </a:r>
            <a:br>
              <a:rPr lang="en-US" sz="4100" dirty="0" smtClean="0"/>
            </a:br>
            <a:r>
              <a:rPr lang="en-US" sz="4100" dirty="0" smtClean="0"/>
              <a:t>density of  coalescent segments is inverse</a:t>
            </a:r>
            <a:br>
              <a:rPr lang="en-US" sz="4100" dirty="0" smtClean="0"/>
            </a:br>
            <a:r>
              <a:rPr lang="en-US" sz="4100" dirty="0" smtClean="0"/>
              <a:t>to ancestral (effective) population size</a:t>
            </a:r>
            <a:endParaRPr lang="en-US" dirty="0">
              <a:sym typeface="Symbol" charset="2"/>
            </a:endParaRPr>
          </a:p>
        </p:txBody>
      </p:sp>
      <p:pic>
        <p:nvPicPr>
          <p:cNvPr id="873475" name="Picture 3" descr="Picture 7"/>
          <p:cNvPicPr>
            <a:picLocks noChangeAspect="1" noChangeArrowheads="1"/>
          </p:cNvPicPr>
          <p:nvPr/>
        </p:nvPicPr>
        <p:blipFill>
          <a:blip r:embed="rId3"/>
          <a:srcRect/>
          <a:stretch>
            <a:fillRect/>
          </a:stretch>
        </p:blipFill>
        <p:spPr bwMode="auto">
          <a:xfrm>
            <a:off x="274638" y="2019127"/>
            <a:ext cx="8113786" cy="4537710"/>
          </a:xfrm>
          <a:prstGeom prst="rect">
            <a:avLst/>
          </a:prstGeom>
          <a:noFill/>
        </p:spPr>
      </p:pic>
      <p:sp>
        <p:nvSpPr>
          <p:cNvPr id="4" name="TextBox 3"/>
          <p:cNvSpPr txBox="1"/>
          <p:nvPr/>
        </p:nvSpPr>
        <p:spPr>
          <a:xfrm>
            <a:off x="0" y="6331386"/>
            <a:ext cx="9144000" cy="461665"/>
          </a:xfrm>
          <a:prstGeom prst="rect">
            <a:avLst/>
          </a:prstGeom>
          <a:noFill/>
        </p:spPr>
        <p:txBody>
          <a:bodyPr wrap="square" rtlCol="0">
            <a:spAutoFit/>
          </a:bodyPr>
          <a:lstStyle/>
          <a:p>
            <a:pPr lvl="0" algn="r"/>
            <a:r>
              <a:rPr lang="en-US" dirty="0" err="1" smtClean="0">
                <a:solidFill>
                  <a:srgbClr val="0000FF"/>
                </a:solidFill>
                <a:latin typeface="Gill Sans Light"/>
              </a:rPr>
              <a:t>Heng</a:t>
            </a:r>
            <a:r>
              <a:rPr lang="en-US" dirty="0">
                <a:solidFill>
                  <a:srgbClr val="0000FF"/>
                </a:solidFill>
                <a:latin typeface="Gill Sans Light"/>
              </a:rPr>
              <a:t> </a:t>
            </a:r>
            <a:r>
              <a:rPr lang="en-US" dirty="0" smtClean="0">
                <a:solidFill>
                  <a:srgbClr val="0000FF"/>
                </a:solidFill>
                <a:latin typeface="Gill Sans Light"/>
              </a:rPr>
              <a:t>Li and Durbin, 2011</a:t>
            </a:r>
            <a:endParaRPr lang="en-US" dirty="0">
              <a:solidFill>
                <a:srgbClr val="0000FF"/>
              </a:solidFill>
              <a:latin typeface="Gill Sans Light"/>
            </a:endParaRPr>
          </a:p>
        </p:txBody>
      </p:sp>
    </p:spTree>
    <p:extLst>
      <p:ext uri="{BB962C8B-B14F-4D97-AF65-F5344CB8AC3E}">
        <p14:creationId xmlns:p14="http://schemas.microsoft.com/office/powerpoint/2010/main" val="2712899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67544" y="188640"/>
            <a:ext cx="7992388" cy="1656184"/>
          </a:xfrm>
        </p:spPr>
        <p:txBody>
          <a:bodyPr/>
          <a:lstStyle/>
          <a:p>
            <a:pPr eaLnBrk="1" hangingPunct="1">
              <a:defRPr/>
            </a:pPr>
            <a:r>
              <a:rPr lang="en-US" sz="3600" dirty="0" smtClean="0"/>
              <a:t>Application to diploid human sequences shows out-of-Africa bottleneck </a:t>
            </a:r>
            <a:br>
              <a:rPr lang="en-US" sz="3600" dirty="0" smtClean="0"/>
            </a:br>
            <a:r>
              <a:rPr lang="en-US" sz="3600" dirty="0" smtClean="0"/>
              <a:t>and shared previous history</a:t>
            </a:r>
            <a:endParaRPr lang="en-US" sz="3600" dirty="0"/>
          </a:p>
        </p:txBody>
      </p:sp>
      <p:grpSp>
        <p:nvGrpSpPr>
          <p:cNvPr id="22534" name="Group 6"/>
          <p:cNvGrpSpPr>
            <a:grpSpLocks/>
          </p:cNvGrpSpPr>
          <p:nvPr/>
        </p:nvGrpSpPr>
        <p:grpSpPr bwMode="auto">
          <a:xfrm>
            <a:off x="1475656" y="1844824"/>
            <a:ext cx="5616624" cy="3672408"/>
            <a:chOff x="0" y="0"/>
            <a:chExt cx="4800" cy="3103"/>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2535" name="Rectangle 4"/>
            <p:cNvSpPr>
              <a:spLocks/>
            </p:cNvSpPr>
            <p:nvPr/>
          </p:nvSpPr>
          <p:spPr bwMode="auto">
            <a:xfrm>
              <a:off x="15" y="23"/>
              <a:ext cx="353" cy="353"/>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sp>
          <p:nvSpPr>
            <p:cNvPr id="3" name="Rectangle 5"/>
            <p:cNvSpPr>
              <a:spLocks/>
            </p:cNvSpPr>
            <p:nvPr/>
          </p:nvSpPr>
          <p:spPr bwMode="auto">
            <a:xfrm>
              <a:off x="2116" y="2791"/>
              <a:ext cx="85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400">
                  <a:ea typeface="ＭＳ Ｐゴシック" charset="0"/>
                </a:rPr>
                <a:t>years ago</a:t>
              </a:r>
            </a:p>
          </p:txBody>
        </p:sp>
      </p:grpSp>
      <p:sp>
        <p:nvSpPr>
          <p:cNvPr id="22536" name="Rectangle 8"/>
          <p:cNvSpPr>
            <a:spLocks/>
          </p:cNvSpPr>
          <p:nvPr/>
        </p:nvSpPr>
        <p:spPr bwMode="auto">
          <a:xfrm>
            <a:off x="467544" y="5323520"/>
            <a:ext cx="8136904" cy="102691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r>
              <a:rPr lang="en-US" sz="2200" dirty="0">
                <a:latin typeface="+mn-lt"/>
                <a:ea typeface="ＭＳ Ｐゴシック" charset="0"/>
              </a:rPr>
              <a:t>But: </a:t>
            </a:r>
            <a:r>
              <a:rPr lang="en-US" sz="2200" dirty="0" smtClean="0">
                <a:latin typeface="+mn-lt"/>
                <a:ea typeface="ＭＳ Ｐゴシック" charset="0"/>
              </a:rPr>
              <a:t> Inference </a:t>
            </a:r>
            <a:r>
              <a:rPr lang="en-US" sz="2200" dirty="0">
                <a:latin typeface="+mn-lt"/>
                <a:ea typeface="ＭＳ Ｐゴシック" charset="0"/>
              </a:rPr>
              <a:t>from only two sequences limited to times beyond </a:t>
            </a:r>
            <a:r>
              <a:rPr lang="en-US" sz="2200" dirty="0" smtClean="0">
                <a:latin typeface="+mn-lt"/>
                <a:ea typeface="ＭＳ Ｐゴシック" charset="0"/>
              </a:rPr>
              <a:t>20kya</a:t>
            </a:r>
          </a:p>
          <a:p>
            <a:r>
              <a:rPr lang="en-US" sz="2200" dirty="0" smtClean="0">
                <a:latin typeface="+mn-lt"/>
                <a:ea typeface="ＭＳ Ｐゴシック" charset="0"/>
              </a:rPr>
              <a:t>Also</a:t>
            </a:r>
            <a:r>
              <a:rPr lang="en-US" sz="2200" dirty="0">
                <a:latin typeface="+mn-lt"/>
                <a:ea typeface="ＭＳ Ｐゴシック" charset="0"/>
              </a:rPr>
              <a:t>: </a:t>
            </a:r>
            <a:r>
              <a:rPr lang="en-US" sz="2200" dirty="0" smtClean="0">
                <a:latin typeface="+mn-lt"/>
                <a:ea typeface="ＭＳ Ｐゴシック" charset="0"/>
              </a:rPr>
              <a:t> Assumes single mixing population back through time</a:t>
            </a:r>
            <a:endParaRPr lang="en-US" sz="2200" dirty="0">
              <a:latin typeface="+mn-lt"/>
              <a:ea typeface="ＭＳ Ｐゴシック" charset="0"/>
            </a:endParaRPr>
          </a:p>
        </p:txBody>
      </p:sp>
      <p:sp>
        <p:nvSpPr>
          <p:cNvPr id="10" name="TextBox 9"/>
          <p:cNvSpPr txBox="1"/>
          <p:nvPr/>
        </p:nvSpPr>
        <p:spPr>
          <a:xfrm>
            <a:off x="0" y="6331386"/>
            <a:ext cx="9144000" cy="461665"/>
          </a:xfrm>
          <a:prstGeom prst="rect">
            <a:avLst/>
          </a:prstGeom>
          <a:noFill/>
        </p:spPr>
        <p:txBody>
          <a:bodyPr wrap="square" rtlCol="0">
            <a:spAutoFit/>
          </a:bodyPr>
          <a:lstStyle/>
          <a:p>
            <a:pPr lvl="0" algn="r"/>
            <a:r>
              <a:rPr lang="en-US" dirty="0" err="1" smtClean="0">
                <a:solidFill>
                  <a:srgbClr val="0000FF"/>
                </a:solidFill>
                <a:latin typeface="Gill Sans Light"/>
              </a:rPr>
              <a:t>Heng</a:t>
            </a:r>
            <a:r>
              <a:rPr lang="en-US" dirty="0">
                <a:solidFill>
                  <a:srgbClr val="0000FF"/>
                </a:solidFill>
                <a:latin typeface="Gill Sans Light"/>
              </a:rPr>
              <a:t> </a:t>
            </a:r>
            <a:r>
              <a:rPr lang="en-US" dirty="0" smtClean="0">
                <a:solidFill>
                  <a:srgbClr val="0000FF"/>
                </a:solidFill>
                <a:latin typeface="Gill Sans Light"/>
              </a:rPr>
              <a:t>Li and Durbin, 2011</a:t>
            </a:r>
            <a:endParaRPr lang="en-US" dirty="0">
              <a:solidFill>
                <a:srgbClr val="0000FF"/>
              </a:solidFill>
              <a:latin typeface="Gill Sans Light"/>
            </a:endParaRPr>
          </a:p>
        </p:txBody>
      </p:sp>
    </p:spTree>
    <p:extLst>
      <p:ext uri="{BB962C8B-B14F-4D97-AF65-F5344CB8AC3E}">
        <p14:creationId xmlns:p14="http://schemas.microsoft.com/office/powerpoint/2010/main" val="424119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p:cNvSpPr>
          <p:nvPr/>
        </p:nvSpPr>
        <p:spPr bwMode="auto">
          <a:xfrm>
            <a:off x="323528" y="89297"/>
            <a:ext cx="8581615" cy="133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4100" dirty="0">
                <a:latin typeface="+mn-lt"/>
                <a:ea typeface="ＭＳ Ｐゴシック" charset="0"/>
              </a:rPr>
              <a:t>Multiple </a:t>
            </a:r>
            <a:r>
              <a:rPr lang="en-US" sz="4100" dirty="0" smtClean="0">
                <a:latin typeface="+mn-lt"/>
                <a:ea typeface="ＭＳ Ｐゴシック" charset="0"/>
              </a:rPr>
              <a:t>Sequentially </a:t>
            </a:r>
            <a:r>
              <a:rPr lang="en-US" sz="4100" dirty="0" err="1">
                <a:latin typeface="+mn-lt"/>
                <a:ea typeface="ＭＳ Ｐゴシック" charset="0"/>
              </a:rPr>
              <a:t>Markovian</a:t>
            </a:r>
            <a:r>
              <a:rPr lang="en-US" sz="4100" dirty="0">
                <a:latin typeface="+mn-lt"/>
                <a:ea typeface="ＭＳ Ｐゴシック" charset="0"/>
              </a:rPr>
              <a:t> Coalescent (MSMC</a:t>
            </a:r>
            <a:r>
              <a:rPr lang="en-US" sz="4100" dirty="0" smtClean="0">
                <a:latin typeface="+mn-lt"/>
                <a:ea typeface="ＭＳ Ｐゴシック" charset="0"/>
              </a:rPr>
              <a:t>) – Stephan </a:t>
            </a:r>
            <a:r>
              <a:rPr lang="en-US" sz="4100" dirty="0" err="1" smtClean="0">
                <a:latin typeface="+mn-lt"/>
                <a:ea typeface="ＭＳ Ｐゴシック" charset="0"/>
              </a:rPr>
              <a:t>Schiffels</a:t>
            </a:r>
            <a:endParaRPr lang="en-US" sz="4100" dirty="0">
              <a:latin typeface="+mn-lt"/>
              <a:ea typeface="ＭＳ Ｐゴシック" charset="0"/>
            </a:endParaRPr>
          </a:p>
        </p:txBody>
      </p:sp>
      <p:grpSp>
        <p:nvGrpSpPr>
          <p:cNvPr id="23554" name="Group 53"/>
          <p:cNvGrpSpPr>
            <a:grpSpLocks/>
          </p:cNvGrpSpPr>
          <p:nvPr/>
        </p:nvGrpSpPr>
        <p:grpSpPr bwMode="auto">
          <a:xfrm>
            <a:off x="35707" y="1625401"/>
            <a:ext cx="8869436" cy="2955727"/>
            <a:chOff x="85" y="0"/>
            <a:chExt cx="7947" cy="2647"/>
          </a:xfrm>
        </p:grpSpPr>
        <p:grpSp>
          <p:nvGrpSpPr>
            <p:cNvPr id="23567" name="Group 5"/>
            <p:cNvGrpSpPr>
              <a:grpSpLocks/>
            </p:cNvGrpSpPr>
            <p:nvPr/>
          </p:nvGrpSpPr>
          <p:grpSpPr bwMode="auto">
            <a:xfrm>
              <a:off x="1303" y="369"/>
              <a:ext cx="590" cy="1831"/>
              <a:chOff x="0" y="0"/>
              <a:chExt cx="590" cy="1831"/>
            </a:xfrm>
          </p:grpSpPr>
          <p:sp>
            <p:nvSpPr>
              <p:cNvPr id="23615" name="AutoShape 2"/>
              <p:cNvSpPr>
                <a:spLocks/>
              </p:cNvSpPr>
              <p:nvPr/>
            </p:nvSpPr>
            <p:spPr bwMode="auto">
              <a:xfrm>
                <a:off x="105" y="0"/>
                <a:ext cx="485" cy="1831"/>
              </a:xfrm>
              <a:custGeom>
                <a:avLst/>
                <a:gdLst>
                  <a:gd name="T0" fmla="*/ 0 w 21600"/>
                  <a:gd name="T1" fmla="*/ 10595 h 21600"/>
                  <a:gd name="T2" fmla="*/ 273 w 21600"/>
                  <a:gd name="T3" fmla="*/ 0 h 21600"/>
                  <a:gd name="T4" fmla="*/ 21600 w 21600"/>
                  <a:gd name="T5" fmla="*/ 3785 h 21600"/>
                  <a:gd name="T6" fmla="*/ 21208 w 21600"/>
                  <a:gd name="T7" fmla="*/ 21600 h 21600"/>
                </a:gdLst>
                <a:ahLst/>
                <a:cxnLst>
                  <a:cxn ang="0">
                    <a:pos x="T0" y="T1"/>
                  </a:cxn>
                  <a:cxn ang="0">
                    <a:pos x="T2" y="T3"/>
                  </a:cxn>
                  <a:cxn ang="0">
                    <a:pos x="T4" y="T5"/>
                  </a:cxn>
                  <a:cxn ang="0">
                    <a:pos x="T6" y="T7"/>
                  </a:cxn>
                </a:cxnLst>
                <a:rect l="0" t="0" r="r" b="b"/>
                <a:pathLst>
                  <a:path w="21600" h="21600">
                    <a:moveTo>
                      <a:pt x="0" y="10595"/>
                    </a:moveTo>
                    <a:lnTo>
                      <a:pt x="273" y="0"/>
                    </a:lnTo>
                    <a:lnTo>
                      <a:pt x="21600" y="3785"/>
                    </a:lnTo>
                    <a:lnTo>
                      <a:pt x="21208"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16" name="AutoShape 3"/>
              <p:cNvSpPr>
                <a:spLocks/>
              </p:cNvSpPr>
              <p:nvPr/>
            </p:nvSpPr>
            <p:spPr bwMode="auto">
              <a:xfrm>
                <a:off x="0" y="818"/>
                <a:ext cx="195" cy="394"/>
              </a:xfrm>
              <a:custGeom>
                <a:avLst/>
                <a:gdLst>
                  <a:gd name="T0" fmla="*/ 0 w 21600"/>
                  <a:gd name="T1" fmla="*/ 21600 h 21600"/>
                  <a:gd name="T2" fmla="*/ 0 w 21600"/>
                  <a:gd name="T3" fmla="*/ 0 h 21600"/>
                  <a:gd name="T4" fmla="*/ 21391 w 21600"/>
                  <a:gd name="T5" fmla="*/ 7221 h 21600"/>
                  <a:gd name="T6" fmla="*/ 21600 w 21600"/>
                  <a:gd name="T7" fmla="*/ 16802 h 21600"/>
                </a:gdLst>
                <a:ahLst/>
                <a:cxnLst>
                  <a:cxn ang="0">
                    <a:pos x="T0" y="T1"/>
                  </a:cxn>
                  <a:cxn ang="0">
                    <a:pos x="T2" y="T3"/>
                  </a:cxn>
                  <a:cxn ang="0">
                    <a:pos x="T4" y="T5"/>
                  </a:cxn>
                  <a:cxn ang="0">
                    <a:pos x="T6" y="T7"/>
                  </a:cxn>
                </a:cxnLst>
                <a:rect l="0" t="0" r="r" b="b"/>
                <a:pathLst>
                  <a:path w="21600" h="21600">
                    <a:moveTo>
                      <a:pt x="0" y="21600"/>
                    </a:moveTo>
                    <a:lnTo>
                      <a:pt x="0" y="0"/>
                    </a:lnTo>
                    <a:lnTo>
                      <a:pt x="21391" y="7221"/>
                    </a:lnTo>
                    <a:lnTo>
                      <a:pt x="21600" y="16802"/>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17" name="Freeform 4"/>
              <p:cNvSpPr>
                <a:spLocks/>
              </p:cNvSpPr>
              <p:nvPr/>
            </p:nvSpPr>
            <p:spPr bwMode="auto">
              <a:xfrm>
                <a:off x="110" y="1064"/>
                <a:ext cx="167" cy="572"/>
              </a:xfrm>
              <a:custGeom>
                <a:avLst/>
                <a:gdLst>
                  <a:gd name="T0" fmla="*/ 165 w 21600"/>
                  <a:gd name="T1" fmla="*/ 572 h 21600"/>
                  <a:gd name="T2" fmla="*/ 167 w 21600"/>
                  <a:gd name="T3" fmla="*/ 124 h 21600"/>
                  <a:gd name="T4" fmla="*/ 0 w 21600"/>
                  <a:gd name="T5" fmla="*/ 0 h 21600"/>
                  <a:gd name="T6" fmla="*/ 0 w 21600"/>
                  <a:gd name="T7" fmla="*/ 36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86" y="21600"/>
                    </a:moveTo>
                    <a:lnTo>
                      <a:pt x="21600" y="4684"/>
                    </a:lnTo>
                    <a:lnTo>
                      <a:pt x="0" y="0"/>
                    </a:lnTo>
                    <a:lnTo>
                      <a:pt x="0" y="13779"/>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3568" name="Group 9"/>
            <p:cNvGrpSpPr>
              <a:grpSpLocks/>
            </p:cNvGrpSpPr>
            <p:nvPr/>
          </p:nvGrpSpPr>
          <p:grpSpPr bwMode="auto">
            <a:xfrm>
              <a:off x="5305" y="325"/>
              <a:ext cx="463" cy="1890"/>
              <a:chOff x="0" y="0"/>
              <a:chExt cx="463" cy="1890"/>
            </a:xfrm>
          </p:grpSpPr>
          <p:sp>
            <p:nvSpPr>
              <p:cNvPr id="23612" name="AutoShape 6"/>
              <p:cNvSpPr>
                <a:spLocks/>
              </p:cNvSpPr>
              <p:nvPr/>
            </p:nvSpPr>
            <p:spPr bwMode="auto">
              <a:xfrm>
                <a:off x="116" y="1057"/>
                <a:ext cx="347" cy="833"/>
              </a:xfrm>
              <a:custGeom>
                <a:avLst/>
                <a:gdLst>
                  <a:gd name="T0" fmla="*/ 0 w 21600"/>
                  <a:gd name="T1" fmla="*/ 10822 h 21600"/>
                  <a:gd name="T2" fmla="*/ 0 w 21600"/>
                  <a:gd name="T3" fmla="*/ 0 h 21600"/>
                  <a:gd name="T4" fmla="*/ 21600 w 21600"/>
                  <a:gd name="T5" fmla="*/ 9090 h 21600"/>
                  <a:gd name="T6" fmla="*/ 21476 w 21600"/>
                  <a:gd name="T7" fmla="*/ 21600 h 21600"/>
                </a:gdLst>
                <a:ahLst/>
                <a:cxnLst>
                  <a:cxn ang="0">
                    <a:pos x="T0" y="T1"/>
                  </a:cxn>
                  <a:cxn ang="0">
                    <a:pos x="T2" y="T3"/>
                  </a:cxn>
                  <a:cxn ang="0">
                    <a:pos x="T4" y="T5"/>
                  </a:cxn>
                  <a:cxn ang="0">
                    <a:pos x="T6" y="T7"/>
                  </a:cxn>
                </a:cxnLst>
                <a:rect l="0" t="0" r="r" b="b"/>
                <a:pathLst>
                  <a:path w="21600" h="21600">
                    <a:moveTo>
                      <a:pt x="0" y="10822"/>
                    </a:moveTo>
                    <a:lnTo>
                      <a:pt x="0" y="0"/>
                    </a:lnTo>
                    <a:lnTo>
                      <a:pt x="21600" y="9090"/>
                    </a:lnTo>
                    <a:lnTo>
                      <a:pt x="21476"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13" name="AutoShape 7"/>
              <p:cNvSpPr>
                <a:spLocks/>
              </p:cNvSpPr>
              <p:nvPr/>
            </p:nvSpPr>
            <p:spPr bwMode="auto">
              <a:xfrm>
                <a:off x="0" y="390"/>
                <a:ext cx="308" cy="1271"/>
              </a:xfrm>
              <a:custGeom>
                <a:avLst/>
                <a:gdLst>
                  <a:gd name="T0" fmla="*/ 11 w 21600"/>
                  <a:gd name="T1" fmla="*/ 14523 h 21600"/>
                  <a:gd name="T2" fmla="*/ 0 w 21600"/>
                  <a:gd name="T3" fmla="*/ 0 h 21600"/>
                  <a:gd name="T4" fmla="*/ 21302 w 21600"/>
                  <a:gd name="T5" fmla="*/ 4325 h 21600"/>
                  <a:gd name="T6" fmla="*/ 21600 w 21600"/>
                  <a:gd name="T7" fmla="*/ 21600 h 21600"/>
                </a:gdLst>
                <a:ahLst/>
                <a:cxnLst>
                  <a:cxn ang="0">
                    <a:pos x="T0" y="T1"/>
                  </a:cxn>
                  <a:cxn ang="0">
                    <a:pos x="T2" y="T3"/>
                  </a:cxn>
                  <a:cxn ang="0">
                    <a:pos x="T4" y="T5"/>
                  </a:cxn>
                  <a:cxn ang="0">
                    <a:pos x="T6" y="T7"/>
                  </a:cxn>
                </a:cxnLst>
                <a:rect l="0" t="0" r="r" b="b"/>
                <a:pathLst>
                  <a:path w="21600" h="21600">
                    <a:moveTo>
                      <a:pt x="11" y="14523"/>
                    </a:moveTo>
                    <a:lnTo>
                      <a:pt x="0" y="0"/>
                    </a:lnTo>
                    <a:lnTo>
                      <a:pt x="21302" y="4325"/>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14" name="AutoShape 8"/>
              <p:cNvSpPr>
                <a:spLocks/>
              </p:cNvSpPr>
              <p:nvPr/>
            </p:nvSpPr>
            <p:spPr bwMode="auto">
              <a:xfrm>
                <a:off x="164" y="0"/>
                <a:ext cx="210" cy="1301"/>
              </a:xfrm>
              <a:custGeom>
                <a:avLst/>
                <a:gdLst>
                  <a:gd name="T0" fmla="*/ 62 w 21600"/>
                  <a:gd name="T1" fmla="*/ 8602 h 21600"/>
                  <a:gd name="T2" fmla="*/ 0 w 21600"/>
                  <a:gd name="T3" fmla="*/ 0 h 21600"/>
                  <a:gd name="T4" fmla="*/ 21600 w 21600"/>
                  <a:gd name="T5" fmla="*/ 2490 h 21600"/>
                  <a:gd name="T6" fmla="*/ 21428 w 21600"/>
                  <a:gd name="T7" fmla="*/ 21600 h 21600"/>
                </a:gdLst>
                <a:ahLst/>
                <a:cxnLst>
                  <a:cxn ang="0">
                    <a:pos x="T0" y="T1"/>
                  </a:cxn>
                  <a:cxn ang="0">
                    <a:pos x="T2" y="T3"/>
                  </a:cxn>
                  <a:cxn ang="0">
                    <a:pos x="T4" y="T5"/>
                  </a:cxn>
                  <a:cxn ang="0">
                    <a:pos x="T6" y="T7"/>
                  </a:cxn>
                </a:cxnLst>
                <a:rect l="0" t="0" r="r" b="b"/>
                <a:pathLst>
                  <a:path w="21600" h="21600">
                    <a:moveTo>
                      <a:pt x="62" y="8602"/>
                    </a:moveTo>
                    <a:lnTo>
                      <a:pt x="0" y="0"/>
                    </a:lnTo>
                    <a:lnTo>
                      <a:pt x="21600" y="2490"/>
                    </a:lnTo>
                    <a:lnTo>
                      <a:pt x="21428"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3569" name="Line 10"/>
            <p:cNvSpPr>
              <a:spLocks noChangeShapeType="1"/>
            </p:cNvSpPr>
            <p:nvPr/>
          </p:nvSpPr>
          <p:spPr bwMode="auto">
            <a:xfrm>
              <a:off x="1081" y="1581"/>
              <a:ext cx="5672" cy="0"/>
            </a:xfrm>
            <a:prstGeom prst="line">
              <a:avLst/>
            </a:prstGeom>
            <a:noFill/>
            <a:ln w="25400">
              <a:solidFill>
                <a:schemeClr val="tx1">
                  <a:alpha val="39999"/>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70" name="Line 11"/>
            <p:cNvSpPr>
              <a:spLocks noChangeShapeType="1"/>
            </p:cNvSpPr>
            <p:nvPr/>
          </p:nvSpPr>
          <p:spPr bwMode="auto">
            <a:xfrm>
              <a:off x="1215" y="1786"/>
              <a:ext cx="5679" cy="0"/>
            </a:xfrm>
            <a:prstGeom prst="line">
              <a:avLst/>
            </a:prstGeom>
            <a:noFill/>
            <a:ln w="25400">
              <a:solidFill>
                <a:schemeClr val="tx1">
                  <a:alpha val="39999"/>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71" name="Line 12"/>
            <p:cNvSpPr>
              <a:spLocks noChangeShapeType="1"/>
            </p:cNvSpPr>
            <p:nvPr/>
          </p:nvSpPr>
          <p:spPr bwMode="auto">
            <a:xfrm>
              <a:off x="1348" y="1990"/>
              <a:ext cx="5677" cy="0"/>
            </a:xfrm>
            <a:prstGeom prst="line">
              <a:avLst/>
            </a:prstGeom>
            <a:noFill/>
            <a:ln w="25400">
              <a:solidFill>
                <a:schemeClr val="tx1">
                  <a:alpha val="39999"/>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72" name="Line 13"/>
            <p:cNvSpPr>
              <a:spLocks noChangeShapeType="1"/>
            </p:cNvSpPr>
            <p:nvPr/>
          </p:nvSpPr>
          <p:spPr bwMode="auto">
            <a:xfrm>
              <a:off x="1482" y="2195"/>
              <a:ext cx="5674" cy="0"/>
            </a:xfrm>
            <a:prstGeom prst="line">
              <a:avLst/>
            </a:prstGeom>
            <a:noFill/>
            <a:ln w="25400">
              <a:solidFill>
                <a:schemeClr val="tx1">
                  <a:alpha val="39999"/>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73" name="Line 14"/>
            <p:cNvSpPr>
              <a:spLocks noChangeShapeType="1"/>
            </p:cNvSpPr>
            <p:nvPr/>
          </p:nvSpPr>
          <p:spPr bwMode="auto">
            <a:xfrm>
              <a:off x="6757" y="0"/>
              <a:ext cx="0" cy="1369"/>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74" name="Rectangle 15"/>
            <p:cNvSpPr>
              <a:spLocks/>
            </p:cNvSpPr>
            <p:nvPr/>
          </p:nvSpPr>
          <p:spPr bwMode="auto">
            <a:xfrm>
              <a:off x="6362" y="496"/>
              <a:ext cx="367"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1100">
                  <a:latin typeface="Helvetica" charset="0"/>
                  <a:ea typeface="ＭＳ Ｐゴシック" charset="0"/>
                  <a:sym typeface="Helvetica" charset="0"/>
                </a:rPr>
                <a:t>time</a:t>
              </a:r>
              <a:br>
                <a:rPr lang="en-US" sz="1100">
                  <a:latin typeface="Helvetica" charset="0"/>
                  <a:ea typeface="ＭＳ Ｐゴシック" charset="0"/>
                  <a:sym typeface="Helvetica" charset="0"/>
                </a:rPr>
              </a:br>
              <a:r>
                <a:rPr lang="en-US" sz="1100">
                  <a:latin typeface="Helvetica" charset="0"/>
                  <a:ea typeface="ＭＳ Ｐゴシック" charset="0"/>
                  <a:sym typeface="Helvetica" charset="0"/>
                </a:rPr>
                <a:t>(past)</a:t>
              </a:r>
            </a:p>
          </p:txBody>
        </p:sp>
        <p:grpSp>
          <p:nvGrpSpPr>
            <p:cNvPr id="23575" name="Group 19"/>
            <p:cNvGrpSpPr>
              <a:grpSpLocks/>
            </p:cNvGrpSpPr>
            <p:nvPr/>
          </p:nvGrpSpPr>
          <p:grpSpPr bwMode="auto">
            <a:xfrm>
              <a:off x="3205" y="315"/>
              <a:ext cx="566" cy="1863"/>
              <a:chOff x="0" y="0"/>
              <a:chExt cx="565" cy="1863"/>
            </a:xfrm>
          </p:grpSpPr>
          <p:sp>
            <p:nvSpPr>
              <p:cNvPr id="23609" name="AutoShape 16"/>
              <p:cNvSpPr>
                <a:spLocks/>
              </p:cNvSpPr>
              <p:nvPr/>
            </p:nvSpPr>
            <p:spPr bwMode="auto">
              <a:xfrm>
                <a:off x="0" y="764"/>
                <a:ext cx="200" cy="710"/>
              </a:xfrm>
              <a:custGeom>
                <a:avLst/>
                <a:gdLst>
                  <a:gd name="T0" fmla="*/ 0 w 21600"/>
                  <a:gd name="T1" fmla="*/ 14906 h 21600"/>
                  <a:gd name="T2" fmla="*/ 0 w 21600"/>
                  <a:gd name="T3" fmla="*/ 0 h 21600"/>
                  <a:gd name="T4" fmla="*/ 21600 w 21600"/>
                  <a:gd name="T5" fmla="*/ 4240 h 21600"/>
                  <a:gd name="T6" fmla="*/ 21600 w 21600"/>
                  <a:gd name="T7" fmla="*/ 21600 h 21600"/>
                </a:gdLst>
                <a:ahLst/>
                <a:cxnLst>
                  <a:cxn ang="0">
                    <a:pos x="T0" y="T1"/>
                  </a:cxn>
                  <a:cxn ang="0">
                    <a:pos x="T2" y="T3"/>
                  </a:cxn>
                  <a:cxn ang="0">
                    <a:pos x="T4" y="T5"/>
                  </a:cxn>
                  <a:cxn ang="0">
                    <a:pos x="T6" y="T7"/>
                  </a:cxn>
                </a:cxnLst>
                <a:rect l="0" t="0" r="r" b="b"/>
                <a:pathLst>
                  <a:path w="21600" h="21600">
                    <a:moveTo>
                      <a:pt x="0" y="14906"/>
                    </a:moveTo>
                    <a:lnTo>
                      <a:pt x="0" y="0"/>
                    </a:lnTo>
                    <a:lnTo>
                      <a:pt x="21600" y="4240"/>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10" name="AutoShape 17"/>
              <p:cNvSpPr>
                <a:spLocks/>
              </p:cNvSpPr>
              <p:nvPr/>
            </p:nvSpPr>
            <p:spPr bwMode="auto">
              <a:xfrm>
                <a:off x="365" y="598"/>
                <a:ext cx="200" cy="1265"/>
              </a:xfrm>
              <a:custGeom>
                <a:avLst/>
                <a:gdLst>
                  <a:gd name="T0" fmla="*/ 0 w 21600"/>
                  <a:gd name="T1" fmla="*/ 18469 h 21600"/>
                  <a:gd name="T2" fmla="*/ 802 w 21600"/>
                  <a:gd name="T3" fmla="*/ 0 h 21600"/>
                  <a:gd name="T4" fmla="*/ 21600 w 21600"/>
                  <a:gd name="T5" fmla="*/ 2804 h 21600"/>
                  <a:gd name="T6" fmla="*/ 21600 w 21600"/>
                  <a:gd name="T7" fmla="*/ 21600 h 21600"/>
                </a:gdLst>
                <a:ahLst/>
                <a:cxnLst>
                  <a:cxn ang="0">
                    <a:pos x="T0" y="T1"/>
                  </a:cxn>
                  <a:cxn ang="0">
                    <a:pos x="T2" y="T3"/>
                  </a:cxn>
                  <a:cxn ang="0">
                    <a:pos x="T4" y="T5"/>
                  </a:cxn>
                  <a:cxn ang="0">
                    <a:pos x="T6" y="T7"/>
                  </a:cxn>
                </a:cxnLst>
                <a:rect l="0" t="0" r="r" b="b"/>
                <a:pathLst>
                  <a:path w="21600" h="21600">
                    <a:moveTo>
                      <a:pt x="0" y="18469"/>
                    </a:moveTo>
                    <a:lnTo>
                      <a:pt x="802" y="0"/>
                    </a:lnTo>
                    <a:lnTo>
                      <a:pt x="21600" y="2804"/>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11" name="AutoShape 18"/>
              <p:cNvSpPr>
                <a:spLocks/>
              </p:cNvSpPr>
              <p:nvPr/>
            </p:nvSpPr>
            <p:spPr bwMode="auto">
              <a:xfrm>
                <a:off x="85" y="0"/>
                <a:ext cx="390" cy="832"/>
              </a:xfrm>
              <a:custGeom>
                <a:avLst/>
                <a:gdLst>
                  <a:gd name="T0" fmla="*/ 0 w 21600"/>
                  <a:gd name="T1" fmla="*/ 21600 h 21600"/>
                  <a:gd name="T2" fmla="*/ 0 w 21600"/>
                  <a:gd name="T3" fmla="*/ 0 h 21600"/>
                  <a:gd name="T4" fmla="*/ 21600 w 21600"/>
                  <a:gd name="T5" fmla="*/ 7113 h 21600"/>
                  <a:gd name="T6" fmla="*/ 21600 w 21600"/>
                  <a:gd name="T7" fmla="*/ 17659 h 21600"/>
                </a:gdLst>
                <a:ahLst/>
                <a:cxnLst>
                  <a:cxn ang="0">
                    <a:pos x="T0" y="T1"/>
                  </a:cxn>
                  <a:cxn ang="0">
                    <a:pos x="T2" y="T3"/>
                  </a:cxn>
                  <a:cxn ang="0">
                    <a:pos x="T4" y="T5"/>
                  </a:cxn>
                  <a:cxn ang="0">
                    <a:pos x="T6" y="T7"/>
                  </a:cxn>
                </a:cxnLst>
                <a:rect l="0" t="0" r="r" b="b"/>
                <a:pathLst>
                  <a:path w="21600" h="21600">
                    <a:moveTo>
                      <a:pt x="0" y="21600"/>
                    </a:moveTo>
                    <a:lnTo>
                      <a:pt x="0" y="0"/>
                    </a:lnTo>
                    <a:lnTo>
                      <a:pt x="21600" y="7113"/>
                    </a:lnTo>
                    <a:lnTo>
                      <a:pt x="21600" y="17659"/>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3576" name="Group 23"/>
            <p:cNvGrpSpPr>
              <a:grpSpLocks/>
            </p:cNvGrpSpPr>
            <p:nvPr/>
          </p:nvGrpSpPr>
          <p:grpSpPr bwMode="auto">
            <a:xfrm>
              <a:off x="5410" y="1383"/>
              <a:ext cx="1773" cy="833"/>
              <a:chOff x="0" y="0"/>
              <a:chExt cx="1773" cy="832"/>
            </a:xfrm>
          </p:grpSpPr>
          <p:sp>
            <p:nvSpPr>
              <p:cNvPr id="23606" name="AutoShape 20"/>
              <p:cNvSpPr>
                <a:spLocks/>
              </p:cNvSpPr>
              <p:nvPr/>
            </p:nvSpPr>
            <p:spPr bwMode="auto">
              <a:xfrm>
                <a:off x="13" y="0"/>
                <a:ext cx="347" cy="832"/>
              </a:xfrm>
              <a:custGeom>
                <a:avLst/>
                <a:gdLst>
                  <a:gd name="T0" fmla="*/ 0 w 21600"/>
                  <a:gd name="T1" fmla="*/ 10822 h 21600"/>
                  <a:gd name="T2" fmla="*/ 0 w 21600"/>
                  <a:gd name="T3" fmla="*/ 0 h 21600"/>
                  <a:gd name="T4" fmla="*/ 21600 w 21600"/>
                  <a:gd name="T5" fmla="*/ 9090 h 21600"/>
                  <a:gd name="T6" fmla="*/ 21476 w 21600"/>
                  <a:gd name="T7" fmla="*/ 21600 h 21600"/>
                </a:gdLst>
                <a:ahLst/>
                <a:cxnLst>
                  <a:cxn ang="0">
                    <a:pos x="T0" y="T1"/>
                  </a:cxn>
                  <a:cxn ang="0">
                    <a:pos x="T2" y="T3"/>
                  </a:cxn>
                  <a:cxn ang="0">
                    <a:pos x="T4" y="T5"/>
                  </a:cxn>
                  <a:cxn ang="0">
                    <a:pos x="T6" y="T7"/>
                  </a:cxn>
                </a:cxnLst>
                <a:rect l="0" t="0" r="r" b="b"/>
                <a:pathLst>
                  <a:path w="21600" h="21600">
                    <a:moveTo>
                      <a:pt x="0" y="10822"/>
                    </a:moveTo>
                    <a:lnTo>
                      <a:pt x="0" y="0"/>
                    </a:lnTo>
                    <a:lnTo>
                      <a:pt x="21600" y="9090"/>
                    </a:lnTo>
                    <a:lnTo>
                      <a:pt x="21476" y="21600"/>
                    </a:lnTo>
                  </a:path>
                </a:pathLst>
              </a:custGeom>
              <a:noFill/>
              <a:ln w="50800" cap="flat">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07" name="Line 21"/>
              <p:cNvSpPr>
                <a:spLocks noChangeShapeType="1"/>
              </p:cNvSpPr>
              <p:nvPr/>
            </p:nvSpPr>
            <p:spPr bwMode="auto">
              <a:xfrm>
                <a:off x="0" y="402"/>
                <a:ext cx="1468" cy="0"/>
              </a:xfrm>
              <a:prstGeom prst="line">
                <a:avLst/>
              </a:prstGeom>
              <a:noFill/>
              <a:ln w="63500">
                <a:solidFill>
                  <a:srgbClr val="0000FF">
                    <a:alpha val="79999"/>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608" name="Line 22"/>
              <p:cNvSpPr>
                <a:spLocks noChangeShapeType="1"/>
              </p:cNvSpPr>
              <p:nvPr/>
            </p:nvSpPr>
            <p:spPr bwMode="auto">
              <a:xfrm>
                <a:off x="347" y="811"/>
                <a:ext cx="1426" cy="0"/>
              </a:xfrm>
              <a:prstGeom prst="line">
                <a:avLst/>
              </a:prstGeom>
              <a:noFill/>
              <a:ln w="63500">
                <a:solidFill>
                  <a:srgbClr val="0000FF">
                    <a:alpha val="79999"/>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23577" name="AutoShape 24"/>
            <p:cNvSpPr>
              <a:spLocks/>
            </p:cNvSpPr>
            <p:nvPr/>
          </p:nvSpPr>
          <p:spPr bwMode="auto">
            <a:xfrm>
              <a:off x="1669" y="1527"/>
              <a:ext cx="133"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3578" name="AutoShape 25"/>
            <p:cNvSpPr>
              <a:spLocks/>
            </p:cNvSpPr>
            <p:nvPr/>
          </p:nvSpPr>
          <p:spPr bwMode="auto">
            <a:xfrm>
              <a:off x="2355" y="2122"/>
              <a:ext cx="134"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3579" name="AutoShape 26"/>
            <p:cNvSpPr>
              <a:spLocks/>
            </p:cNvSpPr>
            <p:nvPr/>
          </p:nvSpPr>
          <p:spPr bwMode="auto">
            <a:xfrm>
              <a:off x="3640" y="1924"/>
              <a:ext cx="134"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3580" name="AutoShape 27"/>
            <p:cNvSpPr>
              <a:spLocks/>
            </p:cNvSpPr>
            <p:nvPr/>
          </p:nvSpPr>
          <p:spPr bwMode="auto">
            <a:xfrm>
              <a:off x="4126" y="2124"/>
              <a:ext cx="134"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3581" name="AutoShape 28"/>
            <p:cNvSpPr>
              <a:spLocks/>
            </p:cNvSpPr>
            <p:nvPr/>
          </p:nvSpPr>
          <p:spPr bwMode="auto">
            <a:xfrm>
              <a:off x="6474" y="1926"/>
              <a:ext cx="134"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3582" name="Line 29"/>
            <p:cNvSpPr>
              <a:spLocks noChangeShapeType="1"/>
            </p:cNvSpPr>
            <p:nvPr/>
          </p:nvSpPr>
          <p:spPr bwMode="auto">
            <a:xfrm>
              <a:off x="4635" y="1901"/>
              <a:ext cx="817" cy="552"/>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83" name="Line 30"/>
            <p:cNvSpPr>
              <a:spLocks noChangeShapeType="1"/>
            </p:cNvSpPr>
            <p:nvPr/>
          </p:nvSpPr>
          <p:spPr bwMode="auto">
            <a:xfrm flipH="1">
              <a:off x="5816" y="2058"/>
              <a:ext cx="638" cy="370"/>
            </a:xfrm>
            <a:prstGeom prst="line">
              <a:avLst/>
            </a:prstGeom>
            <a:noFill/>
            <a:ln w="254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84" name="Rectangle 31"/>
            <p:cNvSpPr>
              <a:spLocks/>
            </p:cNvSpPr>
            <p:nvPr/>
          </p:nvSpPr>
          <p:spPr bwMode="auto">
            <a:xfrm>
              <a:off x="5321" y="2428"/>
              <a:ext cx="734"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1100">
                  <a:latin typeface="Helvetica" charset="0"/>
                  <a:ea typeface="ＭＳ Ｐゴシック" charset="0"/>
                  <a:sym typeface="Helvetica" charset="0"/>
                </a:rPr>
                <a:t>Mutations</a:t>
              </a:r>
            </a:p>
          </p:txBody>
        </p:sp>
        <p:sp>
          <p:nvSpPr>
            <p:cNvPr id="23585" name="AutoShape 32"/>
            <p:cNvSpPr>
              <a:spLocks/>
            </p:cNvSpPr>
            <p:nvPr/>
          </p:nvSpPr>
          <p:spPr bwMode="auto">
            <a:xfrm rot="3455704">
              <a:off x="746" y="1834"/>
              <a:ext cx="884" cy="219"/>
            </a:xfrm>
            <a:custGeom>
              <a:avLst/>
              <a:gdLst>
                <a:gd name="T0" fmla="*/ 0 w 21324"/>
                <a:gd name="T1" fmla="*/ 0 h 17997"/>
                <a:gd name="T2" fmla="*/ 21324 w 21324"/>
                <a:gd name="T3" fmla="*/ 17997 h 17997"/>
              </a:gdLst>
              <a:ahLst/>
              <a:cxnLst/>
              <a:rect l="T0" t="T1" r="T2" b="T3"/>
              <a:pathLst>
                <a:path w="21324" h="17997">
                  <a:moveTo>
                    <a:pt x="0" y="0"/>
                  </a:moveTo>
                  <a:lnTo>
                    <a:pt x="21324" y="3603"/>
                  </a:lnTo>
                  <a:lnTo>
                    <a:pt x="21600" y="21600"/>
                  </a:lnTo>
                  <a:lnTo>
                    <a:pt x="276" y="17997"/>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r>
                <a:rPr lang="en-US" sz="1100">
                  <a:latin typeface="Helvetica" charset="0"/>
                  <a:ea typeface="ＭＳ Ｐゴシック" charset="0"/>
                  <a:sym typeface="Helvetica" charset="0"/>
                </a:rPr>
                <a:t>Haplotypes</a:t>
              </a:r>
            </a:p>
          </p:txBody>
        </p:sp>
        <p:sp>
          <p:nvSpPr>
            <p:cNvPr id="23586" name="AutoShape 33"/>
            <p:cNvSpPr>
              <a:spLocks/>
            </p:cNvSpPr>
            <p:nvPr/>
          </p:nvSpPr>
          <p:spPr bwMode="auto">
            <a:xfrm>
              <a:off x="2556" y="2121"/>
              <a:ext cx="133"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3587" name="AutoShape 34"/>
            <p:cNvSpPr>
              <a:spLocks/>
            </p:cNvSpPr>
            <p:nvPr/>
          </p:nvSpPr>
          <p:spPr bwMode="auto">
            <a:xfrm>
              <a:off x="6566" y="1519"/>
              <a:ext cx="133"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grpSp>
          <p:nvGrpSpPr>
            <p:cNvPr id="23588" name="Group 37"/>
            <p:cNvGrpSpPr>
              <a:grpSpLocks/>
            </p:cNvGrpSpPr>
            <p:nvPr/>
          </p:nvGrpSpPr>
          <p:grpSpPr bwMode="auto">
            <a:xfrm>
              <a:off x="85" y="920"/>
              <a:ext cx="1298" cy="483"/>
              <a:chOff x="85" y="0"/>
              <a:chExt cx="1298" cy="482"/>
            </a:xfrm>
          </p:grpSpPr>
          <p:sp>
            <p:nvSpPr>
              <p:cNvPr id="23604" name="Rectangle 35"/>
              <p:cNvSpPr>
                <a:spLocks/>
              </p:cNvSpPr>
              <p:nvPr/>
            </p:nvSpPr>
            <p:spPr bwMode="auto">
              <a:xfrm>
                <a:off x="85" y="0"/>
                <a:ext cx="123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1100" dirty="0">
                    <a:solidFill>
                      <a:srgbClr val="002D99"/>
                    </a:solidFill>
                    <a:latin typeface="Arial"/>
                    <a:ea typeface="ＭＳ Ｐゴシック" charset="0"/>
                    <a:cs typeface="Arial"/>
                  </a:rPr>
                  <a:t>First Coalescence </a:t>
                </a:r>
                <a:r>
                  <a:rPr lang="en-US" sz="1100" i="1" dirty="0">
                    <a:solidFill>
                      <a:srgbClr val="002D99"/>
                    </a:solidFill>
                    <a:latin typeface="Arial"/>
                    <a:ea typeface="ＭＳ Ｐゴシック" charset="0"/>
                    <a:cs typeface="Arial"/>
                    <a:sym typeface="Times" charset="0"/>
                  </a:rPr>
                  <a:t>t </a:t>
                </a:r>
                <a:r>
                  <a:rPr lang="en-US" sz="1100" dirty="0">
                    <a:solidFill>
                      <a:srgbClr val="002D99"/>
                    </a:solidFill>
                    <a:latin typeface="Arial"/>
                    <a:ea typeface="ＭＳ Ｐゴシック" charset="0"/>
                    <a:cs typeface="Arial"/>
                  </a:rPr>
                  <a:t>(hidden state)</a:t>
                </a:r>
              </a:p>
            </p:txBody>
          </p:sp>
          <p:sp>
            <p:nvSpPr>
              <p:cNvPr id="23605" name="Line 36"/>
              <p:cNvSpPr>
                <a:spLocks noChangeShapeType="1"/>
              </p:cNvSpPr>
              <p:nvPr/>
            </p:nvSpPr>
            <p:spPr bwMode="auto">
              <a:xfrm flipH="1">
                <a:off x="715" y="482"/>
                <a:ext cx="668" cy="0"/>
              </a:xfrm>
              <a:prstGeom prst="line">
                <a:avLst/>
              </a:prstGeom>
              <a:noFill/>
              <a:ln w="38100">
                <a:solidFill>
                  <a:srgbClr val="003DCC"/>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23589" name="Group 41"/>
            <p:cNvGrpSpPr>
              <a:grpSpLocks/>
            </p:cNvGrpSpPr>
            <p:nvPr/>
          </p:nvGrpSpPr>
          <p:grpSpPr bwMode="auto">
            <a:xfrm>
              <a:off x="1383" y="1428"/>
              <a:ext cx="1997" cy="573"/>
              <a:chOff x="0" y="0"/>
              <a:chExt cx="1996" cy="572"/>
            </a:xfrm>
          </p:grpSpPr>
          <p:sp>
            <p:nvSpPr>
              <p:cNvPr id="23601" name="Line 38"/>
              <p:cNvSpPr>
                <a:spLocks noChangeShapeType="1"/>
              </p:cNvSpPr>
              <p:nvPr/>
            </p:nvSpPr>
            <p:spPr bwMode="auto">
              <a:xfrm>
                <a:off x="0" y="357"/>
                <a:ext cx="1822" cy="0"/>
              </a:xfrm>
              <a:prstGeom prst="line">
                <a:avLst/>
              </a:prstGeom>
              <a:noFill/>
              <a:ln w="63500">
                <a:solidFill>
                  <a:srgbClr val="0000FF">
                    <a:alpha val="79999"/>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602" name="Line 39"/>
              <p:cNvSpPr>
                <a:spLocks noChangeShapeType="1"/>
              </p:cNvSpPr>
              <p:nvPr/>
            </p:nvSpPr>
            <p:spPr bwMode="auto">
              <a:xfrm>
                <a:off x="173" y="561"/>
                <a:ext cx="1823" cy="0"/>
              </a:xfrm>
              <a:prstGeom prst="line">
                <a:avLst/>
              </a:prstGeom>
              <a:noFill/>
              <a:ln w="63500">
                <a:solidFill>
                  <a:srgbClr val="0000FF">
                    <a:alpha val="79999"/>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603" name="Freeform 40"/>
              <p:cNvSpPr>
                <a:spLocks/>
              </p:cNvSpPr>
              <p:nvPr/>
            </p:nvSpPr>
            <p:spPr bwMode="auto">
              <a:xfrm>
                <a:off x="18" y="0"/>
                <a:ext cx="167" cy="572"/>
              </a:xfrm>
              <a:custGeom>
                <a:avLst/>
                <a:gdLst>
                  <a:gd name="T0" fmla="*/ 165 w 21600"/>
                  <a:gd name="T1" fmla="*/ 572 h 21600"/>
                  <a:gd name="T2" fmla="*/ 167 w 21600"/>
                  <a:gd name="T3" fmla="*/ 124 h 21600"/>
                  <a:gd name="T4" fmla="*/ 0 w 21600"/>
                  <a:gd name="T5" fmla="*/ 0 h 21600"/>
                  <a:gd name="T6" fmla="*/ 0 w 21600"/>
                  <a:gd name="T7" fmla="*/ 36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86" y="21600"/>
                    </a:moveTo>
                    <a:lnTo>
                      <a:pt x="21600" y="4684"/>
                    </a:lnTo>
                    <a:lnTo>
                      <a:pt x="0" y="0"/>
                    </a:lnTo>
                    <a:lnTo>
                      <a:pt x="0" y="13779"/>
                    </a:lnTo>
                  </a:path>
                </a:pathLst>
              </a:custGeom>
              <a:noFill/>
              <a:ln w="50800" cap="flat">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23590" name="Group 45"/>
            <p:cNvGrpSpPr>
              <a:grpSpLocks/>
            </p:cNvGrpSpPr>
            <p:nvPr/>
          </p:nvGrpSpPr>
          <p:grpSpPr bwMode="auto">
            <a:xfrm>
              <a:off x="3180" y="1081"/>
              <a:ext cx="2064" cy="710"/>
              <a:chOff x="0" y="0"/>
              <a:chExt cx="2064" cy="709"/>
            </a:xfrm>
          </p:grpSpPr>
          <p:sp>
            <p:nvSpPr>
              <p:cNvPr id="23598" name="Line 42"/>
              <p:cNvSpPr>
                <a:spLocks noChangeShapeType="1"/>
              </p:cNvSpPr>
              <p:nvPr/>
            </p:nvSpPr>
            <p:spPr bwMode="auto">
              <a:xfrm>
                <a:off x="0" y="500"/>
                <a:ext cx="1946" cy="0"/>
              </a:xfrm>
              <a:prstGeom prst="line">
                <a:avLst/>
              </a:prstGeom>
              <a:noFill/>
              <a:ln w="63500">
                <a:solidFill>
                  <a:srgbClr val="0000FF">
                    <a:alpha val="79999"/>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99" name="Line 43"/>
              <p:cNvSpPr>
                <a:spLocks noChangeShapeType="1"/>
              </p:cNvSpPr>
              <p:nvPr/>
            </p:nvSpPr>
            <p:spPr bwMode="auto">
              <a:xfrm>
                <a:off x="200" y="704"/>
                <a:ext cx="1864" cy="0"/>
              </a:xfrm>
              <a:prstGeom prst="line">
                <a:avLst/>
              </a:prstGeom>
              <a:noFill/>
              <a:ln w="63500">
                <a:solidFill>
                  <a:srgbClr val="0000FF">
                    <a:alpha val="79999"/>
                  </a:srgb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600" name="AutoShape 44"/>
              <p:cNvSpPr>
                <a:spLocks/>
              </p:cNvSpPr>
              <p:nvPr/>
            </p:nvSpPr>
            <p:spPr bwMode="auto">
              <a:xfrm>
                <a:off x="23" y="0"/>
                <a:ext cx="200" cy="709"/>
              </a:xfrm>
              <a:custGeom>
                <a:avLst/>
                <a:gdLst>
                  <a:gd name="T0" fmla="*/ 0 w 21600"/>
                  <a:gd name="T1" fmla="*/ 14906 h 21600"/>
                  <a:gd name="T2" fmla="*/ 0 w 21600"/>
                  <a:gd name="T3" fmla="*/ 0 h 21600"/>
                  <a:gd name="T4" fmla="*/ 21600 w 21600"/>
                  <a:gd name="T5" fmla="*/ 4240 h 21600"/>
                  <a:gd name="T6" fmla="*/ 21600 w 21600"/>
                  <a:gd name="T7" fmla="*/ 21600 h 21600"/>
                </a:gdLst>
                <a:ahLst/>
                <a:cxnLst>
                  <a:cxn ang="0">
                    <a:pos x="T0" y="T1"/>
                  </a:cxn>
                  <a:cxn ang="0">
                    <a:pos x="T2" y="T3"/>
                  </a:cxn>
                  <a:cxn ang="0">
                    <a:pos x="T4" y="T5"/>
                  </a:cxn>
                  <a:cxn ang="0">
                    <a:pos x="T6" y="T7"/>
                  </a:cxn>
                </a:cxnLst>
                <a:rect l="0" t="0" r="r" b="b"/>
                <a:pathLst>
                  <a:path w="21600" h="21600">
                    <a:moveTo>
                      <a:pt x="0" y="14906"/>
                    </a:moveTo>
                    <a:lnTo>
                      <a:pt x="0" y="0"/>
                    </a:lnTo>
                    <a:lnTo>
                      <a:pt x="21600" y="4240"/>
                    </a:lnTo>
                    <a:lnTo>
                      <a:pt x="21600" y="21600"/>
                    </a:lnTo>
                  </a:path>
                </a:pathLst>
              </a:custGeom>
              <a:noFill/>
              <a:ln w="50800" cap="flat">
                <a:solidFill>
                  <a:srgbClr val="0000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3591" name="AutoShape 46"/>
            <p:cNvSpPr>
              <a:spLocks/>
            </p:cNvSpPr>
            <p:nvPr/>
          </p:nvSpPr>
          <p:spPr bwMode="auto">
            <a:xfrm>
              <a:off x="3926" y="1504"/>
              <a:ext cx="133"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3592" name="AutoShape 47"/>
            <p:cNvSpPr>
              <a:spLocks/>
            </p:cNvSpPr>
            <p:nvPr/>
          </p:nvSpPr>
          <p:spPr bwMode="auto">
            <a:xfrm>
              <a:off x="4525" y="1707"/>
              <a:ext cx="134"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3593" name="AutoShape 48"/>
            <p:cNvSpPr>
              <a:spLocks/>
            </p:cNvSpPr>
            <p:nvPr/>
          </p:nvSpPr>
          <p:spPr bwMode="auto">
            <a:xfrm>
              <a:off x="4007" y="1706"/>
              <a:ext cx="133" cy="146"/>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chemeClr val="accent1"/>
            </a:solidFill>
            <a:ln w="3175" cap="flat">
              <a:solidFill>
                <a:schemeClr val="tx1"/>
              </a:solidFill>
              <a:prstDash val="solid"/>
              <a:miter lim="800000"/>
              <a:headEnd type="none" w="med" len="med"/>
              <a:tailEnd type="none" w="med" len="med"/>
            </a:ln>
          </p:spPr>
          <p:txBody>
            <a:bodyPr lIns="0" tIns="0" rIns="0" bIns="0"/>
            <a:lstStyle/>
            <a:p>
              <a:endParaRPr lang="en-US"/>
            </a:p>
          </p:txBody>
        </p:sp>
        <p:sp>
          <p:nvSpPr>
            <p:cNvPr id="23594" name="Rectangle 49"/>
            <p:cNvSpPr>
              <a:spLocks/>
            </p:cNvSpPr>
            <p:nvPr/>
          </p:nvSpPr>
          <p:spPr bwMode="auto">
            <a:xfrm>
              <a:off x="6782" y="1443"/>
              <a:ext cx="82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500">
                  <a:solidFill>
                    <a:srgbClr val="343434"/>
                  </a:solidFill>
                  <a:latin typeface="Courier" charset="0"/>
                  <a:ea typeface="ＭＳ Ｐゴシック" charset="0"/>
                  <a:sym typeface="Courier" charset="0"/>
                </a:rPr>
                <a:t>ACCTG...</a:t>
              </a:r>
            </a:p>
          </p:txBody>
        </p:sp>
        <p:sp>
          <p:nvSpPr>
            <p:cNvPr id="23595" name="Rectangle 50"/>
            <p:cNvSpPr>
              <a:spLocks/>
            </p:cNvSpPr>
            <p:nvPr/>
          </p:nvSpPr>
          <p:spPr bwMode="auto">
            <a:xfrm>
              <a:off x="6917" y="1655"/>
              <a:ext cx="82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500">
                  <a:solidFill>
                    <a:srgbClr val="343434"/>
                  </a:solidFill>
                  <a:latin typeface="Courier" charset="0"/>
                  <a:ea typeface="ＭＳ Ｐゴシック" charset="0"/>
                  <a:sym typeface="Courier" charset="0"/>
                </a:rPr>
                <a:t>ACCTG...</a:t>
              </a:r>
            </a:p>
          </p:txBody>
        </p:sp>
        <p:sp>
          <p:nvSpPr>
            <p:cNvPr id="23596" name="Rectangle 51"/>
            <p:cNvSpPr>
              <a:spLocks/>
            </p:cNvSpPr>
            <p:nvPr/>
          </p:nvSpPr>
          <p:spPr bwMode="auto">
            <a:xfrm>
              <a:off x="7061" y="1855"/>
              <a:ext cx="82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500">
                  <a:solidFill>
                    <a:srgbClr val="343434"/>
                  </a:solidFill>
                  <a:latin typeface="Courier" charset="0"/>
                  <a:ea typeface="ＭＳ Ｐゴシック" charset="0"/>
                  <a:sym typeface="Courier" charset="0"/>
                </a:rPr>
                <a:t>ACCTG...</a:t>
              </a:r>
            </a:p>
          </p:txBody>
        </p:sp>
        <p:sp>
          <p:nvSpPr>
            <p:cNvPr id="23597" name="Rectangle 52"/>
            <p:cNvSpPr>
              <a:spLocks/>
            </p:cNvSpPr>
            <p:nvPr/>
          </p:nvSpPr>
          <p:spPr bwMode="auto">
            <a:xfrm>
              <a:off x="7205" y="2063"/>
              <a:ext cx="82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500">
                  <a:solidFill>
                    <a:srgbClr val="343434"/>
                  </a:solidFill>
                  <a:latin typeface="Courier" charset="0"/>
                  <a:ea typeface="ＭＳ Ｐゴシック" charset="0"/>
                  <a:sym typeface="Courier" charset="0"/>
                </a:rPr>
                <a:t>ACCTG...</a:t>
              </a:r>
            </a:p>
          </p:txBody>
        </p:sp>
      </p:grpSp>
      <p:sp>
        <p:nvSpPr>
          <p:cNvPr id="23555" name="Rectangle 54"/>
          <p:cNvSpPr>
            <a:spLocks/>
          </p:cNvSpPr>
          <p:nvPr/>
        </p:nvSpPr>
        <p:spPr bwMode="auto">
          <a:xfrm>
            <a:off x="552530" y="4520587"/>
            <a:ext cx="4739549" cy="78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dirty="0">
                <a:solidFill>
                  <a:schemeClr val="tx1"/>
                </a:solidFill>
                <a:latin typeface="+mn-lt"/>
                <a:ea typeface="ＭＳ Ｐゴシック" charset="0"/>
              </a:rPr>
              <a:t>MSMC </a:t>
            </a:r>
            <a:r>
              <a:rPr lang="en-US" dirty="0">
                <a:solidFill>
                  <a:srgbClr val="000000"/>
                </a:solidFill>
                <a:latin typeface="Gill Sans Light"/>
                <a:ea typeface="ＭＳ Ｐゴシック" charset="0"/>
              </a:rPr>
              <a:t>HMM </a:t>
            </a:r>
            <a:r>
              <a:rPr lang="en-US" dirty="0" smtClean="0">
                <a:solidFill>
                  <a:schemeClr val="tx1"/>
                </a:solidFill>
                <a:latin typeface="+mn-lt"/>
                <a:ea typeface="ＭＳ Ｐゴシック" charset="0"/>
              </a:rPr>
              <a:t>hidden </a:t>
            </a:r>
            <a:r>
              <a:rPr lang="en-US" dirty="0">
                <a:solidFill>
                  <a:schemeClr val="tx1"/>
                </a:solidFill>
                <a:latin typeface="+mn-lt"/>
                <a:ea typeface="ＭＳ Ｐゴシック" charset="0"/>
              </a:rPr>
              <a:t>state: triple (t, </a:t>
            </a:r>
            <a:r>
              <a:rPr lang="en-US" dirty="0" err="1">
                <a:solidFill>
                  <a:schemeClr val="tx1"/>
                </a:solidFill>
                <a:latin typeface="+mn-lt"/>
                <a:ea typeface="ＭＳ Ｐゴシック" charset="0"/>
              </a:rPr>
              <a:t>i</a:t>
            </a:r>
            <a:r>
              <a:rPr lang="en-US" dirty="0">
                <a:solidFill>
                  <a:schemeClr val="tx1"/>
                </a:solidFill>
                <a:latin typeface="+mn-lt"/>
                <a:ea typeface="ＭＳ Ｐゴシック" charset="0"/>
              </a:rPr>
              <a:t>, j)</a:t>
            </a:r>
          </a:p>
        </p:txBody>
      </p:sp>
      <p:grpSp>
        <p:nvGrpSpPr>
          <p:cNvPr id="23556" name="Group 64"/>
          <p:cNvGrpSpPr>
            <a:grpSpLocks/>
          </p:cNvGrpSpPr>
          <p:nvPr/>
        </p:nvGrpSpPr>
        <p:grpSpPr bwMode="auto">
          <a:xfrm>
            <a:off x="5616773" y="4518422"/>
            <a:ext cx="1928813" cy="2286000"/>
            <a:chOff x="0" y="0"/>
            <a:chExt cx="1728" cy="2048"/>
          </a:xfrm>
        </p:grpSpPr>
        <p:sp>
          <p:nvSpPr>
            <p:cNvPr id="23558" name="Freeform 55"/>
            <p:cNvSpPr>
              <a:spLocks/>
            </p:cNvSpPr>
            <p:nvPr/>
          </p:nvSpPr>
          <p:spPr bwMode="auto">
            <a:xfrm>
              <a:off x="648" y="914"/>
              <a:ext cx="428" cy="758"/>
            </a:xfrm>
            <a:custGeom>
              <a:avLst/>
              <a:gdLst>
                <a:gd name="T0" fmla="*/ 0 w 21600"/>
                <a:gd name="T1" fmla="*/ 758 h 21600"/>
                <a:gd name="T2" fmla="*/ 0 w 21600"/>
                <a:gd name="T3" fmla="*/ 0 h 21600"/>
                <a:gd name="T4" fmla="*/ 428 w 21600"/>
                <a:gd name="T5" fmla="*/ 0 h 21600"/>
                <a:gd name="T6" fmla="*/ 428 w 21600"/>
                <a:gd name="T7" fmla="*/ 36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0" y="0"/>
                  </a:lnTo>
                  <a:lnTo>
                    <a:pt x="21600" y="0"/>
                  </a:lnTo>
                  <a:lnTo>
                    <a:pt x="21600" y="10288"/>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59" name="Freeform 56"/>
            <p:cNvSpPr>
              <a:spLocks/>
            </p:cNvSpPr>
            <p:nvPr/>
          </p:nvSpPr>
          <p:spPr bwMode="auto">
            <a:xfrm>
              <a:off x="862" y="182"/>
              <a:ext cx="866" cy="1509"/>
            </a:xfrm>
            <a:custGeom>
              <a:avLst/>
              <a:gdLst>
                <a:gd name="T0" fmla="*/ 0 w 21600"/>
                <a:gd name="T1" fmla="*/ 714 h 21600"/>
                <a:gd name="T2" fmla="*/ 0 w 21600"/>
                <a:gd name="T3" fmla="*/ 0 h 21600"/>
                <a:gd name="T4" fmla="*/ 866 w 21600"/>
                <a:gd name="T5" fmla="*/ 0 h 21600"/>
                <a:gd name="T6" fmla="*/ 866 w 21600"/>
                <a:gd name="T7" fmla="*/ 150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214"/>
                  </a:moveTo>
                  <a:lnTo>
                    <a:pt x="0" y="0"/>
                  </a:lnTo>
                  <a:lnTo>
                    <a:pt x="21600" y="0"/>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60" name="Freeform 57"/>
            <p:cNvSpPr>
              <a:spLocks/>
            </p:cNvSpPr>
            <p:nvPr/>
          </p:nvSpPr>
          <p:spPr bwMode="auto">
            <a:xfrm>
              <a:off x="873" y="1286"/>
              <a:ext cx="427" cy="390"/>
            </a:xfrm>
            <a:custGeom>
              <a:avLst/>
              <a:gdLst>
                <a:gd name="T0" fmla="*/ 0 w 21600"/>
                <a:gd name="T1" fmla="*/ 387 h 21600"/>
                <a:gd name="T2" fmla="*/ 0 w 21600"/>
                <a:gd name="T3" fmla="*/ 0 h 21600"/>
                <a:gd name="T4" fmla="*/ 427 w 21600"/>
                <a:gd name="T5" fmla="*/ 0 h 21600"/>
                <a:gd name="T6" fmla="*/ 427 w 21600"/>
                <a:gd name="T7" fmla="*/ 3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50800" cap="flat">
              <a:solidFill>
                <a:srgbClr val="003DC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561" name="Rectangle 58"/>
            <p:cNvSpPr>
              <a:spLocks/>
            </p:cNvSpPr>
            <p:nvPr/>
          </p:nvSpPr>
          <p:spPr bwMode="auto">
            <a:xfrm>
              <a:off x="714" y="1606"/>
              <a:ext cx="29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500">
                  <a:ea typeface="ＭＳ Ｐゴシック" charset="0"/>
                </a:rPr>
                <a:t>i</a:t>
              </a:r>
            </a:p>
          </p:txBody>
        </p:sp>
        <p:sp>
          <p:nvSpPr>
            <p:cNvPr id="23562" name="Line 59"/>
            <p:cNvSpPr>
              <a:spLocks noChangeShapeType="1"/>
            </p:cNvSpPr>
            <p:nvPr/>
          </p:nvSpPr>
          <p:spPr bwMode="auto">
            <a:xfrm flipH="1">
              <a:off x="321" y="278"/>
              <a:ext cx="0" cy="1393"/>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63" name="Line 60"/>
            <p:cNvSpPr>
              <a:spLocks noChangeShapeType="1"/>
            </p:cNvSpPr>
            <p:nvPr/>
          </p:nvSpPr>
          <p:spPr bwMode="auto">
            <a:xfrm>
              <a:off x="253" y="1296"/>
              <a:ext cx="60"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3564" name="Rectangle 61"/>
            <p:cNvSpPr>
              <a:spLocks/>
            </p:cNvSpPr>
            <p:nvPr/>
          </p:nvSpPr>
          <p:spPr bwMode="auto">
            <a:xfrm>
              <a:off x="0" y="1016"/>
              <a:ext cx="20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500">
                  <a:solidFill>
                    <a:srgbClr val="003DCC"/>
                  </a:solidFill>
                  <a:ea typeface="ＭＳ Ｐゴシック" charset="0"/>
                </a:rPr>
                <a:t>t</a:t>
              </a:r>
            </a:p>
          </p:txBody>
        </p:sp>
        <p:sp>
          <p:nvSpPr>
            <p:cNvPr id="23565" name="Rectangle 62"/>
            <p:cNvSpPr>
              <a:spLocks/>
            </p:cNvSpPr>
            <p:nvPr/>
          </p:nvSpPr>
          <p:spPr bwMode="auto">
            <a:xfrm>
              <a:off x="156" y="0"/>
              <a:ext cx="399"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300">
                  <a:ea typeface="ＭＳ Ｐゴシック" charset="0"/>
                </a:rPr>
                <a:t>time</a:t>
              </a:r>
            </a:p>
          </p:txBody>
        </p:sp>
        <p:sp>
          <p:nvSpPr>
            <p:cNvPr id="23566" name="Rectangle 63"/>
            <p:cNvSpPr>
              <a:spLocks/>
            </p:cNvSpPr>
            <p:nvPr/>
          </p:nvSpPr>
          <p:spPr bwMode="auto">
            <a:xfrm>
              <a:off x="1159" y="1604"/>
              <a:ext cx="29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500">
                  <a:ea typeface="ＭＳ Ｐゴシック" charset="0"/>
                </a:rPr>
                <a:t>j</a:t>
              </a:r>
            </a:p>
          </p:txBody>
        </p:sp>
      </p:grpSp>
      <p:sp>
        <p:nvSpPr>
          <p:cNvPr id="23557" name="Line 65"/>
          <p:cNvSpPr>
            <a:spLocks noChangeShapeType="1"/>
          </p:cNvSpPr>
          <p:nvPr/>
        </p:nvSpPr>
        <p:spPr bwMode="auto">
          <a:xfrm flipH="1">
            <a:off x="6017494" y="5965031"/>
            <a:ext cx="536897" cy="0"/>
          </a:xfrm>
          <a:prstGeom prst="line">
            <a:avLst/>
          </a:prstGeom>
          <a:noFill/>
          <a:ln w="38100">
            <a:solidFill>
              <a:srgbClr val="003DCC"/>
            </a:solidFill>
            <a:prstDash val="sysDot"/>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7" name="Rectangle 54"/>
          <p:cNvSpPr>
            <a:spLocks/>
          </p:cNvSpPr>
          <p:nvPr/>
        </p:nvSpPr>
        <p:spPr bwMode="auto">
          <a:xfrm>
            <a:off x="323528" y="5148328"/>
            <a:ext cx="4790313" cy="144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342900" indent="-342900">
              <a:buFont typeface="Arial"/>
              <a:buChar char="•"/>
            </a:pPr>
            <a:r>
              <a:rPr lang="en-US" sz="2000" dirty="0">
                <a:latin typeface="+mn-lt"/>
                <a:ea typeface="ＭＳ Ｐゴシック" charset="0"/>
              </a:rPr>
              <a:t>T</a:t>
            </a:r>
            <a:r>
              <a:rPr lang="en-US" sz="2000" dirty="0" smtClean="0">
                <a:solidFill>
                  <a:schemeClr val="tx1"/>
                </a:solidFill>
                <a:latin typeface="+mn-lt"/>
                <a:ea typeface="ＭＳ Ｐゴシック" charset="0"/>
              </a:rPr>
              <a:t>ransition probabilities from coalescent theory depend on demography</a:t>
            </a:r>
          </a:p>
          <a:p>
            <a:pPr marL="342900" indent="-342900">
              <a:buFont typeface="Arial"/>
              <a:buChar char="•"/>
            </a:pPr>
            <a:r>
              <a:rPr lang="en-US" sz="2000" dirty="0" smtClean="0">
                <a:latin typeface="+mn-lt"/>
                <a:ea typeface="ＭＳ Ｐゴシック" charset="0"/>
              </a:rPr>
              <a:t>Emission probabilities involve estimation of total tree length and singleton tree length</a:t>
            </a:r>
            <a:endParaRPr lang="en-US" sz="2000" dirty="0">
              <a:solidFill>
                <a:schemeClr val="tx1"/>
              </a:solidFill>
              <a:latin typeface="+mn-lt"/>
              <a:ea typeface="ＭＳ Ｐゴシック" charset="0"/>
            </a:endParaRPr>
          </a:p>
        </p:txBody>
      </p:sp>
    </p:spTree>
    <p:extLst>
      <p:ext uri="{BB962C8B-B14F-4D97-AF65-F5344CB8AC3E}">
        <p14:creationId xmlns:p14="http://schemas.microsoft.com/office/powerpoint/2010/main" val="3063358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892969" y="0"/>
            <a:ext cx="7358063" cy="857250"/>
          </a:xfrm>
        </p:spPr>
        <p:txBody>
          <a:bodyPr/>
          <a:lstStyle/>
          <a:p>
            <a:pPr eaLnBrk="1" hangingPunct="1">
              <a:defRPr/>
            </a:pPr>
            <a:r>
              <a:rPr lang="en-US" sz="4600"/>
              <a:t>MSMC: state transitions</a:t>
            </a:r>
          </a:p>
        </p:txBody>
      </p:sp>
      <p:sp>
        <p:nvSpPr>
          <p:cNvPr id="25602" name="Rectangle 2"/>
          <p:cNvSpPr>
            <a:spLocks/>
          </p:cNvSpPr>
          <p:nvPr/>
        </p:nvSpPr>
        <p:spPr bwMode="auto">
          <a:xfrm>
            <a:off x="267891" y="1209973"/>
            <a:ext cx="3205758"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a:solidFill>
                  <a:schemeClr val="tx1"/>
                </a:solidFill>
                <a:ea typeface="ＭＳ Ｐゴシック" charset="0"/>
              </a:rPr>
              <a:t>(s,k,l) ➔ (t,i,j)</a:t>
            </a:r>
          </a:p>
          <a:p>
            <a:r>
              <a:rPr lang="en-US">
                <a:solidFill>
                  <a:schemeClr val="tx1"/>
                </a:solidFill>
                <a:ea typeface="ＭＳ Ｐゴシック" charset="0"/>
              </a:rPr>
              <a:t>where t&lt;s</a:t>
            </a:r>
          </a:p>
        </p:txBody>
      </p:sp>
      <p:grpSp>
        <p:nvGrpSpPr>
          <p:cNvPr id="25603" name="Group 17"/>
          <p:cNvGrpSpPr>
            <a:grpSpLocks/>
          </p:cNvGrpSpPr>
          <p:nvPr/>
        </p:nvGrpSpPr>
        <p:grpSpPr bwMode="auto">
          <a:xfrm>
            <a:off x="5425902" y="1125141"/>
            <a:ext cx="2949030" cy="1461120"/>
            <a:chOff x="0" y="0"/>
            <a:chExt cx="2642" cy="1309"/>
          </a:xfrm>
        </p:grpSpPr>
        <p:sp>
          <p:nvSpPr>
            <p:cNvPr id="25648" name="Freeform 3"/>
            <p:cNvSpPr>
              <a:spLocks/>
            </p:cNvSpPr>
            <p:nvPr/>
          </p:nvSpPr>
          <p:spPr bwMode="auto">
            <a:xfrm>
              <a:off x="182" y="529"/>
              <a:ext cx="320" cy="552"/>
            </a:xfrm>
            <a:custGeom>
              <a:avLst/>
              <a:gdLst>
                <a:gd name="T0" fmla="*/ 0 w 21600"/>
                <a:gd name="T1" fmla="*/ 548 h 21600"/>
                <a:gd name="T2" fmla="*/ 0 w 21600"/>
                <a:gd name="T3" fmla="*/ 0 h 21600"/>
                <a:gd name="T4" fmla="*/ 320 w 21600"/>
                <a:gd name="T5" fmla="*/ 0 h 21600"/>
                <a:gd name="T6" fmla="*/ 320 w 21600"/>
                <a:gd name="T7" fmla="*/ 55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38100" cap="flat">
              <a:solidFill>
                <a:srgbClr val="002D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49" name="Freeform 4"/>
            <p:cNvSpPr>
              <a:spLocks/>
            </p:cNvSpPr>
            <p:nvPr/>
          </p:nvSpPr>
          <p:spPr bwMode="auto">
            <a:xfrm>
              <a:off x="346" y="4"/>
              <a:ext cx="616" cy="515"/>
            </a:xfrm>
            <a:custGeom>
              <a:avLst/>
              <a:gdLst>
                <a:gd name="T0" fmla="*/ 0 w 21600"/>
                <a:gd name="T1" fmla="*/ 515 h 21600"/>
                <a:gd name="T2" fmla="*/ 0 w 21600"/>
                <a:gd name="T3" fmla="*/ 0 h 21600"/>
                <a:gd name="T4" fmla="*/ 616 w 21600"/>
                <a:gd name="T5" fmla="*/ 0 h 21600"/>
                <a:gd name="T6" fmla="*/ 616 w 21600"/>
                <a:gd name="T7" fmla="*/ 31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0" y="0"/>
                  </a:lnTo>
                  <a:lnTo>
                    <a:pt x="21600" y="0"/>
                  </a:lnTo>
                  <a:lnTo>
                    <a:pt x="21600" y="13292"/>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50" name="Freeform 5"/>
            <p:cNvSpPr>
              <a:spLocks/>
            </p:cNvSpPr>
            <p:nvPr/>
          </p:nvSpPr>
          <p:spPr bwMode="auto">
            <a:xfrm>
              <a:off x="810" y="320"/>
              <a:ext cx="304" cy="776"/>
            </a:xfrm>
            <a:custGeom>
              <a:avLst/>
              <a:gdLst>
                <a:gd name="T0" fmla="*/ 0 w 21600"/>
                <a:gd name="T1" fmla="*/ 771 h 21600"/>
                <a:gd name="T2" fmla="*/ 0 w 21600"/>
                <a:gd name="T3" fmla="*/ 0 h 21600"/>
                <a:gd name="T4" fmla="*/ 304 w 21600"/>
                <a:gd name="T5" fmla="*/ 0 h 21600"/>
                <a:gd name="T6" fmla="*/ 304 w 21600"/>
                <a:gd name="T7" fmla="*/ 77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51" name="Freeform 6"/>
            <p:cNvSpPr>
              <a:spLocks/>
            </p:cNvSpPr>
            <p:nvPr/>
          </p:nvSpPr>
          <p:spPr bwMode="auto">
            <a:xfrm>
              <a:off x="510" y="768"/>
              <a:ext cx="305" cy="178"/>
            </a:xfrm>
            <a:custGeom>
              <a:avLst/>
              <a:gdLst>
                <a:gd name="T0" fmla="*/ 305 w 21600"/>
                <a:gd name="T1" fmla="*/ 185 h 20731"/>
                <a:gd name="T2" fmla="*/ 162 w 21600"/>
                <a:gd name="T3" fmla="*/ 132 h 20731"/>
                <a:gd name="T4" fmla="*/ 146 w 21600"/>
                <a:gd name="T5" fmla="*/ 17 h 20731"/>
                <a:gd name="T6" fmla="*/ 0 w 21600"/>
                <a:gd name="T7" fmla="*/ 9 h 207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0731">
                  <a:moveTo>
                    <a:pt x="21600" y="20731"/>
                  </a:moveTo>
                  <a:cubicBezTo>
                    <a:pt x="18267" y="18669"/>
                    <a:pt x="12776" y="17106"/>
                    <a:pt x="11501" y="14483"/>
                  </a:cubicBezTo>
                  <a:cubicBezTo>
                    <a:pt x="10532" y="12487"/>
                    <a:pt x="11395" y="2650"/>
                    <a:pt x="10369" y="1097"/>
                  </a:cubicBezTo>
                  <a:cubicBezTo>
                    <a:pt x="9070" y="-869"/>
                    <a:pt x="3422" y="472"/>
                    <a:pt x="0" y="164"/>
                  </a:cubicBezTo>
                </a:path>
              </a:pathLst>
            </a:custGeom>
            <a:noFill/>
            <a:ln w="381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52" name="Freeform 7"/>
            <p:cNvSpPr>
              <a:spLocks/>
            </p:cNvSpPr>
            <p:nvPr/>
          </p:nvSpPr>
          <p:spPr bwMode="auto">
            <a:xfrm>
              <a:off x="1874" y="525"/>
              <a:ext cx="304" cy="544"/>
            </a:xfrm>
            <a:custGeom>
              <a:avLst/>
              <a:gdLst>
                <a:gd name="T0" fmla="*/ 0 w 21600"/>
                <a:gd name="T1" fmla="*/ 544 h 21600"/>
                <a:gd name="T2" fmla="*/ 0 w 21600"/>
                <a:gd name="T3" fmla="*/ 0 h 21600"/>
                <a:gd name="T4" fmla="*/ 304 w 21600"/>
                <a:gd name="T5" fmla="*/ 0 h 21600"/>
                <a:gd name="T6" fmla="*/ 304 w 21600"/>
                <a:gd name="T7" fmla="*/ 25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0" y="0"/>
                  </a:lnTo>
                  <a:lnTo>
                    <a:pt x="21600" y="0"/>
                  </a:lnTo>
                  <a:lnTo>
                    <a:pt x="21600" y="10288"/>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53" name="Freeform 8"/>
            <p:cNvSpPr>
              <a:spLocks/>
            </p:cNvSpPr>
            <p:nvPr/>
          </p:nvSpPr>
          <p:spPr bwMode="auto">
            <a:xfrm>
              <a:off x="2026" y="0"/>
              <a:ext cx="616" cy="1082"/>
            </a:xfrm>
            <a:custGeom>
              <a:avLst/>
              <a:gdLst>
                <a:gd name="T0" fmla="*/ 0 w 21600"/>
                <a:gd name="T1" fmla="*/ 512 h 21600"/>
                <a:gd name="T2" fmla="*/ 0 w 21600"/>
                <a:gd name="T3" fmla="*/ 0 h 21600"/>
                <a:gd name="T4" fmla="*/ 616 w 21600"/>
                <a:gd name="T5" fmla="*/ 0 h 21600"/>
                <a:gd name="T6" fmla="*/ 616 w 21600"/>
                <a:gd name="T7" fmla="*/ 10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214"/>
                  </a:moveTo>
                  <a:lnTo>
                    <a:pt x="0" y="0"/>
                  </a:lnTo>
                  <a:lnTo>
                    <a:pt x="21600" y="0"/>
                  </a:lnTo>
                  <a:lnTo>
                    <a:pt x="21600" y="21600"/>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54" name="Freeform 9"/>
            <p:cNvSpPr>
              <a:spLocks/>
            </p:cNvSpPr>
            <p:nvPr/>
          </p:nvSpPr>
          <p:spPr bwMode="auto">
            <a:xfrm>
              <a:off x="2034" y="792"/>
              <a:ext cx="304" cy="280"/>
            </a:xfrm>
            <a:custGeom>
              <a:avLst/>
              <a:gdLst>
                <a:gd name="T0" fmla="*/ 0 w 21600"/>
                <a:gd name="T1" fmla="*/ 278 h 21600"/>
                <a:gd name="T2" fmla="*/ 0 w 21600"/>
                <a:gd name="T3" fmla="*/ 0 h 21600"/>
                <a:gd name="T4" fmla="*/ 304 w 21600"/>
                <a:gd name="T5" fmla="*/ 0 h 21600"/>
                <a:gd name="T6" fmla="*/ 304 w 21600"/>
                <a:gd name="T7" fmla="*/ 28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38100" cap="flat">
              <a:solidFill>
                <a:srgbClr val="002D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55" name="Line 10"/>
            <p:cNvSpPr>
              <a:spLocks noChangeShapeType="1"/>
            </p:cNvSpPr>
            <p:nvPr/>
          </p:nvSpPr>
          <p:spPr bwMode="auto">
            <a:xfrm flipH="1">
              <a:off x="1322" y="664"/>
              <a:ext cx="351" cy="0"/>
            </a:xfrm>
            <a:prstGeom prst="line">
              <a:avLst/>
            </a:prstGeom>
            <a:noFill/>
            <a:ln w="635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5656" name="Rectangle 11"/>
            <p:cNvSpPr>
              <a:spLocks/>
            </p:cNvSpPr>
            <p:nvPr/>
          </p:nvSpPr>
          <p:spPr bwMode="auto">
            <a:xfrm>
              <a:off x="101" y="1055"/>
              <a:ext cx="9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k</a:t>
              </a:r>
            </a:p>
          </p:txBody>
        </p:sp>
        <p:sp>
          <p:nvSpPr>
            <p:cNvPr id="25657" name="Rectangle 12"/>
            <p:cNvSpPr>
              <a:spLocks/>
            </p:cNvSpPr>
            <p:nvPr/>
          </p:nvSpPr>
          <p:spPr bwMode="auto">
            <a:xfrm>
              <a:off x="437" y="1063"/>
              <a:ext cx="5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l</a:t>
              </a:r>
            </a:p>
          </p:txBody>
        </p:sp>
        <p:sp>
          <p:nvSpPr>
            <p:cNvPr id="25658" name="Rectangle 13"/>
            <p:cNvSpPr>
              <a:spLocks/>
            </p:cNvSpPr>
            <p:nvPr/>
          </p:nvSpPr>
          <p:spPr bwMode="auto">
            <a:xfrm>
              <a:off x="0" y="415"/>
              <a:ext cx="7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solidFill>
                    <a:srgbClr val="002D99"/>
                  </a:solidFill>
                  <a:ea typeface="ＭＳ Ｐゴシック" charset="0"/>
                </a:rPr>
                <a:t>s</a:t>
              </a:r>
            </a:p>
          </p:txBody>
        </p:sp>
        <p:sp>
          <p:nvSpPr>
            <p:cNvPr id="25659" name="Rectangle 14"/>
            <p:cNvSpPr>
              <a:spLocks/>
            </p:cNvSpPr>
            <p:nvPr/>
          </p:nvSpPr>
          <p:spPr bwMode="auto">
            <a:xfrm>
              <a:off x="1987" y="1067"/>
              <a:ext cx="5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i</a:t>
              </a:r>
            </a:p>
          </p:txBody>
        </p:sp>
        <p:sp>
          <p:nvSpPr>
            <p:cNvPr id="25660" name="Rectangle 15"/>
            <p:cNvSpPr>
              <a:spLocks/>
            </p:cNvSpPr>
            <p:nvPr/>
          </p:nvSpPr>
          <p:spPr bwMode="auto">
            <a:xfrm>
              <a:off x="2298" y="1075"/>
              <a:ext cx="6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j</a:t>
              </a:r>
            </a:p>
          </p:txBody>
        </p:sp>
        <p:sp>
          <p:nvSpPr>
            <p:cNvPr id="2" name="Rectangle 16"/>
            <p:cNvSpPr>
              <a:spLocks/>
            </p:cNvSpPr>
            <p:nvPr/>
          </p:nvSpPr>
          <p:spPr bwMode="auto">
            <a:xfrm>
              <a:off x="2346" y="651"/>
              <a:ext cx="24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solidFill>
                    <a:srgbClr val="002D99"/>
                  </a:solidFill>
                  <a:ea typeface="ＭＳ Ｐゴシック" charset="0"/>
                </a:rPr>
                <a:t>t&lt;s</a:t>
              </a:r>
            </a:p>
          </p:txBody>
        </p:sp>
      </p:grpSp>
      <p:grpSp>
        <p:nvGrpSpPr>
          <p:cNvPr id="25643" name="Group 43"/>
          <p:cNvGrpSpPr>
            <a:grpSpLocks/>
          </p:cNvGrpSpPr>
          <p:nvPr/>
        </p:nvGrpSpPr>
        <p:grpSpPr bwMode="auto">
          <a:xfrm>
            <a:off x="267890" y="2768203"/>
            <a:ext cx="8554641" cy="1970112"/>
            <a:chOff x="0" y="-32"/>
            <a:chExt cx="7664" cy="1765"/>
          </a:xfrm>
        </p:grpSpPr>
        <p:sp>
          <p:nvSpPr>
            <p:cNvPr id="25623" name="Rectangle 18"/>
            <p:cNvSpPr>
              <a:spLocks/>
            </p:cNvSpPr>
            <p:nvPr/>
          </p:nvSpPr>
          <p:spPr bwMode="auto">
            <a:xfrm>
              <a:off x="0" y="656"/>
              <a:ext cx="2400"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a:solidFill>
                    <a:schemeClr val="tx1"/>
                  </a:solidFill>
                  <a:ea typeface="ＭＳ Ｐゴシック" charset="0"/>
                </a:rPr>
                <a:t>(s,k,l) ➔ (t,i,j)</a:t>
              </a:r>
            </a:p>
            <a:p>
              <a:r>
                <a:rPr lang="en-US">
                  <a:solidFill>
                    <a:schemeClr val="tx1"/>
                  </a:solidFill>
                  <a:ea typeface="ＭＳ Ｐゴシック" charset="0"/>
                </a:rPr>
                <a:t>where t=s</a:t>
              </a:r>
            </a:p>
          </p:txBody>
        </p:sp>
        <p:pic>
          <p:nvPicPr>
            <p:cNvPr id="25624" name="Picture 1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 y="-32"/>
              <a:ext cx="6624"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25625" name="Group 42"/>
            <p:cNvGrpSpPr>
              <a:grpSpLocks/>
            </p:cNvGrpSpPr>
            <p:nvPr/>
          </p:nvGrpSpPr>
          <p:grpSpPr bwMode="auto">
            <a:xfrm>
              <a:off x="2968" y="424"/>
              <a:ext cx="4696" cy="1309"/>
              <a:chOff x="0" y="0"/>
              <a:chExt cx="4696" cy="1309"/>
            </a:xfrm>
          </p:grpSpPr>
          <p:sp>
            <p:nvSpPr>
              <p:cNvPr id="25626" name="Freeform 20"/>
              <p:cNvSpPr>
                <a:spLocks/>
              </p:cNvSpPr>
              <p:nvPr/>
            </p:nvSpPr>
            <p:spPr bwMode="auto">
              <a:xfrm>
                <a:off x="176" y="656"/>
                <a:ext cx="304" cy="416"/>
              </a:xfrm>
              <a:custGeom>
                <a:avLst/>
                <a:gdLst>
                  <a:gd name="T0" fmla="*/ 0 w 21600"/>
                  <a:gd name="T1" fmla="*/ 413 h 21600"/>
                  <a:gd name="T2" fmla="*/ 0 w 21600"/>
                  <a:gd name="T3" fmla="*/ 0 h 21600"/>
                  <a:gd name="T4" fmla="*/ 304 w 21600"/>
                  <a:gd name="T5" fmla="*/ 0 h 21600"/>
                  <a:gd name="T6" fmla="*/ 304 w 21600"/>
                  <a:gd name="T7" fmla="*/ 41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38100" cap="flat">
                <a:solidFill>
                  <a:srgbClr val="002D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27" name="Freeform 21"/>
              <p:cNvSpPr>
                <a:spLocks/>
              </p:cNvSpPr>
              <p:nvPr/>
            </p:nvSpPr>
            <p:spPr bwMode="auto">
              <a:xfrm>
                <a:off x="328" y="0"/>
                <a:ext cx="616" cy="664"/>
              </a:xfrm>
              <a:custGeom>
                <a:avLst/>
                <a:gdLst>
                  <a:gd name="T0" fmla="*/ 0 w 21600"/>
                  <a:gd name="T1" fmla="*/ 664 h 21600"/>
                  <a:gd name="T2" fmla="*/ 0 w 21600"/>
                  <a:gd name="T3" fmla="*/ 0 h 21600"/>
                  <a:gd name="T4" fmla="*/ 616 w 21600"/>
                  <a:gd name="T5" fmla="*/ 0 h 21600"/>
                  <a:gd name="T6" fmla="*/ 616 w 21600"/>
                  <a:gd name="T7" fmla="*/ 31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0" y="0"/>
                    </a:lnTo>
                    <a:lnTo>
                      <a:pt x="21600" y="0"/>
                    </a:lnTo>
                    <a:lnTo>
                      <a:pt x="21600" y="10323"/>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28" name="Freeform 22"/>
              <p:cNvSpPr>
                <a:spLocks/>
              </p:cNvSpPr>
              <p:nvPr/>
            </p:nvSpPr>
            <p:spPr bwMode="auto">
              <a:xfrm>
                <a:off x="792" y="312"/>
                <a:ext cx="304" cy="776"/>
              </a:xfrm>
              <a:custGeom>
                <a:avLst/>
                <a:gdLst>
                  <a:gd name="T0" fmla="*/ 0 w 21600"/>
                  <a:gd name="T1" fmla="*/ 771 h 21600"/>
                  <a:gd name="T2" fmla="*/ 0 w 21600"/>
                  <a:gd name="T3" fmla="*/ 0 h 21600"/>
                  <a:gd name="T4" fmla="*/ 304 w 21600"/>
                  <a:gd name="T5" fmla="*/ 0 h 21600"/>
                  <a:gd name="T6" fmla="*/ 304 w 21600"/>
                  <a:gd name="T7" fmla="*/ 77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29" name="Freeform 23"/>
              <p:cNvSpPr>
                <a:spLocks/>
              </p:cNvSpPr>
              <p:nvPr/>
            </p:nvSpPr>
            <p:spPr bwMode="auto">
              <a:xfrm>
                <a:off x="336" y="201"/>
                <a:ext cx="456" cy="736"/>
              </a:xfrm>
              <a:custGeom>
                <a:avLst/>
                <a:gdLst>
                  <a:gd name="T0" fmla="*/ 456 w 21600"/>
                  <a:gd name="T1" fmla="*/ 767 h 20731"/>
                  <a:gd name="T2" fmla="*/ 243 w 21600"/>
                  <a:gd name="T3" fmla="*/ 545 h 20731"/>
                  <a:gd name="T4" fmla="*/ 219 w 21600"/>
                  <a:gd name="T5" fmla="*/ 70 h 20731"/>
                  <a:gd name="T6" fmla="*/ 0 w 21600"/>
                  <a:gd name="T7" fmla="*/ 37 h 207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0731">
                    <a:moveTo>
                      <a:pt x="21600" y="20731"/>
                    </a:moveTo>
                    <a:cubicBezTo>
                      <a:pt x="18267" y="18669"/>
                      <a:pt x="12776" y="17106"/>
                      <a:pt x="11501" y="14483"/>
                    </a:cubicBezTo>
                    <a:cubicBezTo>
                      <a:pt x="10532" y="12487"/>
                      <a:pt x="11395" y="2650"/>
                      <a:pt x="10369" y="1097"/>
                    </a:cubicBezTo>
                    <a:cubicBezTo>
                      <a:pt x="9070" y="-869"/>
                      <a:pt x="3422" y="472"/>
                      <a:pt x="0" y="164"/>
                    </a:cubicBezTo>
                  </a:path>
                </a:pathLst>
              </a:custGeom>
              <a:noFill/>
              <a:ln w="381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30" name="Freeform 24"/>
              <p:cNvSpPr>
                <a:spLocks/>
              </p:cNvSpPr>
              <p:nvPr/>
            </p:nvSpPr>
            <p:spPr bwMode="auto">
              <a:xfrm>
                <a:off x="1824" y="680"/>
                <a:ext cx="304" cy="418"/>
              </a:xfrm>
              <a:custGeom>
                <a:avLst/>
                <a:gdLst>
                  <a:gd name="T0" fmla="*/ 0 w 21600"/>
                  <a:gd name="T1" fmla="*/ 412 h 21600"/>
                  <a:gd name="T2" fmla="*/ 0 w 21600"/>
                  <a:gd name="T3" fmla="*/ 0 h 21600"/>
                  <a:gd name="T4" fmla="*/ 304 w 21600"/>
                  <a:gd name="T5" fmla="*/ 0 h 21600"/>
                  <a:gd name="T6" fmla="*/ 304 w 21600"/>
                  <a:gd name="T7" fmla="*/ 4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294"/>
                    </a:moveTo>
                    <a:lnTo>
                      <a:pt x="0" y="0"/>
                    </a:lnTo>
                    <a:lnTo>
                      <a:pt x="21600" y="0"/>
                    </a:lnTo>
                    <a:lnTo>
                      <a:pt x="21600" y="21600"/>
                    </a:lnTo>
                  </a:path>
                </a:pathLst>
              </a:custGeom>
              <a:noFill/>
              <a:ln w="38100" cap="flat">
                <a:solidFill>
                  <a:srgbClr val="002D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31" name="Freeform 25"/>
              <p:cNvSpPr>
                <a:spLocks/>
              </p:cNvSpPr>
              <p:nvPr/>
            </p:nvSpPr>
            <p:spPr bwMode="auto">
              <a:xfrm>
                <a:off x="2168" y="24"/>
                <a:ext cx="616" cy="1082"/>
              </a:xfrm>
              <a:custGeom>
                <a:avLst/>
                <a:gdLst>
                  <a:gd name="T0" fmla="*/ 8 w 21600"/>
                  <a:gd name="T1" fmla="*/ 184 h 21600"/>
                  <a:gd name="T2" fmla="*/ 0 w 21600"/>
                  <a:gd name="T3" fmla="*/ 0 h 21600"/>
                  <a:gd name="T4" fmla="*/ 616 w 21600"/>
                  <a:gd name="T5" fmla="*/ 0 h 21600"/>
                  <a:gd name="T6" fmla="*/ 616 w 21600"/>
                  <a:gd name="T7" fmla="*/ 10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81" y="3671"/>
                    </a:moveTo>
                    <a:lnTo>
                      <a:pt x="0" y="0"/>
                    </a:lnTo>
                    <a:lnTo>
                      <a:pt x="21600" y="0"/>
                    </a:lnTo>
                    <a:lnTo>
                      <a:pt x="21600" y="21600"/>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32" name="Freeform 26"/>
              <p:cNvSpPr>
                <a:spLocks/>
              </p:cNvSpPr>
              <p:nvPr/>
            </p:nvSpPr>
            <p:spPr bwMode="auto">
              <a:xfrm>
                <a:off x="1976" y="216"/>
                <a:ext cx="400" cy="888"/>
              </a:xfrm>
              <a:custGeom>
                <a:avLst/>
                <a:gdLst>
                  <a:gd name="T0" fmla="*/ 0 w 21600"/>
                  <a:gd name="T1" fmla="*/ 456 h 21600"/>
                  <a:gd name="T2" fmla="*/ 0 w 21600"/>
                  <a:gd name="T3" fmla="*/ 0 h 21600"/>
                  <a:gd name="T4" fmla="*/ 400 w 21600"/>
                  <a:gd name="T5" fmla="*/ 0 h 21600"/>
                  <a:gd name="T6" fmla="*/ 400 w 21600"/>
                  <a:gd name="T7" fmla="*/ 8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092"/>
                    </a:moveTo>
                    <a:lnTo>
                      <a:pt x="0" y="0"/>
                    </a:lnTo>
                    <a:lnTo>
                      <a:pt x="21600" y="0"/>
                    </a:lnTo>
                    <a:lnTo>
                      <a:pt x="21600" y="21600"/>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33" name="Line 27"/>
              <p:cNvSpPr>
                <a:spLocks noChangeShapeType="1"/>
              </p:cNvSpPr>
              <p:nvPr/>
            </p:nvSpPr>
            <p:spPr bwMode="auto">
              <a:xfrm flipH="1">
                <a:off x="1296" y="688"/>
                <a:ext cx="350" cy="0"/>
              </a:xfrm>
              <a:prstGeom prst="line">
                <a:avLst/>
              </a:prstGeom>
              <a:noFill/>
              <a:ln w="635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5634" name="Freeform 28"/>
              <p:cNvSpPr>
                <a:spLocks/>
              </p:cNvSpPr>
              <p:nvPr/>
            </p:nvSpPr>
            <p:spPr bwMode="auto">
              <a:xfrm>
                <a:off x="3776" y="680"/>
                <a:ext cx="304" cy="416"/>
              </a:xfrm>
              <a:custGeom>
                <a:avLst/>
                <a:gdLst>
                  <a:gd name="T0" fmla="*/ 0 w 21600"/>
                  <a:gd name="T1" fmla="*/ 413 h 21600"/>
                  <a:gd name="T2" fmla="*/ 0 w 21600"/>
                  <a:gd name="T3" fmla="*/ 0 h 21600"/>
                  <a:gd name="T4" fmla="*/ 304 w 21600"/>
                  <a:gd name="T5" fmla="*/ 0 h 21600"/>
                  <a:gd name="T6" fmla="*/ 304 w 21600"/>
                  <a:gd name="T7" fmla="*/ 41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38100" cap="flat">
                <a:solidFill>
                  <a:srgbClr val="002D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35" name="Freeform 29"/>
              <p:cNvSpPr>
                <a:spLocks/>
              </p:cNvSpPr>
              <p:nvPr/>
            </p:nvSpPr>
            <p:spPr bwMode="auto">
              <a:xfrm>
                <a:off x="3928" y="24"/>
                <a:ext cx="616" cy="664"/>
              </a:xfrm>
              <a:custGeom>
                <a:avLst/>
                <a:gdLst>
                  <a:gd name="T0" fmla="*/ 0 w 21600"/>
                  <a:gd name="T1" fmla="*/ 664 h 21600"/>
                  <a:gd name="T2" fmla="*/ 0 w 21600"/>
                  <a:gd name="T3" fmla="*/ 0 h 21600"/>
                  <a:gd name="T4" fmla="*/ 616 w 21600"/>
                  <a:gd name="T5" fmla="*/ 0 h 21600"/>
                  <a:gd name="T6" fmla="*/ 616 w 21600"/>
                  <a:gd name="T7" fmla="*/ 31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0" y="0"/>
                    </a:lnTo>
                    <a:lnTo>
                      <a:pt x="21600" y="0"/>
                    </a:lnTo>
                    <a:lnTo>
                      <a:pt x="21600" y="10323"/>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36" name="Freeform 30"/>
              <p:cNvSpPr>
                <a:spLocks/>
              </p:cNvSpPr>
              <p:nvPr/>
            </p:nvSpPr>
            <p:spPr bwMode="auto">
              <a:xfrm>
                <a:off x="4392" y="336"/>
                <a:ext cx="304" cy="776"/>
              </a:xfrm>
              <a:custGeom>
                <a:avLst/>
                <a:gdLst>
                  <a:gd name="T0" fmla="*/ 0 w 21600"/>
                  <a:gd name="T1" fmla="*/ 771 h 21600"/>
                  <a:gd name="T2" fmla="*/ 0 w 21600"/>
                  <a:gd name="T3" fmla="*/ 0 h 21600"/>
                  <a:gd name="T4" fmla="*/ 304 w 21600"/>
                  <a:gd name="T5" fmla="*/ 0 h 21600"/>
                  <a:gd name="T6" fmla="*/ 304 w 21600"/>
                  <a:gd name="T7" fmla="*/ 77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37" name="Freeform 31"/>
              <p:cNvSpPr>
                <a:spLocks/>
              </p:cNvSpPr>
              <p:nvPr/>
            </p:nvSpPr>
            <p:spPr bwMode="auto">
              <a:xfrm>
                <a:off x="4384" y="768"/>
                <a:ext cx="127" cy="196"/>
              </a:xfrm>
              <a:custGeom>
                <a:avLst/>
                <a:gdLst>
                  <a:gd name="T0" fmla="*/ 23 w 21132"/>
                  <a:gd name="T1" fmla="*/ 196 h 21600"/>
                  <a:gd name="T2" fmla="*/ 119 w 21132"/>
                  <a:gd name="T3" fmla="*/ 155 h 21600"/>
                  <a:gd name="T4" fmla="*/ 119 w 21132"/>
                  <a:gd name="T5" fmla="*/ 47 h 21600"/>
                  <a:gd name="T6" fmla="*/ 0 w 21132"/>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32" h="21600">
                    <a:moveTo>
                      <a:pt x="3791" y="21600"/>
                    </a:moveTo>
                    <a:cubicBezTo>
                      <a:pt x="9062" y="20111"/>
                      <a:pt x="18006" y="18850"/>
                      <a:pt x="19763" y="17088"/>
                    </a:cubicBezTo>
                    <a:cubicBezTo>
                      <a:pt x="21578" y="15267"/>
                      <a:pt x="21600" y="6981"/>
                      <a:pt x="19763" y="5196"/>
                    </a:cubicBezTo>
                    <a:cubicBezTo>
                      <a:pt x="18241" y="3717"/>
                      <a:pt x="4567" y="1185"/>
                      <a:pt x="0" y="0"/>
                    </a:cubicBezTo>
                  </a:path>
                </a:pathLst>
              </a:custGeom>
              <a:noFill/>
              <a:ln w="38100" cap="flat">
                <a:solidFill>
                  <a:srgbClr val="FF00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38" name="Rectangle 32"/>
              <p:cNvSpPr>
                <a:spLocks/>
              </p:cNvSpPr>
              <p:nvPr/>
            </p:nvSpPr>
            <p:spPr bwMode="auto">
              <a:xfrm>
                <a:off x="3131" y="485"/>
                <a:ext cx="23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300">
                    <a:ea typeface="ＭＳ Ｐゴシック" charset="0"/>
                  </a:rPr>
                  <a:t>or</a:t>
                </a:r>
              </a:p>
            </p:txBody>
          </p:sp>
          <p:sp>
            <p:nvSpPr>
              <p:cNvPr id="25639" name="Rectangle 33"/>
              <p:cNvSpPr>
                <a:spLocks/>
              </p:cNvSpPr>
              <p:nvPr/>
            </p:nvSpPr>
            <p:spPr bwMode="auto">
              <a:xfrm>
                <a:off x="96" y="1059"/>
                <a:ext cx="9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k</a:t>
                </a:r>
              </a:p>
            </p:txBody>
          </p:sp>
          <p:sp>
            <p:nvSpPr>
              <p:cNvPr id="25640" name="Rectangle 34"/>
              <p:cNvSpPr>
                <a:spLocks/>
              </p:cNvSpPr>
              <p:nvPr/>
            </p:nvSpPr>
            <p:spPr bwMode="auto">
              <a:xfrm>
                <a:off x="432" y="1067"/>
                <a:ext cx="5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l</a:t>
                </a:r>
              </a:p>
            </p:txBody>
          </p:sp>
          <p:sp>
            <p:nvSpPr>
              <p:cNvPr id="25641" name="Rectangle 35"/>
              <p:cNvSpPr>
                <a:spLocks/>
              </p:cNvSpPr>
              <p:nvPr/>
            </p:nvSpPr>
            <p:spPr bwMode="auto">
              <a:xfrm>
                <a:off x="0" y="499"/>
                <a:ext cx="7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solidFill>
                      <a:srgbClr val="002D99"/>
                    </a:solidFill>
                    <a:ea typeface="ＭＳ Ｐゴシック" charset="0"/>
                  </a:rPr>
                  <a:t>s</a:t>
                </a:r>
              </a:p>
            </p:txBody>
          </p:sp>
          <p:sp>
            <p:nvSpPr>
              <p:cNvPr id="25642" name="Rectangle 36"/>
              <p:cNvSpPr>
                <a:spLocks/>
              </p:cNvSpPr>
              <p:nvPr/>
            </p:nvSpPr>
            <p:spPr bwMode="auto">
              <a:xfrm>
                <a:off x="1776" y="1075"/>
                <a:ext cx="5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i</a:t>
                </a:r>
              </a:p>
            </p:txBody>
          </p:sp>
          <p:sp>
            <p:nvSpPr>
              <p:cNvPr id="3" name="Rectangle 37"/>
              <p:cNvSpPr>
                <a:spLocks/>
              </p:cNvSpPr>
              <p:nvPr/>
            </p:nvSpPr>
            <p:spPr bwMode="auto">
              <a:xfrm>
                <a:off x="2080" y="1075"/>
                <a:ext cx="6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j</a:t>
                </a:r>
              </a:p>
            </p:txBody>
          </p:sp>
          <p:sp>
            <p:nvSpPr>
              <p:cNvPr id="25644" name="Rectangle 38"/>
              <p:cNvSpPr>
                <a:spLocks/>
              </p:cNvSpPr>
              <p:nvPr/>
            </p:nvSpPr>
            <p:spPr bwMode="auto">
              <a:xfrm>
                <a:off x="1631" y="459"/>
                <a:ext cx="24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solidFill>
                      <a:srgbClr val="002D99"/>
                    </a:solidFill>
                    <a:ea typeface="ＭＳ Ｐゴシック" charset="0"/>
                  </a:rPr>
                  <a:t>t=s</a:t>
                </a:r>
              </a:p>
            </p:txBody>
          </p:sp>
          <p:sp>
            <p:nvSpPr>
              <p:cNvPr id="25645" name="Rectangle 39"/>
              <p:cNvSpPr>
                <a:spLocks/>
              </p:cNvSpPr>
              <p:nvPr/>
            </p:nvSpPr>
            <p:spPr bwMode="auto">
              <a:xfrm>
                <a:off x="3728" y="1067"/>
                <a:ext cx="5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i</a:t>
                </a:r>
              </a:p>
            </p:txBody>
          </p:sp>
          <p:sp>
            <p:nvSpPr>
              <p:cNvPr id="25646" name="Rectangle 40"/>
              <p:cNvSpPr>
                <a:spLocks/>
              </p:cNvSpPr>
              <p:nvPr/>
            </p:nvSpPr>
            <p:spPr bwMode="auto">
              <a:xfrm>
                <a:off x="4032" y="1067"/>
                <a:ext cx="6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j</a:t>
                </a:r>
              </a:p>
            </p:txBody>
          </p:sp>
          <p:sp>
            <p:nvSpPr>
              <p:cNvPr id="25647" name="Rectangle 41"/>
              <p:cNvSpPr>
                <a:spLocks/>
              </p:cNvSpPr>
              <p:nvPr/>
            </p:nvSpPr>
            <p:spPr bwMode="auto">
              <a:xfrm>
                <a:off x="3587" y="451"/>
                <a:ext cx="24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solidFill>
                      <a:srgbClr val="002D99"/>
                    </a:solidFill>
                    <a:ea typeface="ＭＳ Ｐゴシック" charset="0"/>
                  </a:rPr>
                  <a:t>t=s</a:t>
                </a:r>
              </a:p>
            </p:txBody>
          </p:sp>
        </p:grpSp>
      </p:grpSp>
      <p:grpSp>
        <p:nvGrpSpPr>
          <p:cNvPr id="25661" name="Group 61"/>
          <p:cNvGrpSpPr>
            <a:grpSpLocks/>
          </p:cNvGrpSpPr>
          <p:nvPr/>
        </p:nvGrpSpPr>
        <p:grpSpPr bwMode="auto">
          <a:xfrm>
            <a:off x="178594" y="4911328"/>
            <a:ext cx="8554641" cy="1773659"/>
            <a:chOff x="0" y="-32"/>
            <a:chExt cx="7664" cy="1589"/>
          </a:xfrm>
        </p:grpSpPr>
        <p:sp>
          <p:nvSpPr>
            <p:cNvPr id="25606" name="Rectangle 44"/>
            <p:cNvSpPr>
              <a:spLocks/>
            </p:cNvSpPr>
            <p:nvPr/>
          </p:nvSpPr>
          <p:spPr bwMode="auto">
            <a:xfrm>
              <a:off x="0" y="576"/>
              <a:ext cx="287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a:solidFill>
                    <a:schemeClr val="tx1"/>
                  </a:solidFill>
                  <a:ea typeface="ＭＳ Ｐゴシック" charset="0"/>
                </a:rPr>
                <a:t>(s,k,l) ➔ (t,i,j)</a:t>
              </a:r>
            </a:p>
            <a:p>
              <a:r>
                <a:rPr lang="en-US">
                  <a:solidFill>
                    <a:schemeClr val="tx1"/>
                  </a:solidFill>
                  <a:ea typeface="ＭＳ Ｐゴシック" charset="0"/>
                </a:rPr>
                <a:t>where t&gt;s</a:t>
              </a:r>
            </a:p>
          </p:txBody>
        </p:sp>
        <p:pic>
          <p:nvPicPr>
            <p:cNvPr id="25607" name="Picture 4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32"/>
              <a:ext cx="6624"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25608" name="Group 60"/>
            <p:cNvGrpSpPr>
              <a:grpSpLocks/>
            </p:cNvGrpSpPr>
            <p:nvPr/>
          </p:nvGrpSpPr>
          <p:grpSpPr bwMode="auto">
            <a:xfrm>
              <a:off x="5048" y="240"/>
              <a:ext cx="2616" cy="1317"/>
              <a:chOff x="0" y="0"/>
              <a:chExt cx="2616" cy="1317"/>
            </a:xfrm>
          </p:grpSpPr>
          <p:sp>
            <p:nvSpPr>
              <p:cNvPr id="25609" name="Freeform 46"/>
              <p:cNvSpPr>
                <a:spLocks/>
              </p:cNvSpPr>
              <p:nvPr/>
            </p:nvSpPr>
            <p:spPr bwMode="auto">
              <a:xfrm>
                <a:off x="168" y="808"/>
                <a:ext cx="304" cy="264"/>
              </a:xfrm>
              <a:custGeom>
                <a:avLst/>
                <a:gdLst>
                  <a:gd name="T0" fmla="*/ 0 w 21600"/>
                  <a:gd name="T1" fmla="*/ 262 h 21600"/>
                  <a:gd name="T2" fmla="*/ 0 w 21600"/>
                  <a:gd name="T3" fmla="*/ 0 h 21600"/>
                  <a:gd name="T4" fmla="*/ 304 w 21600"/>
                  <a:gd name="T5" fmla="*/ 0 h 21600"/>
                  <a:gd name="T6" fmla="*/ 304 w 21600"/>
                  <a:gd name="T7" fmla="*/ 26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38100" cap="flat">
                <a:solidFill>
                  <a:srgbClr val="002D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10" name="Freeform 47"/>
              <p:cNvSpPr>
                <a:spLocks/>
              </p:cNvSpPr>
              <p:nvPr/>
            </p:nvSpPr>
            <p:spPr bwMode="auto">
              <a:xfrm>
                <a:off x="320" y="0"/>
                <a:ext cx="616" cy="792"/>
              </a:xfrm>
              <a:custGeom>
                <a:avLst/>
                <a:gdLst>
                  <a:gd name="T0" fmla="*/ 0 w 21600"/>
                  <a:gd name="T1" fmla="*/ 792 h 21600"/>
                  <a:gd name="T2" fmla="*/ 0 w 21600"/>
                  <a:gd name="T3" fmla="*/ 0 h 21600"/>
                  <a:gd name="T4" fmla="*/ 616 w 21600"/>
                  <a:gd name="T5" fmla="*/ 0 h 21600"/>
                  <a:gd name="T6" fmla="*/ 616 w 21600"/>
                  <a:gd name="T7" fmla="*/ 31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0" y="0"/>
                    </a:lnTo>
                    <a:lnTo>
                      <a:pt x="21600" y="0"/>
                    </a:lnTo>
                    <a:lnTo>
                      <a:pt x="21600" y="8654"/>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11" name="Freeform 48"/>
              <p:cNvSpPr>
                <a:spLocks/>
              </p:cNvSpPr>
              <p:nvPr/>
            </p:nvSpPr>
            <p:spPr bwMode="auto">
              <a:xfrm>
                <a:off x="784" y="312"/>
                <a:ext cx="304" cy="776"/>
              </a:xfrm>
              <a:custGeom>
                <a:avLst/>
                <a:gdLst>
                  <a:gd name="T0" fmla="*/ 0 w 21600"/>
                  <a:gd name="T1" fmla="*/ 771 h 21600"/>
                  <a:gd name="T2" fmla="*/ 0 w 21600"/>
                  <a:gd name="T3" fmla="*/ 0 h 21600"/>
                  <a:gd name="T4" fmla="*/ 304 w 21600"/>
                  <a:gd name="T5" fmla="*/ 0 h 21600"/>
                  <a:gd name="T6" fmla="*/ 304 w 21600"/>
                  <a:gd name="T7" fmla="*/ 77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12" name="Freeform 49"/>
              <p:cNvSpPr>
                <a:spLocks/>
              </p:cNvSpPr>
              <p:nvPr/>
            </p:nvSpPr>
            <p:spPr bwMode="auto">
              <a:xfrm flipH="1">
                <a:off x="480" y="488"/>
                <a:ext cx="288" cy="448"/>
              </a:xfrm>
              <a:custGeom>
                <a:avLst/>
                <a:gdLst>
                  <a:gd name="T0" fmla="*/ 288 w 21600"/>
                  <a:gd name="T1" fmla="*/ 467 h 20731"/>
                  <a:gd name="T2" fmla="*/ 153 w 21600"/>
                  <a:gd name="T3" fmla="*/ 332 h 20731"/>
                  <a:gd name="T4" fmla="*/ 138 w 21600"/>
                  <a:gd name="T5" fmla="*/ 42 h 20731"/>
                  <a:gd name="T6" fmla="*/ 0 w 21600"/>
                  <a:gd name="T7" fmla="*/ 22 h 207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0731">
                    <a:moveTo>
                      <a:pt x="21600" y="20731"/>
                    </a:moveTo>
                    <a:cubicBezTo>
                      <a:pt x="18267" y="18669"/>
                      <a:pt x="12776" y="17106"/>
                      <a:pt x="11501" y="14483"/>
                    </a:cubicBezTo>
                    <a:cubicBezTo>
                      <a:pt x="10532" y="12487"/>
                      <a:pt x="11395" y="2650"/>
                      <a:pt x="10369" y="1097"/>
                    </a:cubicBezTo>
                    <a:cubicBezTo>
                      <a:pt x="9070" y="-869"/>
                      <a:pt x="3422" y="472"/>
                      <a:pt x="0" y="164"/>
                    </a:cubicBezTo>
                  </a:path>
                </a:pathLst>
              </a:custGeom>
              <a:noFill/>
              <a:ln w="381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13" name="Freeform 50"/>
              <p:cNvSpPr>
                <a:spLocks/>
              </p:cNvSpPr>
              <p:nvPr/>
            </p:nvSpPr>
            <p:spPr bwMode="auto">
              <a:xfrm flipH="1">
                <a:off x="2312" y="309"/>
                <a:ext cx="304" cy="784"/>
              </a:xfrm>
              <a:custGeom>
                <a:avLst/>
                <a:gdLst>
                  <a:gd name="T0" fmla="*/ 0 w 21600"/>
                  <a:gd name="T1" fmla="*/ 784 h 21600"/>
                  <a:gd name="T2" fmla="*/ 0 w 21600"/>
                  <a:gd name="T3" fmla="*/ 0 h 21600"/>
                  <a:gd name="T4" fmla="*/ 304 w 21600"/>
                  <a:gd name="T5" fmla="*/ 0 h 21600"/>
                  <a:gd name="T6" fmla="*/ 304 w 21600"/>
                  <a:gd name="T7" fmla="*/ 2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0" y="0"/>
                    </a:lnTo>
                    <a:lnTo>
                      <a:pt x="21600" y="0"/>
                    </a:lnTo>
                    <a:lnTo>
                      <a:pt x="21600" y="6027"/>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14" name="Freeform 51"/>
              <p:cNvSpPr>
                <a:spLocks/>
              </p:cNvSpPr>
              <p:nvPr/>
            </p:nvSpPr>
            <p:spPr bwMode="auto">
              <a:xfrm flipH="1">
                <a:off x="1848" y="24"/>
                <a:ext cx="616" cy="1082"/>
              </a:xfrm>
              <a:custGeom>
                <a:avLst/>
                <a:gdLst>
                  <a:gd name="T0" fmla="*/ 0 w 21600"/>
                  <a:gd name="T1" fmla="*/ 280 h 21600"/>
                  <a:gd name="T2" fmla="*/ 0 w 21600"/>
                  <a:gd name="T3" fmla="*/ 0 h 21600"/>
                  <a:gd name="T4" fmla="*/ 616 w 21600"/>
                  <a:gd name="T5" fmla="*/ 0 h 21600"/>
                  <a:gd name="T6" fmla="*/ 616 w 21600"/>
                  <a:gd name="T7" fmla="*/ 10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5584"/>
                    </a:moveTo>
                    <a:lnTo>
                      <a:pt x="0" y="0"/>
                    </a:lnTo>
                    <a:lnTo>
                      <a:pt x="21600" y="0"/>
                    </a:lnTo>
                    <a:lnTo>
                      <a:pt x="21600" y="21600"/>
                    </a:lnTo>
                  </a:path>
                </a:pathLst>
              </a:custGeom>
              <a:noFill/>
              <a:ln w="38100" cap="flat">
                <a:solidFill>
                  <a:srgbClr val="6293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15" name="Freeform 52"/>
              <p:cNvSpPr>
                <a:spLocks/>
              </p:cNvSpPr>
              <p:nvPr/>
            </p:nvSpPr>
            <p:spPr bwMode="auto">
              <a:xfrm flipH="1">
                <a:off x="2152" y="536"/>
                <a:ext cx="304" cy="560"/>
              </a:xfrm>
              <a:custGeom>
                <a:avLst/>
                <a:gdLst>
                  <a:gd name="T0" fmla="*/ 0 w 21600"/>
                  <a:gd name="T1" fmla="*/ 556 h 21600"/>
                  <a:gd name="T2" fmla="*/ 0 w 21600"/>
                  <a:gd name="T3" fmla="*/ 0 h 21600"/>
                  <a:gd name="T4" fmla="*/ 304 w 21600"/>
                  <a:gd name="T5" fmla="*/ 0 h 21600"/>
                  <a:gd name="T6" fmla="*/ 304 w 21600"/>
                  <a:gd name="T7" fmla="*/ 56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457"/>
                    </a:moveTo>
                    <a:lnTo>
                      <a:pt x="0" y="0"/>
                    </a:lnTo>
                    <a:lnTo>
                      <a:pt x="21600" y="0"/>
                    </a:lnTo>
                    <a:lnTo>
                      <a:pt x="21600" y="21600"/>
                    </a:lnTo>
                  </a:path>
                </a:pathLst>
              </a:custGeom>
              <a:noFill/>
              <a:ln w="38100" cap="flat">
                <a:solidFill>
                  <a:srgbClr val="002D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616" name="Line 53"/>
              <p:cNvSpPr>
                <a:spLocks noChangeShapeType="1"/>
              </p:cNvSpPr>
              <p:nvPr/>
            </p:nvSpPr>
            <p:spPr bwMode="auto">
              <a:xfrm flipH="1">
                <a:off x="1296" y="688"/>
                <a:ext cx="350" cy="0"/>
              </a:xfrm>
              <a:prstGeom prst="line">
                <a:avLst/>
              </a:prstGeom>
              <a:noFill/>
              <a:ln w="635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5617" name="Rectangle 54"/>
              <p:cNvSpPr>
                <a:spLocks/>
              </p:cNvSpPr>
              <p:nvPr/>
            </p:nvSpPr>
            <p:spPr bwMode="auto">
              <a:xfrm>
                <a:off x="96" y="1067"/>
                <a:ext cx="98"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k</a:t>
                </a:r>
              </a:p>
            </p:txBody>
          </p:sp>
          <p:sp>
            <p:nvSpPr>
              <p:cNvPr id="25618" name="Rectangle 55"/>
              <p:cNvSpPr>
                <a:spLocks/>
              </p:cNvSpPr>
              <p:nvPr/>
            </p:nvSpPr>
            <p:spPr bwMode="auto">
              <a:xfrm>
                <a:off x="432" y="1075"/>
                <a:ext cx="5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l</a:t>
                </a:r>
              </a:p>
            </p:txBody>
          </p:sp>
          <p:sp>
            <p:nvSpPr>
              <p:cNvPr id="25619" name="Rectangle 56"/>
              <p:cNvSpPr>
                <a:spLocks/>
              </p:cNvSpPr>
              <p:nvPr/>
            </p:nvSpPr>
            <p:spPr bwMode="auto">
              <a:xfrm>
                <a:off x="0" y="611"/>
                <a:ext cx="7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solidFill>
                      <a:srgbClr val="002D99"/>
                    </a:solidFill>
                    <a:ea typeface="ＭＳ Ｐゴシック" charset="0"/>
                  </a:rPr>
                  <a:t>s</a:t>
                </a:r>
              </a:p>
            </p:txBody>
          </p:sp>
          <p:sp>
            <p:nvSpPr>
              <p:cNvPr id="25620" name="Rectangle 57"/>
              <p:cNvSpPr>
                <a:spLocks/>
              </p:cNvSpPr>
              <p:nvPr/>
            </p:nvSpPr>
            <p:spPr bwMode="auto">
              <a:xfrm>
                <a:off x="2104" y="1075"/>
                <a:ext cx="5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i</a:t>
                </a:r>
              </a:p>
            </p:txBody>
          </p:sp>
          <p:sp>
            <p:nvSpPr>
              <p:cNvPr id="25621" name="Rectangle 58"/>
              <p:cNvSpPr>
                <a:spLocks/>
              </p:cNvSpPr>
              <p:nvPr/>
            </p:nvSpPr>
            <p:spPr bwMode="auto">
              <a:xfrm>
                <a:off x="2416" y="1083"/>
                <a:ext cx="6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ea typeface="ＭＳ Ｐゴシック" charset="0"/>
                  </a:rPr>
                  <a:t>j</a:t>
                </a:r>
              </a:p>
            </p:txBody>
          </p:sp>
          <p:sp>
            <p:nvSpPr>
              <p:cNvPr id="25622" name="Rectangle 59"/>
              <p:cNvSpPr>
                <a:spLocks/>
              </p:cNvSpPr>
              <p:nvPr/>
            </p:nvSpPr>
            <p:spPr bwMode="auto">
              <a:xfrm>
                <a:off x="1887" y="323"/>
                <a:ext cx="24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700">
                    <a:solidFill>
                      <a:srgbClr val="002D99"/>
                    </a:solidFill>
                    <a:ea typeface="ＭＳ Ｐゴシック" charset="0"/>
                  </a:rPr>
                  <a:t>t&gt;s</a:t>
                </a:r>
              </a:p>
            </p:txBody>
          </p:sp>
        </p:grpSp>
      </p:grpSp>
    </p:spTree>
    <p:extLst>
      <p:ext uri="{BB962C8B-B14F-4D97-AF65-F5344CB8AC3E}">
        <p14:creationId xmlns:p14="http://schemas.microsoft.com/office/powerpoint/2010/main" val="925896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892969" y="178594"/>
            <a:ext cx="7358063" cy="857250"/>
          </a:xfrm>
        </p:spPr>
        <p:txBody>
          <a:bodyPr/>
          <a:lstStyle/>
          <a:p>
            <a:pPr eaLnBrk="1" hangingPunct="1">
              <a:defRPr/>
            </a:pPr>
            <a:r>
              <a:rPr lang="en-US" dirty="0"/>
              <a:t>MSMC: mutation </a:t>
            </a:r>
            <a:r>
              <a:rPr lang="en-US" dirty="0" smtClean="0"/>
              <a:t>probabilities</a:t>
            </a:r>
            <a:endParaRPr lang="en-US" dirty="0"/>
          </a:p>
        </p:txBody>
      </p:sp>
      <p:sp>
        <p:nvSpPr>
          <p:cNvPr id="27650" name="Rectangle 2"/>
          <p:cNvSpPr>
            <a:spLocks/>
          </p:cNvSpPr>
          <p:nvPr/>
        </p:nvSpPr>
        <p:spPr bwMode="auto">
          <a:xfrm>
            <a:off x="4114353" y="1845097"/>
            <a:ext cx="1928813"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400">
                <a:solidFill>
                  <a:srgbClr val="2E6FFD"/>
                </a:solidFill>
                <a:ea typeface="ＭＳ Ｐゴシック" charset="0"/>
              </a:rPr>
              <a:t>Total Branchlength </a:t>
            </a:r>
            <a:r>
              <a:rPr lang="en-US" sz="1400">
                <a:solidFill>
                  <a:srgbClr val="2E6FFD"/>
                </a:solidFill>
                <a:latin typeface="Times New Roman Italic" charset="0"/>
                <a:ea typeface="ＭＳ Ｐゴシック" charset="0"/>
                <a:sym typeface="Times New Roman Italic" charset="0"/>
              </a:rPr>
              <a:t>T</a:t>
            </a:r>
          </a:p>
        </p:txBody>
      </p:sp>
      <p:sp>
        <p:nvSpPr>
          <p:cNvPr id="27651" name="Rectangle 3"/>
          <p:cNvSpPr>
            <a:spLocks/>
          </p:cNvSpPr>
          <p:nvPr/>
        </p:nvSpPr>
        <p:spPr bwMode="auto">
          <a:xfrm>
            <a:off x="3794002" y="2678906"/>
            <a:ext cx="1616273"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300">
                <a:solidFill>
                  <a:srgbClr val="002D99"/>
                </a:solidFill>
                <a:ea typeface="ＭＳ Ｐゴシック" charset="0"/>
              </a:rPr>
              <a:t>First Coalescence </a:t>
            </a:r>
            <a:r>
              <a:rPr lang="en-US" sz="1300">
                <a:solidFill>
                  <a:srgbClr val="002D99"/>
                </a:solidFill>
                <a:latin typeface="Times New Roman Italic" charset="0"/>
                <a:ea typeface="ＭＳ Ｐゴシック" charset="0"/>
                <a:sym typeface="Times New Roman Italic" charset="0"/>
              </a:rPr>
              <a:t>t</a:t>
            </a:r>
          </a:p>
        </p:txBody>
      </p:sp>
      <p:graphicFrame>
        <p:nvGraphicFramePr>
          <p:cNvPr id="27652" name="Group 4"/>
          <p:cNvGraphicFramePr>
            <a:graphicFrameLocks noGrp="1"/>
          </p:cNvGraphicFramePr>
          <p:nvPr/>
        </p:nvGraphicFramePr>
        <p:xfrm>
          <a:off x="1455539" y="3344168"/>
          <a:ext cx="5813227" cy="1875234"/>
        </p:xfrm>
        <a:graphic>
          <a:graphicData uri="http://schemas.openxmlformats.org/drawingml/2006/table">
            <a:tbl>
              <a:tblPr/>
              <a:tblGrid>
                <a:gridCol w="2183309"/>
                <a:gridCol w="2127498"/>
                <a:gridCol w="1502420"/>
              </a:tblGrid>
              <a:tr h="312539">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No mutation</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Times New Roman" charset="0"/>
                          <a:ea typeface="ヒラギノ角ゴ ProN W3" charset="0"/>
                          <a:cs typeface="Times New Roman" charset="0"/>
                          <a:sym typeface="Times New Roman" charset="0"/>
                        </a:rPr>
                        <a:t>1 - </a:t>
                      </a:r>
                      <a:r>
                        <a:rPr kumimoji="0" lang="en-US" sz="1500" b="0" i="0" u="none" strike="noStrike" cap="none" normalizeH="0" baseline="0">
                          <a:ln>
                            <a:noFill/>
                          </a:ln>
                          <a:solidFill>
                            <a:schemeClr val="tx1"/>
                          </a:solidFill>
                          <a:effectLst/>
                          <a:latin typeface="Times New Roman Italic" charset="0"/>
                          <a:ea typeface="ヒラギノ角ゴ ProN W3" charset="0"/>
                          <a:cs typeface="Times New Roman Italic" charset="0"/>
                          <a:sym typeface="Times New Roman Italic" charset="0"/>
                        </a:rPr>
                        <a:t>μT</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Courier" charset="0"/>
                          <a:ea typeface="ヒラギノ角ゴ ProN W3" charset="0"/>
                          <a:cs typeface="Courier" charset="0"/>
                          <a:sym typeface="Courier" charset="0"/>
                        </a:rPr>
                        <a:t>A  A  A  A</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12539">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Singleton within pair</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Times New Roman Italic" charset="0"/>
                          <a:ea typeface="ヒラギノ角ゴ ProN W3" charset="0"/>
                          <a:cs typeface="Times New Roman Italic" charset="0"/>
                          <a:sym typeface="Times New Roman Italic" charset="0"/>
                        </a:rPr>
                        <a:t>μ t</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Courier" charset="0"/>
                          <a:ea typeface="ヒラギノ角ゴ ProN W3" charset="0"/>
                          <a:cs typeface="Courier" charset="0"/>
                          <a:sym typeface="Courier" charset="0"/>
                        </a:rPr>
                        <a:t>A  </a:t>
                      </a:r>
                      <a:r>
                        <a:rPr kumimoji="0" lang="en-US" sz="1500" b="0" i="0" u="none" strike="noStrike" cap="none" normalizeH="0" baseline="0">
                          <a:ln>
                            <a:noFill/>
                          </a:ln>
                          <a:solidFill>
                            <a:srgbClr val="D90B00"/>
                          </a:solidFill>
                          <a:effectLst/>
                          <a:latin typeface="Courier" charset="0"/>
                          <a:ea typeface="ヒラギノ角ゴ ProN W3" charset="0"/>
                          <a:cs typeface="Courier" charset="0"/>
                          <a:sym typeface="Courier" charset="0"/>
                        </a:rPr>
                        <a:t>C</a:t>
                      </a:r>
                      <a:r>
                        <a:rPr kumimoji="0" lang="en-US" sz="1500" b="0" i="0" u="none" strike="noStrike" cap="none" normalizeH="0" baseline="0">
                          <a:ln>
                            <a:noFill/>
                          </a:ln>
                          <a:solidFill>
                            <a:schemeClr val="tx1"/>
                          </a:solidFill>
                          <a:effectLst/>
                          <a:latin typeface="Courier" charset="0"/>
                          <a:ea typeface="ヒラギノ角ゴ ProN W3" charset="0"/>
                          <a:cs typeface="Courier" charset="0"/>
                          <a:sym typeface="Courier" charset="0"/>
                        </a:rPr>
                        <a:t>  A  A</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12539">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Singleton outside pair</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Times New Roman Italic" charset="0"/>
                          <a:ea typeface="ヒラギノ角ゴ ProN W3" charset="0"/>
                          <a:cs typeface="Times New Roman Italic" charset="0"/>
                          <a:sym typeface="Times New Roman Italic" charset="0"/>
                        </a:rPr>
                        <a:t>μ</a:t>
                      </a:r>
                      <a:r>
                        <a:rPr kumimoji="0" lang="en-US" sz="1500" b="0" i="0" u="none" strike="noStrike" cap="none" normalizeH="0" baseline="0">
                          <a:ln>
                            <a:noFill/>
                          </a:ln>
                          <a:solidFill>
                            <a:schemeClr val="tx1"/>
                          </a:solidFill>
                          <a:effectLst/>
                          <a:latin typeface="Times New Roman" charset="0"/>
                          <a:ea typeface="ヒラギノ角ゴ ProN W3" charset="0"/>
                          <a:cs typeface="Times New Roman" charset="0"/>
                          <a:sym typeface="Times New Roman" charset="0"/>
                        </a:rPr>
                        <a:t> (</a:t>
                      </a:r>
                      <a:r>
                        <a:rPr kumimoji="0" lang="en-US" sz="1500" b="0" i="0" u="none" strike="noStrike" cap="none" normalizeH="0" baseline="0">
                          <a:ln>
                            <a:noFill/>
                          </a:ln>
                          <a:solidFill>
                            <a:schemeClr val="tx1"/>
                          </a:solidFill>
                          <a:effectLst/>
                          <a:latin typeface="Times New Roman Italic" charset="0"/>
                          <a:ea typeface="ヒラギノ角ゴ ProN W3" charset="0"/>
                          <a:cs typeface="Times New Roman Italic" charset="0"/>
                          <a:sym typeface="Times New Roman Italic" charset="0"/>
                        </a:rPr>
                        <a:t>T</a:t>
                      </a:r>
                      <a:r>
                        <a:rPr kumimoji="0" lang="en-US" sz="1500" b="0" i="0" u="none" strike="noStrike" cap="none" normalizeH="0" baseline="-6000">
                          <a:ln>
                            <a:noFill/>
                          </a:ln>
                          <a:solidFill>
                            <a:schemeClr val="tx1"/>
                          </a:solidFill>
                          <a:effectLst/>
                          <a:latin typeface="Times New Roman Italic" charset="0"/>
                          <a:ea typeface="ヒラギノ角ゴ ProN W3" charset="0"/>
                          <a:cs typeface="Times New Roman Italic" charset="0"/>
                          <a:sym typeface="Times New Roman Italic" charset="0"/>
                        </a:rPr>
                        <a:t>S</a:t>
                      </a:r>
                      <a:r>
                        <a:rPr kumimoji="0" lang="en-US" sz="1500" b="0" i="0" u="none" strike="noStrike" cap="none" normalizeH="0" baseline="0">
                          <a:ln>
                            <a:noFill/>
                          </a:ln>
                          <a:solidFill>
                            <a:schemeClr val="tx1"/>
                          </a:solidFill>
                          <a:effectLst/>
                          <a:latin typeface="Times New Roman" charset="0"/>
                          <a:ea typeface="ヒラギノ角ゴ ProN W3" charset="0"/>
                          <a:cs typeface="Times New Roman" charset="0"/>
                          <a:sym typeface="Times New Roman" charset="0"/>
                        </a:rPr>
                        <a:t>-2</a:t>
                      </a:r>
                      <a:r>
                        <a:rPr kumimoji="0" lang="en-US" sz="1500" b="0" i="0" u="none" strike="noStrike" cap="none" normalizeH="0" baseline="0">
                          <a:ln>
                            <a:noFill/>
                          </a:ln>
                          <a:solidFill>
                            <a:schemeClr val="tx1"/>
                          </a:solidFill>
                          <a:effectLst/>
                          <a:latin typeface="Times New Roman Italic" charset="0"/>
                          <a:ea typeface="ヒラギノ角ゴ ProN W3" charset="0"/>
                          <a:cs typeface="Times New Roman Italic" charset="0"/>
                          <a:sym typeface="Times New Roman Italic" charset="0"/>
                        </a:rPr>
                        <a:t>t</a:t>
                      </a:r>
                      <a:r>
                        <a:rPr kumimoji="0" lang="en-US" sz="1500" b="0" i="0" u="none" strike="noStrike" cap="none" normalizeH="0" baseline="0">
                          <a:ln>
                            <a:noFill/>
                          </a:ln>
                          <a:solidFill>
                            <a:schemeClr val="tx1"/>
                          </a:solidFill>
                          <a:effectLst/>
                          <a:latin typeface="Times New Roman" charset="0"/>
                          <a:ea typeface="ヒラギノ角ゴ ProN W3" charset="0"/>
                          <a:cs typeface="Times New Roman" charset="0"/>
                          <a:sym typeface="Times New Roman" charset="0"/>
                        </a:rPr>
                        <a:t>)</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Courier" charset="0"/>
                          <a:ea typeface="ヒラギノ角ゴ ProN W3" charset="0"/>
                          <a:cs typeface="Courier" charset="0"/>
                          <a:sym typeface="Courier" charset="0"/>
                        </a:rPr>
                        <a:t>A  A  A  T</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12539">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Double mutation</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Times New Roman" charset="0"/>
                          <a:ea typeface="ヒラギノ角ゴ ProN W3" charset="0"/>
                          <a:cs typeface="Times New Roman" charset="0"/>
                          <a:sym typeface="Times New Roman" charset="0"/>
                        </a:rPr>
                        <a:t>0</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Courier" charset="0"/>
                          <a:ea typeface="ヒラギノ角ゴ ProN W3" charset="0"/>
                          <a:cs typeface="Courier" charset="0"/>
                          <a:sym typeface="Courier" charset="0"/>
                        </a:rPr>
                        <a:t>A  </a:t>
                      </a:r>
                      <a:r>
                        <a:rPr kumimoji="0" lang="en-US" sz="1500" b="0" i="0" u="none" strike="noStrike" cap="none" normalizeH="0" baseline="0">
                          <a:ln>
                            <a:noFill/>
                          </a:ln>
                          <a:solidFill>
                            <a:srgbClr val="D90B00"/>
                          </a:solidFill>
                          <a:effectLst/>
                          <a:latin typeface="Courier" charset="0"/>
                          <a:ea typeface="ヒラギノ角ゴ ProN W3" charset="0"/>
                          <a:cs typeface="Courier" charset="0"/>
                          <a:sym typeface="Courier" charset="0"/>
                        </a:rPr>
                        <a:t>T</a:t>
                      </a:r>
                      <a:r>
                        <a:rPr kumimoji="0" lang="en-US" sz="1500" b="0" i="0" u="none" strike="noStrike" cap="none" normalizeH="0" baseline="0">
                          <a:ln>
                            <a:noFill/>
                          </a:ln>
                          <a:solidFill>
                            <a:schemeClr val="tx1"/>
                          </a:solidFill>
                          <a:effectLst/>
                          <a:latin typeface="Courier" charset="0"/>
                          <a:ea typeface="ヒラギノ角ゴ ProN W3" charset="0"/>
                          <a:cs typeface="Courier" charset="0"/>
                          <a:sym typeface="Courier" charset="0"/>
                        </a:rPr>
                        <a:t>  A  </a:t>
                      </a:r>
                      <a:r>
                        <a:rPr kumimoji="0" lang="en-US" sz="1500" b="0" i="0" u="none" strike="noStrike" cap="none" normalizeH="0" baseline="0">
                          <a:ln>
                            <a:noFill/>
                          </a:ln>
                          <a:solidFill>
                            <a:srgbClr val="D90B00"/>
                          </a:solidFill>
                          <a:effectLst/>
                          <a:latin typeface="Courier" charset="0"/>
                          <a:ea typeface="ヒラギノ角ゴ ProN W3" charset="0"/>
                          <a:cs typeface="Courier" charset="0"/>
                          <a:sym typeface="Courier" charset="0"/>
                        </a:rPr>
                        <a:t>T</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12539">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Higher Frequency</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dirty="0">
                          <a:ln>
                            <a:noFill/>
                          </a:ln>
                          <a:solidFill>
                            <a:schemeClr val="tx1"/>
                          </a:solidFill>
                          <a:effectLst/>
                          <a:latin typeface="Times New Roman Italic" charset="0"/>
                          <a:ea typeface="ヒラギノ角ゴ ProN W3" charset="0"/>
                          <a:cs typeface="Times New Roman Italic" charset="0"/>
                          <a:sym typeface="Times New Roman Italic" charset="0"/>
                        </a:rPr>
                        <a:t>µ </a:t>
                      </a:r>
                      <a:r>
                        <a:rPr kumimoji="0" lang="en-US" sz="1500" b="0" i="0" u="none" strike="noStrike" cap="none" normalizeH="0" baseline="0" dirty="0">
                          <a:ln>
                            <a:noFill/>
                          </a:ln>
                          <a:solidFill>
                            <a:schemeClr val="tx1"/>
                          </a:solidFill>
                          <a:effectLst/>
                          <a:latin typeface="Times New Roman" charset="0"/>
                          <a:ea typeface="ヒラギノ角ゴ ProN W3" charset="0"/>
                          <a:cs typeface="Times New Roman" charset="0"/>
                          <a:sym typeface="Times New Roman" charset="0"/>
                        </a:rPr>
                        <a:t>(</a:t>
                      </a:r>
                      <a:r>
                        <a:rPr kumimoji="0" lang="en-US" sz="1500" b="0" i="0" u="none" strike="noStrike" cap="none" normalizeH="0" baseline="0" dirty="0">
                          <a:ln>
                            <a:noFill/>
                          </a:ln>
                          <a:solidFill>
                            <a:schemeClr val="tx1"/>
                          </a:solidFill>
                          <a:effectLst/>
                          <a:latin typeface="Times New Roman Italic" charset="0"/>
                          <a:ea typeface="ヒラギノ角ゴ ProN W3" charset="0"/>
                          <a:cs typeface="Times New Roman Italic" charset="0"/>
                          <a:sym typeface="Times New Roman Italic" charset="0"/>
                        </a:rPr>
                        <a:t>T </a:t>
                      </a:r>
                      <a:r>
                        <a:rPr kumimoji="0" lang="en-US" sz="1500" b="0" i="0" u="none" strike="noStrike" cap="none" normalizeH="0" baseline="0" dirty="0">
                          <a:ln>
                            <a:noFill/>
                          </a:ln>
                          <a:solidFill>
                            <a:schemeClr val="tx1"/>
                          </a:solidFill>
                          <a:effectLst/>
                          <a:latin typeface="Times New Roman" charset="0"/>
                          <a:ea typeface="ヒラギノ角ゴ ProN W3" charset="0"/>
                          <a:cs typeface="Times New Roman" charset="0"/>
                          <a:sym typeface="Times New Roman" charset="0"/>
                        </a:rPr>
                        <a:t>- </a:t>
                      </a:r>
                      <a:r>
                        <a:rPr kumimoji="0" lang="en-US" sz="1500" b="0" i="0" u="none" strike="noStrike" cap="none" normalizeH="0" baseline="0" dirty="0">
                          <a:ln>
                            <a:noFill/>
                          </a:ln>
                          <a:solidFill>
                            <a:schemeClr val="tx1"/>
                          </a:solidFill>
                          <a:effectLst/>
                          <a:latin typeface="Times New Roman Italic" charset="0"/>
                          <a:ea typeface="ヒラギノ角ゴ ProN W3" charset="0"/>
                          <a:cs typeface="Times New Roman Italic" charset="0"/>
                          <a:sym typeface="Times New Roman Italic" charset="0"/>
                        </a:rPr>
                        <a:t>T</a:t>
                      </a:r>
                      <a:r>
                        <a:rPr kumimoji="0" lang="en-US" sz="1500" b="0" i="0" u="none" strike="noStrike" cap="none" normalizeH="0" baseline="-6000" dirty="0">
                          <a:ln>
                            <a:noFill/>
                          </a:ln>
                          <a:solidFill>
                            <a:schemeClr val="tx1"/>
                          </a:solidFill>
                          <a:effectLst/>
                          <a:latin typeface="Times New Roman Italic" charset="0"/>
                          <a:ea typeface="ヒラギノ角ゴ ProN W3" charset="0"/>
                          <a:cs typeface="Times New Roman Italic" charset="0"/>
                          <a:sym typeface="Times New Roman Italic" charset="0"/>
                        </a:rPr>
                        <a:t>S</a:t>
                      </a:r>
                      <a:r>
                        <a:rPr kumimoji="0" lang="en-US" sz="1500" b="0" i="0" u="none" strike="noStrike" cap="none" normalizeH="0" baseline="0" dirty="0">
                          <a:ln>
                            <a:noFill/>
                          </a:ln>
                          <a:solidFill>
                            <a:schemeClr val="tx1"/>
                          </a:solidFill>
                          <a:effectLst/>
                          <a:latin typeface="Times New Roman" charset="0"/>
                          <a:ea typeface="ヒラギノ角ゴ ProN W3" charset="0"/>
                          <a:cs typeface="Times New Roman" charset="0"/>
                          <a:sym typeface="Times New Roman" charset="0"/>
                        </a:rPr>
                        <a:t>)</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Courier" charset="0"/>
                          <a:ea typeface="ヒラギノ角ゴ ProN W3" charset="0"/>
                          <a:cs typeface="Courier" charset="0"/>
                          <a:sym typeface="Courier" charset="0"/>
                        </a:rPr>
                        <a:t>A  </a:t>
                      </a:r>
                      <a:r>
                        <a:rPr kumimoji="0" lang="en-US" sz="1500" b="0" i="0" u="none" strike="noStrike" cap="none" normalizeH="0" baseline="0">
                          <a:ln>
                            <a:noFill/>
                          </a:ln>
                          <a:solidFill>
                            <a:srgbClr val="D90B00"/>
                          </a:solidFill>
                          <a:effectLst/>
                          <a:latin typeface="Courier" charset="0"/>
                          <a:ea typeface="ヒラギノ角ゴ ProN W3" charset="0"/>
                          <a:cs typeface="Courier" charset="0"/>
                          <a:sym typeface="Courier" charset="0"/>
                        </a:rPr>
                        <a:t>T  T</a:t>
                      </a:r>
                      <a:r>
                        <a:rPr kumimoji="0" lang="en-US" sz="1500" b="0" i="0" u="none" strike="noStrike" cap="none" normalizeH="0" baseline="0">
                          <a:ln>
                            <a:noFill/>
                          </a:ln>
                          <a:solidFill>
                            <a:schemeClr val="tx1"/>
                          </a:solidFill>
                          <a:effectLst/>
                          <a:latin typeface="Courier" charset="0"/>
                          <a:ea typeface="ヒラギノ角ゴ ProN W3" charset="0"/>
                          <a:cs typeface="Courier" charset="0"/>
                          <a:sym typeface="Courier" charset="0"/>
                        </a:rPr>
                        <a:t>  A</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12539">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Gill Sans" charset="0"/>
                          <a:ea typeface="ヒラギノ角ゴ ProN W3" charset="0"/>
                          <a:cs typeface="ヒラギノ角ゴ ProN W3" charset="0"/>
                          <a:sym typeface="Gill Sans" charset="0"/>
                        </a:rPr>
                        <a:t>Missing Data</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a:ln>
                            <a:noFill/>
                          </a:ln>
                          <a:solidFill>
                            <a:schemeClr val="tx1"/>
                          </a:solidFill>
                          <a:effectLst/>
                          <a:latin typeface="Times New Roman" charset="0"/>
                          <a:ea typeface="ヒラギノ角ゴ ProN W3" charset="0"/>
                          <a:cs typeface="Times New Roman" charset="0"/>
                          <a:sym typeface="Times New Roman" charset="0"/>
                        </a:rPr>
                        <a:t>1</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pPr>
                      <a:r>
                        <a:rPr kumimoji="0" lang="en-US" sz="1500" b="0" i="0" u="none" strike="noStrike" cap="none" normalizeH="0" baseline="0" dirty="0">
                          <a:ln>
                            <a:noFill/>
                          </a:ln>
                          <a:solidFill>
                            <a:schemeClr val="tx1"/>
                          </a:solidFill>
                          <a:effectLst/>
                          <a:latin typeface="Courier" charset="0"/>
                          <a:ea typeface="ヒラギノ角ゴ ProN W3" charset="0"/>
                          <a:cs typeface="Courier" charset="0"/>
                          <a:sym typeface="Courier" charset="0"/>
                        </a:rPr>
                        <a:t>A  A  -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7682" name="AutoShape 68"/>
          <p:cNvSpPr>
            <a:spLocks/>
          </p:cNvSpPr>
          <p:nvPr/>
        </p:nvSpPr>
        <p:spPr bwMode="auto">
          <a:xfrm>
            <a:off x="6245201" y="1854027"/>
            <a:ext cx="780231" cy="1417588"/>
          </a:xfrm>
          <a:custGeom>
            <a:avLst/>
            <a:gdLst>
              <a:gd name="T0" fmla="*/ 0 w 21600"/>
              <a:gd name="T1" fmla="*/ 9733 h 21600"/>
              <a:gd name="T2" fmla="*/ 0 w 21600"/>
              <a:gd name="T3" fmla="*/ 0 h 21600"/>
              <a:gd name="T4" fmla="*/ 21549 w 21600"/>
              <a:gd name="T5" fmla="*/ 0 h 21600"/>
              <a:gd name="T6" fmla="*/ 21600 w 21600"/>
              <a:gd name="T7" fmla="*/ 21600 h 21600"/>
            </a:gdLst>
            <a:ahLst/>
            <a:cxnLst>
              <a:cxn ang="0">
                <a:pos x="T0" y="T1"/>
              </a:cxn>
              <a:cxn ang="0">
                <a:pos x="T2" y="T3"/>
              </a:cxn>
              <a:cxn ang="0">
                <a:pos x="T4" y="T5"/>
              </a:cxn>
              <a:cxn ang="0">
                <a:pos x="T6" y="T7"/>
              </a:cxn>
            </a:cxnLst>
            <a:rect l="0" t="0" r="r" b="b"/>
            <a:pathLst>
              <a:path w="21600" h="21600">
                <a:moveTo>
                  <a:pt x="0" y="9733"/>
                </a:moveTo>
                <a:lnTo>
                  <a:pt x="0" y="0"/>
                </a:lnTo>
                <a:lnTo>
                  <a:pt x="21549" y="0"/>
                </a:lnTo>
                <a:lnTo>
                  <a:pt x="2160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83" name="AutoShape 69"/>
          <p:cNvSpPr>
            <a:spLocks/>
          </p:cNvSpPr>
          <p:nvPr/>
        </p:nvSpPr>
        <p:spPr bwMode="auto">
          <a:xfrm>
            <a:off x="5980658" y="2488035"/>
            <a:ext cx="522387" cy="794742"/>
          </a:xfrm>
          <a:custGeom>
            <a:avLst/>
            <a:gdLst>
              <a:gd name="T0" fmla="*/ 0 w 21600"/>
              <a:gd name="T1" fmla="*/ 21600 h 21600"/>
              <a:gd name="T2" fmla="*/ 0 w 21600"/>
              <a:gd name="T3" fmla="*/ 28 h 21600"/>
              <a:gd name="T4" fmla="*/ 21600 w 21600"/>
              <a:gd name="T5" fmla="*/ 0 h 21600"/>
              <a:gd name="T6" fmla="*/ 21576 w 21600"/>
              <a:gd name="T7" fmla="*/ 9275 h 21600"/>
            </a:gdLst>
            <a:ahLst/>
            <a:cxnLst>
              <a:cxn ang="0">
                <a:pos x="T0" y="T1"/>
              </a:cxn>
              <a:cxn ang="0">
                <a:pos x="T2" y="T3"/>
              </a:cxn>
              <a:cxn ang="0">
                <a:pos x="T4" y="T5"/>
              </a:cxn>
              <a:cxn ang="0">
                <a:pos x="T6" y="T7"/>
              </a:cxn>
            </a:cxnLst>
            <a:rect l="0" t="0" r="r" b="b"/>
            <a:pathLst>
              <a:path w="21600" h="21600">
                <a:moveTo>
                  <a:pt x="0" y="21600"/>
                </a:moveTo>
                <a:lnTo>
                  <a:pt x="0" y="28"/>
                </a:lnTo>
                <a:lnTo>
                  <a:pt x="21600" y="0"/>
                </a:lnTo>
                <a:lnTo>
                  <a:pt x="21576" y="9275"/>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84" name="AutoShape 70"/>
          <p:cNvSpPr>
            <a:spLocks/>
          </p:cNvSpPr>
          <p:nvPr/>
        </p:nvSpPr>
        <p:spPr bwMode="auto">
          <a:xfrm>
            <a:off x="6332265" y="2830711"/>
            <a:ext cx="341561" cy="440904"/>
          </a:xfrm>
          <a:custGeom>
            <a:avLst/>
            <a:gdLst>
              <a:gd name="T0" fmla="*/ 21449 w 21600"/>
              <a:gd name="T1" fmla="*/ 21168 h 21600"/>
              <a:gd name="T2" fmla="*/ 21600 w 21600"/>
              <a:gd name="T3" fmla="*/ 0 h 21600"/>
              <a:gd name="T4" fmla="*/ 0 w 21600"/>
              <a:gd name="T5" fmla="*/ 0 h 21600"/>
              <a:gd name="T6" fmla="*/ 0 w 21600"/>
              <a:gd name="T7" fmla="*/ 21600 h 21600"/>
            </a:gdLst>
            <a:ahLst/>
            <a:cxnLst>
              <a:cxn ang="0">
                <a:pos x="T0" y="T1"/>
              </a:cxn>
              <a:cxn ang="0">
                <a:pos x="T2" y="T3"/>
              </a:cxn>
              <a:cxn ang="0">
                <a:pos x="T4" y="T5"/>
              </a:cxn>
              <a:cxn ang="0">
                <a:pos x="T6" y="T7"/>
              </a:cxn>
            </a:cxnLst>
            <a:rect l="0" t="0" r="r" b="b"/>
            <a:pathLst>
              <a:path w="21600" h="21600">
                <a:moveTo>
                  <a:pt x="21449" y="21168"/>
                </a:moveTo>
                <a:lnTo>
                  <a:pt x="21600" y="0"/>
                </a:lnTo>
                <a:lnTo>
                  <a:pt x="0" y="0"/>
                </a:lnTo>
                <a:lnTo>
                  <a:pt x="0" y="21600"/>
                </a:lnTo>
              </a:path>
            </a:pathLst>
          </a:custGeom>
          <a:noFill/>
          <a:ln w="50800" cap="flat">
            <a:solidFill>
              <a:srgbClr val="98B7FE"/>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685" name="Line 71"/>
          <p:cNvSpPr>
            <a:spLocks noChangeShapeType="1"/>
          </p:cNvSpPr>
          <p:nvPr/>
        </p:nvSpPr>
        <p:spPr bwMode="auto">
          <a:xfrm flipH="1">
            <a:off x="5468318" y="2836292"/>
            <a:ext cx="725537" cy="0"/>
          </a:xfrm>
          <a:prstGeom prst="line">
            <a:avLst/>
          </a:prstGeom>
          <a:noFill/>
          <a:ln w="38100">
            <a:solidFill>
              <a:srgbClr val="003DCC"/>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7686" name="Line 72"/>
          <p:cNvSpPr>
            <a:spLocks noChangeShapeType="1"/>
          </p:cNvSpPr>
          <p:nvPr/>
        </p:nvSpPr>
        <p:spPr bwMode="auto">
          <a:xfrm>
            <a:off x="5982891" y="2481337"/>
            <a:ext cx="0" cy="804788"/>
          </a:xfrm>
          <a:prstGeom prst="line">
            <a:avLst/>
          </a:prstGeom>
          <a:noFill/>
          <a:ln w="63500">
            <a:solidFill>
              <a:srgbClr val="FD9A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7687" name="Line 73"/>
          <p:cNvSpPr>
            <a:spLocks noChangeShapeType="1"/>
          </p:cNvSpPr>
          <p:nvPr/>
        </p:nvSpPr>
        <p:spPr bwMode="auto">
          <a:xfrm>
            <a:off x="6331148" y="2838525"/>
            <a:ext cx="0" cy="438671"/>
          </a:xfrm>
          <a:prstGeom prst="line">
            <a:avLst/>
          </a:prstGeom>
          <a:noFill/>
          <a:ln w="63500">
            <a:solidFill>
              <a:srgbClr val="FD9A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7688" name="Line 74"/>
          <p:cNvSpPr>
            <a:spLocks noChangeShapeType="1"/>
          </p:cNvSpPr>
          <p:nvPr/>
        </p:nvSpPr>
        <p:spPr bwMode="auto">
          <a:xfrm>
            <a:off x="6670477" y="2830711"/>
            <a:ext cx="0" cy="438671"/>
          </a:xfrm>
          <a:prstGeom prst="line">
            <a:avLst/>
          </a:prstGeom>
          <a:noFill/>
          <a:ln w="63500">
            <a:solidFill>
              <a:srgbClr val="FD9A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7689" name="Line 75"/>
          <p:cNvSpPr>
            <a:spLocks noChangeShapeType="1"/>
          </p:cNvSpPr>
          <p:nvPr/>
        </p:nvSpPr>
        <p:spPr bwMode="auto">
          <a:xfrm>
            <a:off x="7027664" y="1848445"/>
            <a:ext cx="0" cy="1429867"/>
          </a:xfrm>
          <a:prstGeom prst="line">
            <a:avLst/>
          </a:prstGeom>
          <a:noFill/>
          <a:ln w="63500">
            <a:solidFill>
              <a:srgbClr val="FD9A00"/>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7690" name="Rectangle 76"/>
          <p:cNvSpPr>
            <a:spLocks/>
          </p:cNvSpPr>
          <p:nvPr/>
        </p:nvSpPr>
        <p:spPr bwMode="auto">
          <a:xfrm>
            <a:off x="3643313" y="2294930"/>
            <a:ext cx="2134195"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400">
                <a:solidFill>
                  <a:srgbClr val="C97100"/>
                </a:solidFill>
                <a:ea typeface="ＭＳ Ｐゴシック" charset="0"/>
              </a:rPr>
              <a:t>Singleton Branchlength </a:t>
            </a:r>
            <a:r>
              <a:rPr lang="en-US" sz="1400">
                <a:solidFill>
                  <a:srgbClr val="C97100"/>
                </a:solidFill>
                <a:latin typeface="Times New Roman Italic" charset="0"/>
                <a:ea typeface="ＭＳ Ｐゴシック" charset="0"/>
                <a:sym typeface="Times New Roman Italic" charset="0"/>
              </a:rPr>
              <a:t>T</a:t>
            </a:r>
            <a:r>
              <a:rPr lang="en-US" sz="1400" baseline="-6000">
                <a:solidFill>
                  <a:srgbClr val="C97100"/>
                </a:solidFill>
                <a:latin typeface="Times New Roman Italic" charset="0"/>
                <a:ea typeface="ＭＳ Ｐゴシック" charset="0"/>
                <a:sym typeface="Times New Roman Italic" charset="0"/>
              </a:rPr>
              <a:t>S</a:t>
            </a:r>
          </a:p>
        </p:txBody>
      </p:sp>
      <p:sp>
        <p:nvSpPr>
          <p:cNvPr id="2" name="TextBox 1"/>
          <p:cNvSpPr txBox="1"/>
          <p:nvPr/>
        </p:nvSpPr>
        <p:spPr>
          <a:xfrm>
            <a:off x="2448332" y="5759678"/>
            <a:ext cx="4041015" cy="523220"/>
          </a:xfrm>
          <a:prstGeom prst="rect">
            <a:avLst/>
          </a:prstGeom>
          <a:noFill/>
        </p:spPr>
        <p:txBody>
          <a:bodyPr wrap="none" rtlCol="0">
            <a:spAutoFit/>
          </a:bodyPr>
          <a:lstStyle/>
          <a:p>
            <a:r>
              <a:rPr lang="en-US" sz="2800" dirty="0" smtClean="0">
                <a:latin typeface="+mn-lt"/>
              </a:rPr>
              <a:t>Estimate T and </a:t>
            </a:r>
            <a:r>
              <a:rPr lang="en-US" sz="2800" dirty="0" err="1" smtClean="0">
                <a:latin typeface="+mn-lt"/>
              </a:rPr>
              <a:t>Ts</a:t>
            </a:r>
            <a:r>
              <a:rPr lang="en-US" sz="2800" dirty="0" smtClean="0">
                <a:latin typeface="+mn-lt"/>
              </a:rPr>
              <a:t> regionally</a:t>
            </a:r>
            <a:endParaRPr lang="en-US" sz="2800" dirty="0">
              <a:latin typeface="+mn-lt"/>
            </a:endParaRPr>
          </a:p>
        </p:txBody>
      </p:sp>
    </p:spTree>
    <p:extLst>
      <p:ext uri="{BB962C8B-B14F-4D97-AF65-F5344CB8AC3E}">
        <p14:creationId xmlns:p14="http://schemas.microsoft.com/office/powerpoint/2010/main" val="1469530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2286000"/>
            <a:ext cx="8458200" cy="4519186"/>
          </a:xfrm>
        </p:spPr>
        <p:txBody>
          <a:bodyPr/>
          <a:lstStyle/>
          <a:p>
            <a:pPr>
              <a:lnSpc>
                <a:spcPct val="90000"/>
              </a:lnSpc>
            </a:pPr>
            <a:r>
              <a:rPr lang="en-US" sz="2800" dirty="0"/>
              <a:t>International project to construct a next generation baseline data set for human genetics</a:t>
            </a:r>
            <a:endParaRPr lang="en-US" sz="2800" dirty="0" smtClean="0"/>
          </a:p>
          <a:p>
            <a:pPr lvl="1">
              <a:lnSpc>
                <a:spcPct val="90000"/>
              </a:lnSpc>
            </a:pPr>
            <a:r>
              <a:rPr lang="en-US" sz="2400" dirty="0" smtClean="0"/>
              <a:t>Consortium </a:t>
            </a:r>
            <a:r>
              <a:rPr lang="en-US" sz="2400" dirty="0"/>
              <a:t>with multiple </a:t>
            </a:r>
            <a:r>
              <a:rPr lang="en-US" sz="2400" dirty="0" err="1"/>
              <a:t>centres</a:t>
            </a:r>
            <a:r>
              <a:rPr lang="en-US" sz="2400" dirty="0"/>
              <a:t>, platforms, funders</a:t>
            </a:r>
            <a:endParaRPr lang="en-US" sz="2400" dirty="0" smtClean="0"/>
          </a:p>
          <a:p>
            <a:pPr lvl="1">
              <a:lnSpc>
                <a:spcPct val="90000"/>
              </a:lnSpc>
            </a:pPr>
            <a:r>
              <a:rPr lang="en-US" sz="2400" dirty="0" smtClean="0"/>
              <a:t>Conceived in 2007, </a:t>
            </a:r>
            <a:r>
              <a:rPr lang="en-US" sz="2400" dirty="0"/>
              <a:t>p</a:t>
            </a:r>
            <a:r>
              <a:rPr lang="en-US" sz="2400" dirty="0" smtClean="0"/>
              <a:t>ilot </a:t>
            </a:r>
            <a:r>
              <a:rPr lang="en-US" sz="2400" dirty="0"/>
              <a:t>projects published Oct </a:t>
            </a:r>
            <a:r>
              <a:rPr lang="en-US" sz="2400" dirty="0" smtClean="0"/>
              <a:t>2010, phase 1 with 1092 samples published November 2012</a:t>
            </a:r>
            <a:endParaRPr lang="en-US" sz="2400" dirty="0"/>
          </a:p>
          <a:p>
            <a:pPr>
              <a:lnSpc>
                <a:spcPct val="90000"/>
              </a:lnSpc>
            </a:pPr>
            <a:r>
              <a:rPr lang="en-US" sz="2800" dirty="0"/>
              <a:t>Aims</a:t>
            </a:r>
          </a:p>
          <a:p>
            <a:pPr lvl="1">
              <a:lnSpc>
                <a:spcPct val="90000"/>
              </a:lnSpc>
            </a:pPr>
            <a:r>
              <a:rPr lang="en-US" sz="2400" dirty="0"/>
              <a:t>Find &gt;95% accessible </a:t>
            </a:r>
            <a:r>
              <a:rPr lang="en-US" sz="2400" dirty="0" err="1"/>
              <a:t>SNPs</a:t>
            </a:r>
            <a:r>
              <a:rPr lang="en-US" sz="2400" dirty="0"/>
              <a:t> at allele frequencies above 1%, down towards 0.1% in coding regions</a:t>
            </a:r>
          </a:p>
          <a:p>
            <a:pPr lvl="1">
              <a:lnSpc>
                <a:spcPct val="90000"/>
              </a:lnSpc>
            </a:pPr>
            <a:r>
              <a:rPr lang="en-US" sz="2400" dirty="0"/>
              <a:t>Genotype them and place on </a:t>
            </a:r>
            <a:r>
              <a:rPr lang="en-US" sz="2400" dirty="0" err="1"/>
              <a:t>haplotype</a:t>
            </a:r>
            <a:r>
              <a:rPr lang="en-US" sz="2400" dirty="0"/>
              <a:t> backgrounds</a:t>
            </a:r>
          </a:p>
          <a:p>
            <a:pPr lvl="1">
              <a:lnSpc>
                <a:spcPct val="90000"/>
              </a:lnSpc>
            </a:pPr>
            <a:r>
              <a:rPr lang="en-US" sz="2400" dirty="0"/>
              <a:t>Also discover and characterize </a:t>
            </a:r>
            <a:r>
              <a:rPr lang="en-US" sz="2400" dirty="0" err="1"/>
              <a:t>indels</a:t>
            </a:r>
            <a:r>
              <a:rPr lang="en-US" sz="2400" dirty="0"/>
              <a:t>, structural </a:t>
            </a:r>
            <a:r>
              <a:rPr lang="en-US" sz="2400" dirty="0" smtClean="0"/>
              <a:t>variants</a:t>
            </a:r>
          </a:p>
          <a:p>
            <a:pPr>
              <a:lnSpc>
                <a:spcPct val="90000"/>
              </a:lnSpc>
            </a:pPr>
            <a:r>
              <a:rPr lang="en-US" sz="2800" dirty="0"/>
              <a:t>Driver for data and methods</a:t>
            </a:r>
          </a:p>
        </p:txBody>
      </p:sp>
      <p:pic>
        <p:nvPicPr>
          <p:cNvPr id="7172" name="Picture 4"/>
          <p:cNvPicPr>
            <a:picLocks noChangeAspect="1" noChangeArrowheads="1"/>
          </p:cNvPicPr>
          <p:nvPr/>
        </p:nvPicPr>
        <p:blipFill>
          <a:blip r:embed="rId3"/>
          <a:srcRect/>
          <a:stretch>
            <a:fillRect/>
          </a:stretch>
        </p:blipFill>
        <p:spPr bwMode="auto">
          <a:xfrm>
            <a:off x="0" y="0"/>
            <a:ext cx="9144000" cy="2212975"/>
          </a:xfrm>
          <a:prstGeom prst="rect">
            <a:avLst/>
          </a:prstGeom>
          <a:noFill/>
          <a:ln w="9525">
            <a:noFill/>
            <a:miter lim="800000"/>
            <a:headEnd/>
            <a:tailEnd/>
          </a:ln>
          <a:effectLst/>
        </p:spPr>
      </p:pic>
    </p:spTree>
    <p:extLst>
      <p:ext uri="{BB962C8B-B14F-4D97-AF65-F5344CB8AC3E}">
        <p14:creationId xmlns:p14="http://schemas.microsoft.com/office/powerpoint/2010/main" val="130321305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803672" y="178594"/>
            <a:ext cx="7893844" cy="660797"/>
          </a:xfrm>
        </p:spPr>
        <p:txBody>
          <a:bodyPr/>
          <a:lstStyle/>
          <a:p>
            <a:pPr eaLnBrk="1" hangingPunct="1">
              <a:defRPr/>
            </a:pPr>
            <a:r>
              <a:rPr lang="en-US" sz="3600"/>
              <a:t>Local Inference of first coalescence time </a:t>
            </a:r>
          </a:p>
        </p:txBody>
      </p:sp>
      <p:sp>
        <p:nvSpPr>
          <p:cNvPr id="28674" name="Rectangle 2"/>
          <p:cNvSpPr>
            <a:spLocks/>
          </p:cNvSpPr>
          <p:nvPr/>
        </p:nvSpPr>
        <p:spPr bwMode="auto">
          <a:xfrm>
            <a:off x="580430" y="1482328"/>
            <a:ext cx="2009180" cy="84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1800" dirty="0">
                <a:latin typeface="+mn-lt"/>
                <a:ea typeface="ＭＳ Ｐゴシック" charset="0"/>
              </a:rPr>
              <a:t>2 haplotypes,</a:t>
            </a:r>
            <a:br>
              <a:rPr lang="en-US" sz="1800" dirty="0">
                <a:latin typeface="+mn-lt"/>
                <a:ea typeface="ＭＳ Ｐゴシック" charset="0"/>
              </a:rPr>
            </a:br>
            <a:r>
              <a:rPr lang="en-US" sz="1800" dirty="0">
                <a:latin typeface="+mn-lt"/>
                <a:ea typeface="ＭＳ Ｐゴシック" charset="0"/>
              </a:rPr>
              <a:t>similar to PSMC</a:t>
            </a:r>
            <a:br>
              <a:rPr lang="en-US" sz="1800" dirty="0">
                <a:latin typeface="+mn-lt"/>
                <a:ea typeface="ＭＳ Ｐゴシック" charset="0"/>
              </a:rPr>
            </a:br>
            <a:r>
              <a:rPr lang="en-US" sz="1800" dirty="0">
                <a:latin typeface="+mn-lt"/>
                <a:ea typeface="ＭＳ Ｐゴシック" charset="0"/>
              </a:rPr>
              <a:t>[Li and Durbin, 2011]</a:t>
            </a: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574" y="1214438"/>
            <a:ext cx="5723930" cy="163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834" y="3222501"/>
            <a:ext cx="5706070" cy="16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672" y="5130106"/>
            <a:ext cx="5814343" cy="162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8678" name="Rectangle 6"/>
          <p:cNvSpPr>
            <a:spLocks/>
          </p:cNvSpPr>
          <p:nvPr/>
        </p:nvSpPr>
        <p:spPr bwMode="auto">
          <a:xfrm>
            <a:off x="580430" y="3607594"/>
            <a:ext cx="2009180"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2000" dirty="0">
                <a:latin typeface="+mn-lt"/>
                <a:ea typeface="ＭＳ Ｐゴシック" charset="0"/>
              </a:rPr>
              <a:t>4 haplotypes</a:t>
            </a:r>
          </a:p>
        </p:txBody>
      </p:sp>
      <p:sp>
        <p:nvSpPr>
          <p:cNvPr id="28679" name="Rectangle 7"/>
          <p:cNvSpPr>
            <a:spLocks/>
          </p:cNvSpPr>
          <p:nvPr/>
        </p:nvSpPr>
        <p:spPr bwMode="auto">
          <a:xfrm>
            <a:off x="580430" y="5523012"/>
            <a:ext cx="2009180"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2000" dirty="0">
                <a:latin typeface="+mn-lt"/>
                <a:ea typeface="ＭＳ Ｐゴシック" charset="0"/>
              </a:rPr>
              <a:t>8 haplotypes</a:t>
            </a:r>
          </a:p>
        </p:txBody>
      </p:sp>
      <p:sp>
        <p:nvSpPr>
          <p:cNvPr id="2" name="TextBox 1"/>
          <p:cNvSpPr txBox="1"/>
          <p:nvPr/>
        </p:nvSpPr>
        <p:spPr>
          <a:xfrm>
            <a:off x="467544" y="4299109"/>
            <a:ext cx="1762021" cy="830997"/>
          </a:xfrm>
          <a:prstGeom prst="rect">
            <a:avLst/>
          </a:prstGeom>
          <a:noFill/>
        </p:spPr>
        <p:txBody>
          <a:bodyPr wrap="none" rtlCol="0">
            <a:spAutoFit/>
          </a:bodyPr>
          <a:lstStyle/>
          <a:p>
            <a:pPr algn="ctr"/>
            <a:r>
              <a:rPr lang="en-US" b="1" dirty="0" smtClean="0">
                <a:solidFill>
                  <a:srgbClr val="FF0000"/>
                </a:solidFill>
                <a:latin typeface="+mn-lt"/>
              </a:rPr>
              <a:t>Note change</a:t>
            </a:r>
          </a:p>
          <a:p>
            <a:pPr algn="ctr"/>
            <a:r>
              <a:rPr lang="en-US" b="1" dirty="0" smtClean="0">
                <a:solidFill>
                  <a:srgbClr val="FF0000"/>
                </a:solidFill>
                <a:latin typeface="+mn-lt"/>
              </a:rPr>
              <a:t> in y axis</a:t>
            </a:r>
          </a:p>
        </p:txBody>
      </p:sp>
    </p:spTree>
    <p:extLst>
      <p:ext uri="{BB962C8B-B14F-4D97-AF65-F5344CB8AC3E}">
        <p14:creationId xmlns:p14="http://schemas.microsoft.com/office/powerpoint/2010/main" val="3115016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1" y="196453"/>
            <a:ext cx="9144000" cy="857250"/>
          </a:xfrm>
        </p:spPr>
        <p:txBody>
          <a:bodyPr/>
          <a:lstStyle/>
          <a:p>
            <a:pPr eaLnBrk="1" hangingPunct="1">
              <a:defRPr/>
            </a:pPr>
            <a:r>
              <a:rPr lang="en-US" sz="5000" dirty="0" smtClean="0"/>
              <a:t>Fit to simulated population history</a:t>
            </a:r>
            <a:endParaRPr lang="en-US" sz="5000" dirty="0"/>
          </a:p>
        </p:txBody>
      </p:sp>
      <p:sp>
        <p:nvSpPr>
          <p:cNvPr id="29698" name="Rectangle 2"/>
          <p:cNvSpPr>
            <a:spLocks/>
          </p:cNvSpPr>
          <p:nvPr/>
        </p:nvSpPr>
        <p:spPr bwMode="auto">
          <a:xfrm>
            <a:off x="955476" y="1272480"/>
            <a:ext cx="7152680" cy="38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100" dirty="0">
                <a:latin typeface="+mn-lt"/>
                <a:ea typeface="ＭＳ Ｐゴシック" charset="0"/>
              </a:rPr>
              <a:t>Example: Exponentially growing and shrinking population size </a:t>
            </a:r>
          </a:p>
        </p:txBody>
      </p:sp>
      <p:grpSp>
        <p:nvGrpSpPr>
          <p:cNvPr id="29701" name="Group 5"/>
          <p:cNvGrpSpPr>
            <a:grpSpLocks/>
          </p:cNvGrpSpPr>
          <p:nvPr/>
        </p:nvGrpSpPr>
        <p:grpSpPr bwMode="auto">
          <a:xfrm>
            <a:off x="2339578" y="5473899"/>
            <a:ext cx="4920258" cy="330398"/>
            <a:chOff x="0" y="0"/>
            <a:chExt cx="4407" cy="296"/>
          </a:xfrm>
        </p:grpSpPr>
        <p:sp>
          <p:nvSpPr>
            <p:cNvPr id="2" name="Line 3"/>
            <p:cNvSpPr>
              <a:spLocks noChangeShapeType="1"/>
            </p:cNvSpPr>
            <p:nvPr/>
          </p:nvSpPr>
          <p:spPr bwMode="auto">
            <a:xfrm>
              <a:off x="2266" y="160"/>
              <a:ext cx="2141" cy="0"/>
            </a:xfrm>
            <a:prstGeom prst="line">
              <a:avLst/>
            </a:prstGeom>
            <a:noFill/>
            <a:ln w="63500">
              <a:solidFill>
                <a:srgbClr val="0080FF"/>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3" name="Rectangle 4"/>
            <p:cNvSpPr>
              <a:spLocks/>
            </p:cNvSpPr>
            <p:nvPr/>
          </p:nvSpPr>
          <p:spPr bwMode="auto">
            <a:xfrm>
              <a:off x="0" y="0"/>
              <a:ext cx="2192"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800" dirty="0">
                  <a:solidFill>
                    <a:srgbClr val="0080FF"/>
                  </a:solidFill>
                  <a:ea typeface="ＭＳ Ｐゴシック" charset="0"/>
                </a:rPr>
                <a:t>2 haplotypes: 40kya</a:t>
              </a:r>
              <a:r>
                <a:rPr lang="en-US" sz="1800" dirty="0" smtClean="0">
                  <a:solidFill>
                    <a:srgbClr val="0080FF"/>
                  </a:solidFill>
                  <a:ea typeface="ＭＳ Ｐゴシック" charset="0"/>
                </a:rPr>
                <a:t>-1Mya</a:t>
              </a:r>
              <a:endParaRPr lang="en-US" sz="1800" dirty="0">
                <a:solidFill>
                  <a:srgbClr val="0080FF"/>
                </a:solidFill>
                <a:ea typeface="ＭＳ Ｐゴシック" charset="0"/>
              </a:endParaRPr>
            </a:p>
          </p:txBody>
        </p:sp>
      </p:grpSp>
      <p:grpSp>
        <p:nvGrpSpPr>
          <p:cNvPr id="29704" name="Group 8"/>
          <p:cNvGrpSpPr>
            <a:grpSpLocks/>
          </p:cNvGrpSpPr>
          <p:nvPr/>
        </p:nvGrpSpPr>
        <p:grpSpPr bwMode="auto">
          <a:xfrm>
            <a:off x="4067472" y="5723930"/>
            <a:ext cx="4871145" cy="348258"/>
            <a:chOff x="0" y="0"/>
            <a:chExt cx="4363" cy="312"/>
          </a:xfrm>
        </p:grpSpPr>
        <p:sp>
          <p:nvSpPr>
            <p:cNvPr id="4" name="Line 6"/>
            <p:cNvSpPr>
              <a:spLocks noChangeShapeType="1"/>
            </p:cNvSpPr>
            <p:nvPr/>
          </p:nvSpPr>
          <p:spPr bwMode="auto">
            <a:xfrm>
              <a:off x="0" y="176"/>
              <a:ext cx="1851" cy="0"/>
            </a:xfrm>
            <a:prstGeom prst="line">
              <a:avLst/>
            </a:prstGeom>
            <a:noFill/>
            <a:ln w="63500">
              <a:solidFill>
                <a:srgbClr val="D90B00"/>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5" name="Rectangle 7"/>
            <p:cNvSpPr>
              <a:spLocks/>
            </p:cNvSpPr>
            <p:nvPr/>
          </p:nvSpPr>
          <p:spPr bwMode="auto">
            <a:xfrm>
              <a:off x="2003" y="0"/>
              <a:ext cx="236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900">
                  <a:solidFill>
                    <a:srgbClr val="D90B00"/>
                  </a:solidFill>
                  <a:ea typeface="ＭＳ Ｐゴシック" charset="0"/>
                </a:rPr>
                <a:t>4 haplotypes: 8kya-300kya</a:t>
              </a:r>
            </a:p>
          </p:txBody>
        </p:sp>
      </p:grpSp>
      <p:grpSp>
        <p:nvGrpSpPr>
          <p:cNvPr id="29707" name="Group 11"/>
          <p:cNvGrpSpPr>
            <a:grpSpLocks/>
          </p:cNvGrpSpPr>
          <p:nvPr/>
        </p:nvGrpSpPr>
        <p:grpSpPr bwMode="auto">
          <a:xfrm>
            <a:off x="3053953" y="6027539"/>
            <a:ext cx="4884539" cy="348258"/>
            <a:chOff x="0" y="0"/>
            <a:chExt cx="4376" cy="312"/>
          </a:xfrm>
        </p:grpSpPr>
        <p:sp>
          <p:nvSpPr>
            <p:cNvPr id="29706" name="Line 9"/>
            <p:cNvSpPr>
              <a:spLocks noChangeShapeType="1"/>
            </p:cNvSpPr>
            <p:nvPr/>
          </p:nvSpPr>
          <p:spPr bwMode="auto">
            <a:xfrm>
              <a:off x="0" y="152"/>
              <a:ext cx="1840" cy="0"/>
            </a:xfrm>
            <a:prstGeom prst="line">
              <a:avLst/>
            </a:prstGeom>
            <a:noFill/>
            <a:ln w="63500">
              <a:solidFill>
                <a:srgbClr val="008000"/>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6" name="Rectangle 10"/>
            <p:cNvSpPr>
              <a:spLocks/>
            </p:cNvSpPr>
            <p:nvPr/>
          </p:nvSpPr>
          <p:spPr bwMode="auto">
            <a:xfrm>
              <a:off x="2016" y="0"/>
              <a:ext cx="236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900" dirty="0">
                  <a:solidFill>
                    <a:srgbClr val="008000"/>
                  </a:solidFill>
                  <a:ea typeface="ＭＳ Ｐゴシック" charset="0"/>
                </a:rPr>
                <a:t>8 haplotypes: 2kya</a:t>
              </a:r>
              <a:r>
                <a:rPr lang="en-US" sz="1900" dirty="0" smtClean="0">
                  <a:solidFill>
                    <a:srgbClr val="008000"/>
                  </a:solidFill>
                  <a:ea typeface="ＭＳ Ｐゴシック" charset="0"/>
                </a:rPr>
                <a:t>-20kya</a:t>
              </a:r>
              <a:endParaRPr lang="en-US" sz="1900" dirty="0">
                <a:solidFill>
                  <a:srgbClr val="008000"/>
                </a:solidFill>
                <a:ea typeface="ＭＳ Ｐゴシック" charset="0"/>
              </a:endParaRPr>
            </a:p>
          </p:txBody>
        </p:sp>
      </p:grpSp>
      <p:pic>
        <p:nvPicPr>
          <p:cNvPr id="2970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297" y="1909838"/>
            <a:ext cx="6429375" cy="357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297" y="1909838"/>
            <a:ext cx="6429375" cy="357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1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367" y="1907605"/>
            <a:ext cx="6438305" cy="357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1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367" y="1909838"/>
            <a:ext cx="6429375" cy="357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994068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14313" y="178594"/>
            <a:ext cx="8715375" cy="1026914"/>
          </a:xfrm>
        </p:spPr>
        <p:txBody>
          <a:bodyPr/>
          <a:lstStyle/>
          <a:p>
            <a:pPr eaLnBrk="1" hangingPunct="1">
              <a:defRPr/>
            </a:pPr>
            <a:r>
              <a:rPr lang="en-US" sz="3900" dirty="0" smtClean="0"/>
              <a:t>Application to human genome sequences</a:t>
            </a:r>
            <a:endParaRPr lang="en-US" sz="3900" dirty="0"/>
          </a:p>
        </p:txBody>
      </p:sp>
      <p:sp>
        <p:nvSpPr>
          <p:cNvPr id="30723" name="Rectangle 13"/>
          <p:cNvSpPr>
            <a:spLocks/>
          </p:cNvSpPr>
          <p:nvPr/>
        </p:nvSpPr>
        <p:spPr bwMode="auto">
          <a:xfrm>
            <a:off x="214313" y="6253162"/>
            <a:ext cx="8613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r>
              <a:rPr lang="en-US" sz="2000" dirty="0" smtClean="0">
                <a:latin typeface="+mn-lt"/>
                <a:ea typeface="ＭＳ Ｐゴシック" charset="0"/>
              </a:rPr>
              <a:t>Deep sequence data on </a:t>
            </a:r>
            <a:r>
              <a:rPr lang="en-US" sz="2000" dirty="0" err="1" smtClean="0">
                <a:latin typeface="+mn-lt"/>
                <a:ea typeface="ＭＳ Ｐゴシック" charset="0"/>
              </a:rPr>
              <a:t>HapMap</a:t>
            </a:r>
            <a:r>
              <a:rPr lang="en-US" sz="2000" dirty="0" smtClean="0">
                <a:latin typeface="+mn-lt"/>
                <a:ea typeface="ＭＳ Ｐゴシック" charset="0"/>
              </a:rPr>
              <a:t>/1000 Genomes samples from Complete Genomics</a:t>
            </a:r>
            <a:endParaRPr lang="en-US" sz="2000" dirty="0">
              <a:latin typeface="+mn-lt"/>
              <a:ea typeface="ＭＳ Ｐゴシック" charset="0"/>
            </a:endParaRPr>
          </a:p>
        </p:txBody>
      </p:sp>
      <p:pic>
        <p:nvPicPr>
          <p:cNvPr id="16" name="Picture 2" descr="Picture 1"/>
          <p:cNvPicPr>
            <a:picLocks noChangeAspect="1" noChangeArrowheads="1"/>
          </p:cNvPicPr>
          <p:nvPr/>
        </p:nvPicPr>
        <p:blipFill>
          <a:blip r:embed="rId3"/>
          <a:srcRect/>
          <a:stretch>
            <a:fillRect/>
          </a:stretch>
        </p:blipFill>
        <p:spPr bwMode="auto">
          <a:xfrm>
            <a:off x="0" y="1359371"/>
            <a:ext cx="9144000" cy="4733925"/>
          </a:xfrm>
          <a:prstGeom prst="rect">
            <a:avLst/>
          </a:prstGeom>
          <a:noFill/>
        </p:spPr>
      </p:pic>
      <p:grpSp>
        <p:nvGrpSpPr>
          <p:cNvPr id="17" name="Group 4"/>
          <p:cNvGrpSpPr>
            <a:grpSpLocks/>
          </p:cNvGrpSpPr>
          <p:nvPr/>
        </p:nvGrpSpPr>
        <p:grpSpPr bwMode="auto">
          <a:xfrm>
            <a:off x="3132138" y="1684808"/>
            <a:ext cx="5097463" cy="1714500"/>
            <a:chOff x="1973" y="1386"/>
            <a:chExt cx="3211" cy="1080"/>
          </a:xfrm>
        </p:grpSpPr>
        <p:sp>
          <p:nvSpPr>
            <p:cNvPr id="18" name="AutoShape 5"/>
            <p:cNvSpPr>
              <a:spLocks noChangeArrowheads="1"/>
            </p:cNvSpPr>
            <p:nvPr/>
          </p:nvSpPr>
          <p:spPr bwMode="auto">
            <a:xfrm>
              <a:off x="1973" y="1386"/>
              <a:ext cx="384" cy="192"/>
            </a:xfrm>
            <a:prstGeom prst="roundRect">
              <a:avLst>
                <a:gd name="adj" fmla="val 16667"/>
              </a:avLst>
            </a:prstGeom>
            <a:solidFill>
              <a:srgbClr val="00FF00"/>
            </a:solidFill>
            <a:ln w="38100">
              <a:solidFill>
                <a:schemeClr val="tx1"/>
              </a:solidFill>
              <a:round/>
              <a:headEnd/>
              <a:tailEnd/>
            </a:ln>
            <a:effectLst/>
          </p:spPr>
          <p:txBody>
            <a:bodyPr wrap="none" anchor="ctr">
              <a:prstTxWarp prst="textNoShape">
                <a:avLst/>
              </a:prstTxWarp>
            </a:bodyPr>
            <a:lstStyle/>
            <a:p>
              <a:pPr algn="ctr"/>
              <a:r>
                <a:rPr lang="en-US" sz="1800" dirty="0"/>
                <a:t>CEU</a:t>
              </a:r>
            </a:p>
          </p:txBody>
        </p:sp>
        <p:sp>
          <p:nvSpPr>
            <p:cNvPr id="19" name="Line 6"/>
            <p:cNvSpPr>
              <a:spLocks noChangeShapeType="1"/>
            </p:cNvSpPr>
            <p:nvPr/>
          </p:nvSpPr>
          <p:spPr bwMode="auto">
            <a:xfrm>
              <a:off x="2357" y="1578"/>
              <a:ext cx="327" cy="12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20" name="AutoShape 7"/>
            <p:cNvSpPr>
              <a:spLocks noChangeArrowheads="1"/>
            </p:cNvSpPr>
            <p:nvPr/>
          </p:nvSpPr>
          <p:spPr bwMode="auto">
            <a:xfrm>
              <a:off x="4800" y="1674"/>
              <a:ext cx="384" cy="192"/>
            </a:xfrm>
            <a:prstGeom prst="roundRect">
              <a:avLst>
                <a:gd name="adj" fmla="val 16667"/>
              </a:avLst>
            </a:prstGeom>
            <a:solidFill>
              <a:srgbClr val="FFBCBF"/>
            </a:solidFill>
            <a:ln w="38100">
              <a:solidFill>
                <a:schemeClr val="tx1"/>
              </a:solidFill>
              <a:round/>
              <a:headEnd/>
              <a:tailEnd/>
            </a:ln>
            <a:effectLst/>
          </p:spPr>
          <p:txBody>
            <a:bodyPr wrap="none" anchor="ctr">
              <a:prstTxWarp prst="textNoShape">
                <a:avLst/>
              </a:prstTxWarp>
            </a:bodyPr>
            <a:lstStyle/>
            <a:p>
              <a:pPr algn="ctr"/>
              <a:r>
                <a:rPr lang="en-US" sz="1800"/>
                <a:t>JPT</a:t>
              </a:r>
            </a:p>
          </p:txBody>
        </p:sp>
        <p:sp>
          <p:nvSpPr>
            <p:cNvPr id="21" name="AutoShape 8"/>
            <p:cNvSpPr>
              <a:spLocks noChangeArrowheads="1"/>
            </p:cNvSpPr>
            <p:nvPr/>
          </p:nvSpPr>
          <p:spPr bwMode="auto">
            <a:xfrm>
              <a:off x="4124" y="1578"/>
              <a:ext cx="384" cy="192"/>
            </a:xfrm>
            <a:prstGeom prst="roundRect">
              <a:avLst>
                <a:gd name="adj" fmla="val 16667"/>
              </a:avLst>
            </a:prstGeom>
            <a:solidFill>
              <a:srgbClr val="FFBCBF"/>
            </a:solidFill>
            <a:ln w="38100">
              <a:solidFill>
                <a:schemeClr val="tx1"/>
              </a:solidFill>
              <a:round/>
              <a:headEnd/>
              <a:tailEnd/>
            </a:ln>
            <a:effectLst/>
          </p:spPr>
          <p:txBody>
            <a:bodyPr wrap="none" anchor="ctr">
              <a:prstTxWarp prst="textNoShape">
                <a:avLst/>
              </a:prstTxWarp>
            </a:bodyPr>
            <a:lstStyle/>
            <a:p>
              <a:pPr algn="ctr"/>
              <a:r>
                <a:rPr lang="en-US" sz="1800"/>
                <a:t>CHB</a:t>
              </a:r>
            </a:p>
          </p:txBody>
        </p:sp>
        <p:sp>
          <p:nvSpPr>
            <p:cNvPr id="22" name="Line 9"/>
            <p:cNvSpPr>
              <a:spLocks noChangeShapeType="1"/>
            </p:cNvSpPr>
            <p:nvPr/>
          </p:nvSpPr>
          <p:spPr bwMode="auto">
            <a:xfrm flipH="1">
              <a:off x="4304" y="1778"/>
              <a:ext cx="20" cy="20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23" name="Line 10"/>
            <p:cNvSpPr>
              <a:spLocks noChangeShapeType="1"/>
            </p:cNvSpPr>
            <p:nvPr/>
          </p:nvSpPr>
          <p:spPr bwMode="auto">
            <a:xfrm flipH="1">
              <a:off x="4652" y="1802"/>
              <a:ext cx="148" cy="8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24" name="AutoShape 11"/>
            <p:cNvSpPr>
              <a:spLocks noChangeArrowheads="1"/>
            </p:cNvSpPr>
            <p:nvPr/>
          </p:nvSpPr>
          <p:spPr bwMode="auto">
            <a:xfrm>
              <a:off x="2245" y="2154"/>
              <a:ext cx="384" cy="192"/>
            </a:xfrm>
            <a:prstGeom prst="roundRect">
              <a:avLst>
                <a:gd name="adj" fmla="val 16667"/>
              </a:avLst>
            </a:prstGeom>
            <a:solidFill>
              <a:srgbClr val="FFFF00"/>
            </a:solidFill>
            <a:ln w="38100">
              <a:solidFill>
                <a:schemeClr val="tx1"/>
              </a:solidFill>
              <a:round/>
              <a:headEnd/>
              <a:tailEnd/>
            </a:ln>
            <a:effectLst/>
          </p:spPr>
          <p:txBody>
            <a:bodyPr wrap="none" anchor="ctr">
              <a:prstTxWarp prst="textNoShape">
                <a:avLst/>
              </a:prstTxWarp>
            </a:bodyPr>
            <a:lstStyle/>
            <a:p>
              <a:pPr algn="ctr"/>
              <a:r>
                <a:rPr lang="en-US" sz="1800"/>
                <a:t>YRI</a:t>
              </a:r>
            </a:p>
          </p:txBody>
        </p:sp>
        <p:sp>
          <p:nvSpPr>
            <p:cNvPr id="25" name="Line 12"/>
            <p:cNvSpPr>
              <a:spLocks noChangeShapeType="1"/>
            </p:cNvSpPr>
            <p:nvPr/>
          </p:nvSpPr>
          <p:spPr bwMode="auto">
            <a:xfrm>
              <a:off x="2472" y="2346"/>
              <a:ext cx="260" cy="12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grpSp>
        <p:nvGrpSpPr>
          <p:cNvPr id="26" name="Group 13"/>
          <p:cNvGrpSpPr>
            <a:grpSpLocks/>
          </p:cNvGrpSpPr>
          <p:nvPr/>
        </p:nvGrpSpPr>
        <p:grpSpPr bwMode="auto">
          <a:xfrm>
            <a:off x="4635500" y="3596158"/>
            <a:ext cx="1079500" cy="555625"/>
            <a:chOff x="2920" y="2488"/>
            <a:chExt cx="680" cy="350"/>
          </a:xfrm>
        </p:grpSpPr>
        <p:sp>
          <p:nvSpPr>
            <p:cNvPr id="27" name="AutoShape 14"/>
            <p:cNvSpPr>
              <a:spLocks noChangeArrowheads="1"/>
            </p:cNvSpPr>
            <p:nvPr/>
          </p:nvSpPr>
          <p:spPr bwMode="auto">
            <a:xfrm>
              <a:off x="3216" y="2646"/>
              <a:ext cx="384" cy="192"/>
            </a:xfrm>
            <a:prstGeom prst="roundRect">
              <a:avLst>
                <a:gd name="adj" fmla="val 16667"/>
              </a:avLst>
            </a:prstGeom>
            <a:solidFill>
              <a:srgbClr val="FFFF00"/>
            </a:solidFill>
            <a:ln w="38100">
              <a:solidFill>
                <a:schemeClr val="tx1"/>
              </a:solidFill>
              <a:round/>
              <a:headEnd/>
              <a:tailEnd/>
            </a:ln>
            <a:effectLst/>
          </p:spPr>
          <p:txBody>
            <a:bodyPr wrap="none" anchor="ctr">
              <a:prstTxWarp prst="textNoShape">
                <a:avLst/>
              </a:prstTxWarp>
            </a:bodyPr>
            <a:lstStyle/>
            <a:p>
              <a:pPr algn="ctr"/>
              <a:r>
                <a:rPr lang="en-US" sz="1800" dirty="0"/>
                <a:t>LWK</a:t>
              </a:r>
            </a:p>
          </p:txBody>
        </p:sp>
        <p:sp>
          <p:nvSpPr>
            <p:cNvPr id="28" name="Line 15"/>
            <p:cNvSpPr>
              <a:spLocks noChangeShapeType="1"/>
            </p:cNvSpPr>
            <p:nvPr/>
          </p:nvSpPr>
          <p:spPr bwMode="auto">
            <a:xfrm flipH="1" flipV="1">
              <a:off x="3208" y="2488"/>
              <a:ext cx="152" cy="15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67" name="Line 15"/>
            <p:cNvSpPr>
              <a:spLocks noChangeShapeType="1"/>
            </p:cNvSpPr>
            <p:nvPr/>
          </p:nvSpPr>
          <p:spPr bwMode="auto">
            <a:xfrm flipV="1">
              <a:off x="2920" y="2488"/>
              <a:ext cx="196" cy="15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grpSp>
        <p:nvGrpSpPr>
          <p:cNvPr id="29" name="Group 16"/>
          <p:cNvGrpSpPr>
            <a:grpSpLocks/>
          </p:cNvGrpSpPr>
          <p:nvPr/>
        </p:nvGrpSpPr>
        <p:grpSpPr bwMode="auto">
          <a:xfrm>
            <a:off x="927100" y="2007638"/>
            <a:ext cx="4787900" cy="947738"/>
            <a:chOff x="528" y="1626"/>
            <a:chExt cx="3016" cy="597"/>
          </a:xfrm>
        </p:grpSpPr>
        <p:sp>
          <p:nvSpPr>
            <p:cNvPr id="30" name="AutoShape 17"/>
            <p:cNvSpPr>
              <a:spLocks noChangeArrowheads="1"/>
            </p:cNvSpPr>
            <p:nvPr/>
          </p:nvSpPr>
          <p:spPr bwMode="auto">
            <a:xfrm>
              <a:off x="528" y="1893"/>
              <a:ext cx="384" cy="192"/>
            </a:xfrm>
            <a:prstGeom prst="roundRect">
              <a:avLst>
                <a:gd name="adj" fmla="val 16667"/>
              </a:avLst>
            </a:prstGeom>
            <a:solidFill>
              <a:schemeClr val="bg2"/>
            </a:solidFill>
            <a:ln w="38100">
              <a:solidFill>
                <a:schemeClr val="tx1"/>
              </a:solidFill>
              <a:round/>
              <a:headEnd/>
              <a:tailEnd/>
            </a:ln>
            <a:effectLst/>
          </p:spPr>
          <p:txBody>
            <a:bodyPr wrap="none" anchor="ctr">
              <a:prstTxWarp prst="textNoShape">
                <a:avLst/>
              </a:prstTxWarp>
            </a:bodyPr>
            <a:lstStyle/>
            <a:p>
              <a:pPr algn="ctr"/>
              <a:r>
                <a:rPr lang="en-US" sz="1800"/>
                <a:t>MXL</a:t>
              </a:r>
            </a:p>
          </p:txBody>
        </p:sp>
        <p:sp>
          <p:nvSpPr>
            <p:cNvPr id="32" name="Line 19"/>
            <p:cNvSpPr>
              <a:spLocks noChangeShapeType="1"/>
            </p:cNvSpPr>
            <p:nvPr/>
          </p:nvSpPr>
          <p:spPr bwMode="auto">
            <a:xfrm>
              <a:off x="783" y="2085"/>
              <a:ext cx="227" cy="13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36" name="AutoShape 23"/>
            <p:cNvSpPr>
              <a:spLocks noChangeArrowheads="1"/>
            </p:cNvSpPr>
            <p:nvPr/>
          </p:nvSpPr>
          <p:spPr bwMode="auto">
            <a:xfrm>
              <a:off x="3160" y="1626"/>
              <a:ext cx="384" cy="192"/>
            </a:xfrm>
            <a:prstGeom prst="roundRect">
              <a:avLst>
                <a:gd name="adj" fmla="val 16667"/>
              </a:avLst>
            </a:prstGeom>
            <a:solidFill>
              <a:srgbClr val="00FF00"/>
            </a:solidFill>
            <a:ln w="38100">
              <a:solidFill>
                <a:schemeClr val="tx1"/>
              </a:solidFill>
              <a:round/>
              <a:headEnd/>
              <a:tailEnd/>
            </a:ln>
            <a:effectLst/>
          </p:spPr>
          <p:txBody>
            <a:bodyPr wrap="none" anchor="ctr">
              <a:prstTxWarp prst="textNoShape">
                <a:avLst/>
              </a:prstTxWarp>
            </a:bodyPr>
            <a:lstStyle/>
            <a:p>
              <a:pPr algn="ctr"/>
              <a:r>
                <a:rPr lang="en-US" sz="1800"/>
                <a:t>TSI</a:t>
              </a:r>
            </a:p>
          </p:txBody>
        </p:sp>
        <p:sp>
          <p:nvSpPr>
            <p:cNvPr id="39" name="Line 26"/>
            <p:cNvSpPr>
              <a:spLocks noChangeShapeType="1"/>
            </p:cNvSpPr>
            <p:nvPr/>
          </p:nvSpPr>
          <p:spPr bwMode="auto">
            <a:xfrm flipH="1">
              <a:off x="2752" y="1730"/>
              <a:ext cx="392" cy="13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grpSp>
        <p:nvGrpSpPr>
          <p:cNvPr id="46" name="Group 36"/>
          <p:cNvGrpSpPr>
            <a:grpSpLocks/>
          </p:cNvGrpSpPr>
          <p:nvPr/>
        </p:nvGrpSpPr>
        <p:grpSpPr bwMode="auto">
          <a:xfrm>
            <a:off x="1536700" y="2954808"/>
            <a:ext cx="5113338" cy="1581150"/>
            <a:chOff x="968" y="2222"/>
            <a:chExt cx="3221" cy="996"/>
          </a:xfrm>
        </p:grpSpPr>
        <p:sp>
          <p:nvSpPr>
            <p:cNvPr id="56" name="AutoShape 48"/>
            <p:cNvSpPr>
              <a:spLocks noChangeArrowheads="1"/>
            </p:cNvSpPr>
            <p:nvPr/>
          </p:nvSpPr>
          <p:spPr bwMode="auto">
            <a:xfrm>
              <a:off x="968" y="3026"/>
              <a:ext cx="384" cy="192"/>
            </a:xfrm>
            <a:prstGeom prst="roundRect">
              <a:avLst>
                <a:gd name="adj" fmla="val 16667"/>
              </a:avLst>
            </a:prstGeom>
            <a:solidFill>
              <a:schemeClr val="bg2"/>
            </a:solidFill>
            <a:ln w="38100">
              <a:solidFill>
                <a:schemeClr val="tx1"/>
              </a:solidFill>
              <a:round/>
              <a:headEnd/>
              <a:tailEnd/>
            </a:ln>
            <a:effectLst/>
          </p:spPr>
          <p:txBody>
            <a:bodyPr wrap="none" anchor="ctr">
              <a:prstTxWarp prst="textNoShape">
                <a:avLst/>
              </a:prstTxWarp>
            </a:bodyPr>
            <a:lstStyle/>
            <a:p>
              <a:pPr algn="ctr"/>
              <a:r>
                <a:rPr lang="en-US" sz="1800" i="1"/>
                <a:t>PEL</a:t>
              </a:r>
              <a:endParaRPr lang="en-US" sz="1800"/>
            </a:p>
          </p:txBody>
        </p:sp>
        <p:sp>
          <p:nvSpPr>
            <p:cNvPr id="57" name="Line 49"/>
            <p:cNvSpPr>
              <a:spLocks noChangeShapeType="1"/>
            </p:cNvSpPr>
            <p:nvPr/>
          </p:nvSpPr>
          <p:spPr bwMode="auto">
            <a:xfrm flipV="1">
              <a:off x="1168" y="2842"/>
              <a:ext cx="238" cy="184"/>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58" name="AutoShape 50"/>
            <p:cNvSpPr>
              <a:spLocks noChangeArrowheads="1"/>
            </p:cNvSpPr>
            <p:nvPr/>
          </p:nvSpPr>
          <p:spPr bwMode="auto">
            <a:xfrm>
              <a:off x="3805" y="2478"/>
              <a:ext cx="384" cy="192"/>
            </a:xfrm>
            <a:prstGeom prst="roundRect">
              <a:avLst>
                <a:gd name="adj" fmla="val 16667"/>
              </a:avLst>
            </a:prstGeom>
            <a:solidFill>
              <a:schemeClr val="accent1"/>
            </a:solidFill>
            <a:ln w="38100">
              <a:solidFill>
                <a:schemeClr val="tx1"/>
              </a:solidFill>
              <a:round/>
              <a:headEnd/>
              <a:tailEnd/>
            </a:ln>
            <a:effectLst/>
          </p:spPr>
          <p:txBody>
            <a:bodyPr wrap="none" anchor="ctr">
              <a:prstTxWarp prst="textNoShape">
                <a:avLst/>
              </a:prstTxWarp>
            </a:bodyPr>
            <a:lstStyle/>
            <a:p>
              <a:pPr algn="ctr"/>
              <a:r>
                <a:rPr lang="en-US" sz="1800" dirty="0" smtClean="0"/>
                <a:t>GIH</a:t>
              </a:r>
              <a:endParaRPr lang="en-US" sz="1800" dirty="0"/>
            </a:p>
          </p:txBody>
        </p:sp>
        <p:sp>
          <p:nvSpPr>
            <p:cNvPr id="59" name="Line 51"/>
            <p:cNvSpPr>
              <a:spLocks noChangeShapeType="1"/>
            </p:cNvSpPr>
            <p:nvPr/>
          </p:nvSpPr>
          <p:spPr bwMode="auto">
            <a:xfrm flipH="1" flipV="1">
              <a:off x="3724" y="2222"/>
              <a:ext cx="199" cy="25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sp>
        <p:nvSpPr>
          <p:cNvPr id="68" name="AutoShape 14"/>
          <p:cNvSpPr>
            <a:spLocks noChangeArrowheads="1"/>
          </p:cNvSpPr>
          <p:nvPr/>
        </p:nvSpPr>
        <p:spPr bwMode="auto">
          <a:xfrm>
            <a:off x="4330700" y="3886866"/>
            <a:ext cx="609600" cy="277091"/>
          </a:xfrm>
          <a:prstGeom prst="roundRect">
            <a:avLst>
              <a:gd name="adj" fmla="val 16667"/>
            </a:avLst>
          </a:prstGeom>
          <a:solidFill>
            <a:srgbClr val="FFFF00"/>
          </a:solidFill>
          <a:ln w="38100">
            <a:solidFill>
              <a:schemeClr val="tx1"/>
            </a:solidFill>
            <a:round/>
            <a:headEnd/>
            <a:tailEnd/>
          </a:ln>
          <a:effectLst/>
        </p:spPr>
        <p:txBody>
          <a:bodyPr wrap="none" anchor="ctr">
            <a:prstTxWarp prst="textNoShape">
              <a:avLst/>
            </a:prstTxWarp>
          </a:bodyPr>
          <a:lstStyle/>
          <a:p>
            <a:pPr algn="ctr"/>
            <a:r>
              <a:rPr lang="en-US" sz="1800" dirty="0" smtClean="0"/>
              <a:t>MKK</a:t>
            </a:r>
            <a:endParaRPr lang="en-US" sz="1800" dirty="0"/>
          </a:p>
        </p:txBody>
      </p:sp>
    </p:spTree>
    <p:extLst>
      <p:ext uri="{BB962C8B-B14F-4D97-AF65-F5344CB8AC3E}">
        <p14:creationId xmlns:p14="http://schemas.microsoft.com/office/powerpoint/2010/main" val="1787294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214313" y="178594"/>
            <a:ext cx="8715375" cy="857250"/>
          </a:xfrm>
        </p:spPr>
        <p:txBody>
          <a:bodyPr/>
          <a:lstStyle/>
          <a:p>
            <a:pPr eaLnBrk="1" hangingPunct="1">
              <a:defRPr/>
            </a:pPr>
            <a:r>
              <a:rPr lang="en-US" sz="3900" dirty="0"/>
              <a:t>Inferring historical </a:t>
            </a:r>
            <a:r>
              <a:rPr lang="en-US" sz="3900" dirty="0" smtClean="0"/>
              <a:t>population </a:t>
            </a:r>
            <a:r>
              <a:rPr lang="en-US" sz="3900" dirty="0"/>
              <a:t>s</a:t>
            </a:r>
            <a:r>
              <a:rPr lang="en-US" sz="3900" dirty="0" smtClean="0"/>
              <a:t>izes</a:t>
            </a:r>
            <a:endParaRPr lang="en-US" sz="39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773" y="1259086"/>
            <a:ext cx="5063133" cy="38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773" y="1259086"/>
            <a:ext cx="5063133" cy="38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773" y="1259086"/>
            <a:ext cx="5063133" cy="38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773" y="1259086"/>
            <a:ext cx="5063133" cy="38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32776" name="Group 8"/>
          <p:cNvGrpSpPr>
            <a:grpSpLocks/>
          </p:cNvGrpSpPr>
          <p:nvPr/>
        </p:nvGrpSpPr>
        <p:grpSpPr bwMode="auto">
          <a:xfrm>
            <a:off x="4013895" y="4258345"/>
            <a:ext cx="3489275" cy="1831702"/>
            <a:chOff x="0" y="0"/>
            <a:chExt cx="3126" cy="1640"/>
          </a:xfrm>
        </p:grpSpPr>
        <p:sp>
          <p:nvSpPr>
            <p:cNvPr id="32788" name="Line 6"/>
            <p:cNvSpPr>
              <a:spLocks noChangeShapeType="1"/>
            </p:cNvSpPr>
            <p:nvPr/>
          </p:nvSpPr>
          <p:spPr bwMode="auto">
            <a:xfrm>
              <a:off x="0" y="0"/>
              <a:ext cx="1176" cy="919"/>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Rectangle 7"/>
            <p:cNvSpPr>
              <a:spLocks/>
            </p:cNvSpPr>
            <p:nvPr/>
          </p:nvSpPr>
          <p:spPr bwMode="auto">
            <a:xfrm>
              <a:off x="1126" y="840"/>
              <a:ext cx="2000"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400">
                  <a:ea typeface="ＭＳ Ｐゴシック" charset="0"/>
                </a:rPr>
                <a:t>strong bottleneck in non-African populations 50-60kya,   coincides with out-of-Africa dispersal</a:t>
              </a:r>
            </a:p>
          </p:txBody>
        </p:sp>
      </p:grpSp>
      <p:grpSp>
        <p:nvGrpSpPr>
          <p:cNvPr id="32779" name="Group 11"/>
          <p:cNvGrpSpPr>
            <a:grpSpLocks/>
          </p:cNvGrpSpPr>
          <p:nvPr/>
        </p:nvGrpSpPr>
        <p:grpSpPr bwMode="auto">
          <a:xfrm>
            <a:off x="4707062" y="3668986"/>
            <a:ext cx="3435697" cy="916409"/>
            <a:chOff x="0" y="0"/>
            <a:chExt cx="3078" cy="820"/>
          </a:xfrm>
        </p:grpSpPr>
        <p:sp>
          <p:nvSpPr>
            <p:cNvPr id="32786" name="Line 9"/>
            <p:cNvSpPr>
              <a:spLocks noChangeShapeType="1"/>
            </p:cNvSpPr>
            <p:nvPr/>
          </p:nvSpPr>
          <p:spPr bwMode="auto">
            <a:xfrm>
              <a:off x="0" y="0"/>
              <a:ext cx="1957" cy="222"/>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2787" name="Rectangle 10"/>
            <p:cNvSpPr>
              <a:spLocks/>
            </p:cNvSpPr>
            <p:nvPr/>
          </p:nvSpPr>
          <p:spPr bwMode="auto">
            <a:xfrm>
              <a:off x="1358" y="204"/>
              <a:ext cx="1720"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400">
                  <a:ea typeface="ＭＳ Ｐゴシック" charset="0"/>
                </a:rPr>
                <a:t>identical history of non-African populations before 50kya</a:t>
              </a:r>
            </a:p>
          </p:txBody>
        </p:sp>
      </p:grpSp>
      <p:grpSp>
        <p:nvGrpSpPr>
          <p:cNvPr id="32782" name="Group 14"/>
          <p:cNvGrpSpPr>
            <a:grpSpLocks/>
          </p:cNvGrpSpPr>
          <p:nvPr/>
        </p:nvGrpSpPr>
        <p:grpSpPr bwMode="auto">
          <a:xfrm>
            <a:off x="4143375" y="2419946"/>
            <a:ext cx="3884414" cy="953244"/>
            <a:chOff x="0" y="0"/>
            <a:chExt cx="3479" cy="854"/>
          </a:xfrm>
        </p:grpSpPr>
        <p:sp>
          <p:nvSpPr>
            <p:cNvPr id="32784" name="Rectangle 12"/>
            <p:cNvSpPr>
              <a:spLocks/>
            </p:cNvSpPr>
            <p:nvPr/>
          </p:nvSpPr>
          <p:spPr bwMode="auto">
            <a:xfrm>
              <a:off x="1759" y="0"/>
              <a:ext cx="172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400">
                  <a:ea typeface="ＭＳ Ｐゴシック" charset="0"/>
                </a:rPr>
                <a:t>Mild bottleneck in African ancestors</a:t>
              </a:r>
            </a:p>
          </p:txBody>
        </p:sp>
        <p:sp>
          <p:nvSpPr>
            <p:cNvPr id="3" name="Line 13"/>
            <p:cNvSpPr>
              <a:spLocks noChangeShapeType="1"/>
            </p:cNvSpPr>
            <p:nvPr/>
          </p:nvSpPr>
          <p:spPr bwMode="auto">
            <a:xfrm rot="10800000" flipH="1">
              <a:off x="0" y="227"/>
              <a:ext cx="1942" cy="627"/>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2785" name="Group 17"/>
          <p:cNvGrpSpPr>
            <a:grpSpLocks/>
          </p:cNvGrpSpPr>
          <p:nvPr/>
        </p:nvGrpSpPr>
        <p:grpSpPr bwMode="auto">
          <a:xfrm>
            <a:off x="2107406" y="4357688"/>
            <a:ext cx="2634258" cy="1910953"/>
            <a:chOff x="0" y="0"/>
            <a:chExt cx="2360" cy="1712"/>
          </a:xfrm>
        </p:grpSpPr>
        <p:sp>
          <p:nvSpPr>
            <p:cNvPr id="4" name="Line 15"/>
            <p:cNvSpPr>
              <a:spLocks noChangeShapeType="1"/>
            </p:cNvSpPr>
            <p:nvPr/>
          </p:nvSpPr>
          <p:spPr bwMode="auto">
            <a:xfrm>
              <a:off x="920" y="0"/>
              <a:ext cx="252" cy="852"/>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2783" name="Rectangle 16"/>
            <p:cNvSpPr>
              <a:spLocks/>
            </p:cNvSpPr>
            <p:nvPr/>
          </p:nvSpPr>
          <p:spPr bwMode="auto">
            <a:xfrm>
              <a:off x="0" y="912"/>
              <a:ext cx="2360"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400">
                  <a:ea typeface="ＭＳ Ｐゴシック" charset="0"/>
                </a:rPr>
                <a:t>deep bottleneck in Native American populations around 15kya: Beginning of the Peopling of America via Alaskan Landbridge</a:t>
              </a:r>
            </a:p>
          </p:txBody>
        </p:sp>
      </p:grpSp>
      <p:sp>
        <p:nvSpPr>
          <p:cNvPr id="32778" name="Rectangle 18"/>
          <p:cNvSpPr>
            <a:spLocks/>
          </p:cNvSpPr>
          <p:nvPr/>
        </p:nvSpPr>
        <p:spPr bwMode="auto">
          <a:xfrm>
            <a:off x="6474023" y="1160859"/>
            <a:ext cx="2544961" cy="91975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r>
              <a:rPr lang="en-US" sz="1400">
                <a:ea typeface="ＭＳ Ｐゴシック" charset="0"/>
              </a:rPr>
              <a:t>real time scaling using</a:t>
            </a:r>
          </a:p>
          <a:p>
            <a:r>
              <a:rPr lang="en-US" sz="1400">
                <a:ea typeface="ＭＳ Ｐゴシック" charset="0"/>
              </a:rPr>
              <a:t>mutation rate per generation </a:t>
            </a:r>
            <a:r>
              <a:rPr lang="en-US" sz="1400">
                <a:latin typeface="Times New Roman Italic" charset="0"/>
                <a:ea typeface="ＭＳ Ｐゴシック" charset="0"/>
                <a:sym typeface="Times New Roman Italic" charset="0"/>
              </a:rPr>
              <a:t>µ</a:t>
            </a:r>
            <a:r>
              <a:rPr lang="en-US" sz="1400">
                <a:ea typeface="ＭＳ Ｐゴシック" charset="0"/>
              </a:rPr>
              <a:t>=1.25×10</a:t>
            </a:r>
            <a:r>
              <a:rPr lang="en-US" sz="1400" baseline="32000">
                <a:ea typeface="ＭＳ Ｐゴシック" charset="0"/>
              </a:rPr>
              <a:t>-8 </a:t>
            </a:r>
            <a:r>
              <a:rPr lang="en-US" sz="1400">
                <a:ea typeface="ＭＳ Ｐゴシック" charset="0"/>
              </a:rPr>
              <a:t>and a generation time of 30 years</a:t>
            </a:r>
          </a:p>
        </p:txBody>
      </p:sp>
      <p:grpSp>
        <p:nvGrpSpPr>
          <p:cNvPr id="32789" name="Group 21"/>
          <p:cNvGrpSpPr>
            <a:grpSpLocks/>
          </p:cNvGrpSpPr>
          <p:nvPr/>
        </p:nvGrpSpPr>
        <p:grpSpPr bwMode="auto">
          <a:xfrm>
            <a:off x="53578" y="3699123"/>
            <a:ext cx="2053828" cy="2225725"/>
            <a:chOff x="0" y="0"/>
            <a:chExt cx="1840" cy="1993"/>
          </a:xfrm>
        </p:grpSpPr>
        <p:sp>
          <p:nvSpPr>
            <p:cNvPr id="32780" name="Rectangle 19"/>
            <p:cNvSpPr>
              <a:spLocks/>
            </p:cNvSpPr>
            <p:nvPr/>
          </p:nvSpPr>
          <p:spPr bwMode="auto">
            <a:xfrm>
              <a:off x="0" y="1009"/>
              <a:ext cx="1632"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400">
                  <a:ea typeface="ＭＳ Ｐゴシック" charset="0"/>
                </a:rPr>
                <a:t>Complex pattern of neolithic expansions in the last 10,000 years within Europe, Asia and Africa</a:t>
              </a:r>
            </a:p>
          </p:txBody>
        </p:sp>
        <p:sp>
          <p:nvSpPr>
            <p:cNvPr id="32781" name="Line 20"/>
            <p:cNvSpPr>
              <a:spLocks noChangeShapeType="1"/>
            </p:cNvSpPr>
            <p:nvPr/>
          </p:nvSpPr>
          <p:spPr bwMode="auto">
            <a:xfrm flipH="1">
              <a:off x="772" y="0"/>
              <a:ext cx="1068" cy="1074"/>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spTree>
    <p:extLst>
      <p:ext uri="{BB962C8B-B14F-4D97-AF65-F5344CB8AC3E}">
        <p14:creationId xmlns:p14="http://schemas.microsoft.com/office/powerpoint/2010/main" val="3594598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278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2771"/>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xit" presetSubtype="0" fill="hold" nodeType="afterEffect">
                                  <p:stCondLst>
                                    <p:cond delay="0"/>
                                  </p:stCondLst>
                                  <p:childTnLst>
                                    <p:set>
                                      <p:cBhvr>
                                        <p:cTn id="16" dur="1" fill="hold">
                                          <p:stCondLst>
                                            <p:cond delay="499"/>
                                          </p:stCondLst>
                                        </p:cTn>
                                        <p:tgtEl>
                                          <p:spTgt spid="32770"/>
                                        </p:tgtEl>
                                        <p:attrNameLst>
                                          <p:attrName>style.visibility</p:attrName>
                                        </p:attrNameLst>
                                      </p:cBhvr>
                                      <p:to>
                                        <p:strVal val="hidden"/>
                                      </p:to>
                                    </p:set>
                                  </p:childTnLst>
                                </p:cTn>
                              </p:par>
                            </p:childTnLst>
                          </p:cTn>
                        </p:par>
                        <p:par>
                          <p:cTn id="17" fill="hold" nodeType="afterGroup">
                            <p:stCondLst>
                              <p:cond delay="1000"/>
                            </p:stCondLst>
                            <p:childTnLst>
                              <p:par>
                                <p:cTn id="18" presetID="1" presetClass="entr" presetSubtype="0" fill="hold" nodeType="afterEffect">
                                  <p:stCondLst>
                                    <p:cond delay="0"/>
                                  </p:stCondLst>
                                  <p:childTnLst>
                                    <p:set>
                                      <p:cBhvr>
                                        <p:cTn id="19" dur="1" fill="hold">
                                          <p:stCondLst>
                                            <p:cond delay="499"/>
                                          </p:stCondLst>
                                        </p:cTn>
                                        <p:tgtEl>
                                          <p:spTgt spid="3277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32772"/>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xit" presetSubtype="0" fill="hold" nodeType="afterEffect">
                                  <p:stCondLst>
                                    <p:cond delay="0"/>
                                  </p:stCondLst>
                                  <p:childTnLst>
                                    <p:set>
                                      <p:cBhvr>
                                        <p:cTn id="26" dur="1" fill="hold">
                                          <p:stCondLst>
                                            <p:cond delay="499"/>
                                          </p:stCondLst>
                                        </p:cTn>
                                        <p:tgtEl>
                                          <p:spTgt spid="32771"/>
                                        </p:tgtEl>
                                        <p:attrNameLst>
                                          <p:attrName>style.visibility</p:attrName>
                                        </p:attrNameLst>
                                      </p:cBhvr>
                                      <p:to>
                                        <p:strVal val="hidden"/>
                                      </p:to>
                                    </p:set>
                                  </p:childTnLst>
                                </p:cTn>
                              </p:par>
                            </p:childTnLst>
                          </p:cTn>
                        </p:par>
                        <p:par>
                          <p:cTn id="27" fill="hold" nodeType="afterGroup">
                            <p:stCondLst>
                              <p:cond delay="1000"/>
                            </p:stCondLst>
                            <p:childTnLst>
                              <p:par>
                                <p:cTn id="28" presetID="1" presetClass="entr" presetSubtype="0" fill="hold" nodeType="afterEffect">
                                  <p:stCondLst>
                                    <p:cond delay="0"/>
                                  </p:stCondLst>
                                  <p:childTnLst>
                                    <p:set>
                                      <p:cBhvr>
                                        <p:cTn id="29" dur="1" fill="hold">
                                          <p:stCondLst>
                                            <p:cond delay="499"/>
                                          </p:stCondLst>
                                        </p:cTn>
                                        <p:tgtEl>
                                          <p:spTgt spid="3277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32773"/>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nodeType="afterEffect">
                                  <p:stCondLst>
                                    <p:cond delay="0"/>
                                  </p:stCondLst>
                                  <p:childTnLst>
                                    <p:set>
                                      <p:cBhvr>
                                        <p:cTn id="36" dur="1" fill="hold">
                                          <p:stCondLst>
                                            <p:cond delay="499"/>
                                          </p:stCondLst>
                                        </p:cTn>
                                        <p:tgtEl>
                                          <p:spTgt spid="32785"/>
                                        </p:tgtEl>
                                        <p:attrNameLst>
                                          <p:attrName>style.visibility</p:attrName>
                                        </p:attrNameLst>
                                      </p:cBhvr>
                                      <p:to>
                                        <p:strVal val="visible"/>
                                      </p:to>
                                    </p:set>
                                  </p:childTnLst>
                                </p:cTn>
                              </p:par>
                            </p:childTnLst>
                          </p:cTn>
                        </p:par>
                        <p:par>
                          <p:cTn id="37" fill="hold" nodeType="afterGroup">
                            <p:stCondLst>
                              <p:cond delay="1000"/>
                            </p:stCondLst>
                            <p:childTnLst>
                              <p:par>
                                <p:cTn id="38" presetID="1" presetClass="exit" presetSubtype="0" fill="hold" nodeType="afterEffect">
                                  <p:stCondLst>
                                    <p:cond delay="0"/>
                                  </p:stCondLst>
                                  <p:childTnLst>
                                    <p:set>
                                      <p:cBhvr>
                                        <p:cTn id="39" dur="1" fill="hold">
                                          <p:stCondLst>
                                            <p:cond delay="499"/>
                                          </p:stCondLst>
                                        </p:cTn>
                                        <p:tgtEl>
                                          <p:spTgt spid="32772"/>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499"/>
                                          </p:stCondLst>
                                        </p:cTn>
                                        <p:tgtEl>
                                          <p:spTgt spid="32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bwMode="auto">
          <a:xfrm>
            <a:off x="892969" y="89297"/>
            <a:ext cx="7358063" cy="74116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91" tIns="32146" rIns="0" bIns="32146" numCol="1" anchor="ctr" anchorCtr="0" compatLnSpc="1">
            <a:prstTxWarp prst="textNoShape">
              <a:avLst/>
            </a:prstTxWarp>
          </a:bodyPr>
          <a:lstStyle/>
          <a:p>
            <a:pPr eaLnBrk="1" hangingPunct="1">
              <a:defRPr/>
            </a:pPr>
            <a:r>
              <a:rPr lang="en-US" sz="3200"/>
              <a:t>Population size inference from 8 haplotypes</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992" y="1169789"/>
            <a:ext cx="5063133" cy="38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92" y="1169789"/>
            <a:ext cx="5063133" cy="38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92" y="1169789"/>
            <a:ext cx="5063133" cy="380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33799" name="Group 7"/>
          <p:cNvGrpSpPr>
            <a:grpSpLocks/>
          </p:cNvGrpSpPr>
          <p:nvPr/>
        </p:nvGrpSpPr>
        <p:grpSpPr bwMode="auto">
          <a:xfrm>
            <a:off x="1170906" y="4227091"/>
            <a:ext cx="2000250" cy="2090663"/>
            <a:chOff x="0" y="0"/>
            <a:chExt cx="1792" cy="1872"/>
          </a:xfrm>
        </p:grpSpPr>
        <p:sp>
          <p:nvSpPr>
            <p:cNvPr id="33807" name="Rectangle 5"/>
            <p:cNvSpPr>
              <a:spLocks/>
            </p:cNvSpPr>
            <p:nvPr/>
          </p:nvSpPr>
          <p:spPr bwMode="auto">
            <a:xfrm>
              <a:off x="0" y="1312"/>
              <a:ext cx="1792"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900">
                  <a:ea typeface="ＭＳ Ｐゴシック" charset="0"/>
                </a:rPr>
                <a:t>Bantu Expansion within Africa?</a:t>
              </a:r>
            </a:p>
          </p:txBody>
        </p:sp>
        <p:sp>
          <p:nvSpPr>
            <p:cNvPr id="2" name="Line 6"/>
            <p:cNvSpPr>
              <a:spLocks noChangeShapeType="1"/>
            </p:cNvSpPr>
            <p:nvPr/>
          </p:nvSpPr>
          <p:spPr bwMode="auto">
            <a:xfrm flipH="1">
              <a:off x="886" y="0"/>
              <a:ext cx="250" cy="1308"/>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3802" name="Group 10"/>
          <p:cNvGrpSpPr>
            <a:grpSpLocks/>
          </p:cNvGrpSpPr>
          <p:nvPr/>
        </p:nvGrpSpPr>
        <p:grpSpPr bwMode="auto">
          <a:xfrm>
            <a:off x="2949030" y="2022575"/>
            <a:ext cx="4873377" cy="1360661"/>
            <a:chOff x="0" y="0"/>
            <a:chExt cx="4366" cy="1219"/>
          </a:xfrm>
        </p:grpSpPr>
        <p:sp>
          <p:nvSpPr>
            <p:cNvPr id="3" name="Rectangle 8"/>
            <p:cNvSpPr>
              <a:spLocks/>
            </p:cNvSpPr>
            <p:nvPr/>
          </p:nvSpPr>
          <p:spPr bwMode="auto">
            <a:xfrm>
              <a:off x="2486" y="0"/>
              <a:ext cx="1880"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800">
                  <a:ea typeface="ＭＳ Ｐゴシック" charset="0"/>
                </a:rPr>
                <a:t>Continuous expansion in Chinese ancestors</a:t>
              </a:r>
            </a:p>
          </p:txBody>
        </p:sp>
        <p:sp>
          <p:nvSpPr>
            <p:cNvPr id="33806" name="Line 9"/>
            <p:cNvSpPr>
              <a:spLocks noChangeShapeType="1"/>
            </p:cNvSpPr>
            <p:nvPr/>
          </p:nvSpPr>
          <p:spPr bwMode="auto">
            <a:xfrm rot="10800000" flipH="1">
              <a:off x="0" y="600"/>
              <a:ext cx="2608" cy="619"/>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3805" name="Group 13"/>
          <p:cNvGrpSpPr>
            <a:grpSpLocks/>
          </p:cNvGrpSpPr>
          <p:nvPr/>
        </p:nvGrpSpPr>
        <p:grpSpPr bwMode="auto">
          <a:xfrm>
            <a:off x="2621980" y="4148957"/>
            <a:ext cx="2951262" cy="2003598"/>
            <a:chOff x="0" y="0"/>
            <a:chExt cx="2643" cy="1794"/>
          </a:xfrm>
        </p:grpSpPr>
        <p:sp>
          <p:nvSpPr>
            <p:cNvPr id="33803" name="Rectangle 11"/>
            <p:cNvSpPr>
              <a:spLocks/>
            </p:cNvSpPr>
            <p:nvPr/>
          </p:nvSpPr>
          <p:spPr bwMode="auto">
            <a:xfrm>
              <a:off x="531" y="1034"/>
              <a:ext cx="2112" cy="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800">
                  <a:ea typeface="ＭＳ Ｐゴシック" charset="0"/>
                </a:rPr>
                <a:t>CEU: Constant population size until 2kya, then expansion</a:t>
              </a:r>
            </a:p>
          </p:txBody>
        </p:sp>
        <p:sp>
          <p:nvSpPr>
            <p:cNvPr id="33804" name="Line 12"/>
            <p:cNvSpPr>
              <a:spLocks noChangeShapeType="1"/>
            </p:cNvSpPr>
            <p:nvPr/>
          </p:nvSpPr>
          <p:spPr bwMode="auto">
            <a:xfrm>
              <a:off x="0" y="0"/>
              <a:ext cx="922" cy="121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3808" name="Group 16"/>
          <p:cNvGrpSpPr>
            <a:grpSpLocks/>
          </p:cNvGrpSpPr>
          <p:nvPr/>
        </p:nvGrpSpPr>
        <p:grpSpPr bwMode="auto">
          <a:xfrm>
            <a:off x="2822898" y="3757166"/>
            <a:ext cx="5990704" cy="2042666"/>
            <a:chOff x="0" y="0"/>
            <a:chExt cx="5367" cy="1829"/>
          </a:xfrm>
        </p:grpSpPr>
        <p:sp>
          <p:nvSpPr>
            <p:cNvPr id="33801" name="Rectangle 14"/>
            <p:cNvSpPr>
              <a:spLocks/>
            </p:cNvSpPr>
            <p:nvPr/>
          </p:nvSpPr>
          <p:spPr bwMode="auto">
            <a:xfrm>
              <a:off x="3023" y="997"/>
              <a:ext cx="2344" cy="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000">
                  <a:ea typeface="ＭＳ Ｐゴシック" charset="0"/>
                </a:rPr>
                <a:t>Structure and admixture in Southern Europe [see Botigué et al., 2013]</a:t>
              </a:r>
            </a:p>
          </p:txBody>
        </p:sp>
        <p:sp>
          <p:nvSpPr>
            <p:cNvPr id="4" name="Line 15"/>
            <p:cNvSpPr>
              <a:spLocks noChangeShapeType="1"/>
            </p:cNvSpPr>
            <p:nvPr/>
          </p:nvSpPr>
          <p:spPr bwMode="auto">
            <a:xfrm>
              <a:off x="0" y="0"/>
              <a:ext cx="2926" cy="1241"/>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spTree>
    <p:extLst>
      <p:ext uri="{BB962C8B-B14F-4D97-AF65-F5344CB8AC3E}">
        <p14:creationId xmlns:p14="http://schemas.microsoft.com/office/powerpoint/2010/main" val="1327125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379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379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3795"/>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xit" presetSubtype="0" fill="hold" nodeType="afterEffect">
                                  <p:stCondLst>
                                    <p:cond delay="0"/>
                                  </p:stCondLst>
                                  <p:childTnLst>
                                    <p:set>
                                      <p:cBhvr>
                                        <p:cTn id="16" dur="1" fill="hold">
                                          <p:stCondLst>
                                            <p:cond delay="499"/>
                                          </p:stCondLst>
                                        </p:cTn>
                                        <p:tgtEl>
                                          <p:spTgt spid="33794"/>
                                        </p:tgtEl>
                                        <p:attrNameLst>
                                          <p:attrName>style.visibility</p:attrName>
                                        </p:attrNameLst>
                                      </p:cBhvr>
                                      <p:to>
                                        <p:strVal val="hidden"/>
                                      </p:to>
                                    </p:set>
                                  </p:childTnLst>
                                </p:cTn>
                              </p:par>
                            </p:childTnLst>
                          </p:cTn>
                        </p:par>
                        <p:par>
                          <p:cTn id="17" fill="hold" nodeType="afterGroup">
                            <p:stCondLst>
                              <p:cond delay="1000"/>
                            </p:stCondLst>
                            <p:childTnLst>
                              <p:par>
                                <p:cTn id="18" presetID="1" presetClass="entr" presetSubtype="0" fill="hold" nodeType="afterEffect">
                                  <p:stCondLst>
                                    <p:cond delay="0"/>
                                  </p:stCondLst>
                                  <p:childTnLst>
                                    <p:set>
                                      <p:cBhvr>
                                        <p:cTn id="19" dur="1" fill="hold">
                                          <p:stCondLst>
                                            <p:cond delay="499"/>
                                          </p:stCondLst>
                                        </p:cTn>
                                        <p:tgtEl>
                                          <p:spTgt spid="33805"/>
                                        </p:tgtEl>
                                        <p:attrNameLst>
                                          <p:attrName>style.visibility</p:attrName>
                                        </p:attrNameLst>
                                      </p:cBhvr>
                                      <p:to>
                                        <p:strVal val="visible"/>
                                      </p:to>
                                    </p:set>
                                  </p:childTnLst>
                                </p:cTn>
                              </p:par>
                            </p:childTnLst>
                          </p:cTn>
                        </p:par>
                        <p:par>
                          <p:cTn id="20" fill="hold" nodeType="afterGroup">
                            <p:stCondLst>
                              <p:cond delay="1500"/>
                            </p:stCondLst>
                            <p:childTnLst>
                              <p:par>
                                <p:cTn id="21" presetID="1" presetClass="entr" presetSubtype="0" fill="hold" nodeType="afterEffect">
                                  <p:stCondLst>
                                    <p:cond delay="0"/>
                                  </p:stCondLst>
                                  <p:childTnLst>
                                    <p:set>
                                      <p:cBhvr>
                                        <p:cTn id="22" dur="1" fill="hold">
                                          <p:stCondLst>
                                            <p:cond delay="499"/>
                                          </p:stCondLst>
                                        </p:cTn>
                                        <p:tgtEl>
                                          <p:spTgt spid="338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3796"/>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xit" presetSubtype="0" fill="hold" nodeType="afterEffect">
                                  <p:stCondLst>
                                    <p:cond delay="0"/>
                                  </p:stCondLst>
                                  <p:childTnLst>
                                    <p:set>
                                      <p:cBhvr>
                                        <p:cTn id="29" dur="1" fill="hold">
                                          <p:stCondLst>
                                            <p:cond delay="499"/>
                                          </p:stCondLst>
                                        </p:cTn>
                                        <p:tgtEl>
                                          <p:spTgt spid="33795"/>
                                        </p:tgtEl>
                                        <p:attrNameLst>
                                          <p:attrName>style.visibility</p:attrName>
                                        </p:attrNameLst>
                                      </p:cBhvr>
                                      <p:to>
                                        <p:strVal val="hidden"/>
                                      </p:to>
                                    </p:set>
                                  </p:childTnLst>
                                </p:cTn>
                              </p:par>
                            </p:childTnLst>
                          </p:cTn>
                        </p:par>
                        <p:par>
                          <p:cTn id="30" fill="hold" nodeType="afterGroup">
                            <p:stCondLst>
                              <p:cond delay="1000"/>
                            </p:stCondLst>
                            <p:childTnLst>
                              <p:par>
                                <p:cTn id="31" presetID="1" presetClass="entr" presetSubtype="0" fill="hold" nodeType="afterEffect">
                                  <p:stCondLst>
                                    <p:cond delay="0"/>
                                  </p:stCondLst>
                                  <p:childTnLst>
                                    <p:set>
                                      <p:cBhvr>
                                        <p:cTn id="32" dur="1" fill="hold">
                                          <p:stCondLst>
                                            <p:cond delay="499"/>
                                          </p:stCondLst>
                                        </p:cTn>
                                        <p:tgtEl>
                                          <p:spTgt spid="33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892969" y="178594"/>
            <a:ext cx="7358063" cy="759023"/>
          </a:xfrm>
        </p:spPr>
        <p:txBody>
          <a:bodyPr/>
          <a:lstStyle/>
          <a:p>
            <a:pPr eaLnBrk="1" hangingPunct="1">
              <a:defRPr/>
            </a:pPr>
            <a:r>
              <a:rPr lang="en-US" sz="3500"/>
              <a:t>Divergence between populations</a:t>
            </a:r>
          </a:p>
        </p:txBody>
      </p:sp>
      <p:grpSp>
        <p:nvGrpSpPr>
          <p:cNvPr id="34818" name="Group 11"/>
          <p:cNvGrpSpPr>
            <a:grpSpLocks/>
          </p:cNvGrpSpPr>
          <p:nvPr/>
        </p:nvGrpSpPr>
        <p:grpSpPr bwMode="auto">
          <a:xfrm>
            <a:off x="3473649" y="1714500"/>
            <a:ext cx="2187773" cy="2335113"/>
            <a:chOff x="0" y="0"/>
            <a:chExt cx="1960" cy="2092"/>
          </a:xfrm>
        </p:grpSpPr>
        <p:sp>
          <p:nvSpPr>
            <p:cNvPr id="34846" name="AutoShape 2"/>
            <p:cNvSpPr>
              <a:spLocks/>
            </p:cNvSpPr>
            <p:nvPr/>
          </p:nvSpPr>
          <p:spPr bwMode="auto">
            <a:xfrm>
              <a:off x="53" y="0"/>
              <a:ext cx="1848" cy="1454"/>
            </a:xfrm>
            <a:custGeom>
              <a:avLst/>
              <a:gdLst>
                <a:gd name="T0" fmla="*/ 0 w 21600"/>
                <a:gd name="T1" fmla="*/ 21600 h 21600"/>
                <a:gd name="T2" fmla="*/ 5419 w 21600"/>
                <a:gd name="T3" fmla="*/ 12155 h 21600"/>
                <a:gd name="T4" fmla="*/ 6285 w 21600"/>
                <a:gd name="T5" fmla="*/ 70 h 21600"/>
                <a:gd name="T6" fmla="*/ 14359 w 21600"/>
                <a:gd name="T7" fmla="*/ 0 h 21600"/>
                <a:gd name="T8" fmla="*/ 16087 w 21600"/>
                <a:gd name="T9" fmla="*/ 12118 h 21600"/>
                <a:gd name="T10" fmla="*/ 21600 w 21600"/>
                <a:gd name="T11" fmla="*/ 21586 h 21600"/>
                <a:gd name="T12" fmla="*/ 13949 w 21600"/>
                <a:gd name="T13" fmla="*/ 21557 h 21600"/>
                <a:gd name="T14" fmla="*/ 10528 w 21600"/>
                <a:gd name="T15" fmla="*/ 16650 h 21600"/>
                <a:gd name="T16" fmla="*/ 7454 w 21600"/>
                <a:gd name="T17" fmla="*/ 21586 h 21600"/>
                <a:gd name="T18" fmla="*/ 0 w 21600"/>
                <a:gd name="T19" fmla="*/ 21600 h 21600"/>
                <a:gd name="T20" fmla="*/ 0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21600"/>
                  </a:moveTo>
                  <a:cubicBezTo>
                    <a:pt x="0" y="21600"/>
                    <a:pt x="4732" y="14474"/>
                    <a:pt x="5419" y="12155"/>
                  </a:cubicBezTo>
                  <a:cubicBezTo>
                    <a:pt x="6134" y="9747"/>
                    <a:pt x="6285" y="70"/>
                    <a:pt x="6285" y="70"/>
                  </a:cubicBezTo>
                  <a:lnTo>
                    <a:pt x="14359" y="0"/>
                  </a:lnTo>
                  <a:cubicBezTo>
                    <a:pt x="14359" y="0"/>
                    <a:pt x="15263" y="9696"/>
                    <a:pt x="16087" y="12118"/>
                  </a:cubicBezTo>
                  <a:cubicBezTo>
                    <a:pt x="16876" y="14434"/>
                    <a:pt x="21600" y="21586"/>
                    <a:pt x="21600" y="21586"/>
                  </a:cubicBezTo>
                  <a:lnTo>
                    <a:pt x="13949" y="21557"/>
                  </a:lnTo>
                  <a:cubicBezTo>
                    <a:pt x="13949" y="21557"/>
                    <a:pt x="12445" y="16650"/>
                    <a:pt x="10528" y="16650"/>
                  </a:cubicBezTo>
                  <a:cubicBezTo>
                    <a:pt x="8590" y="16650"/>
                    <a:pt x="7454" y="21586"/>
                    <a:pt x="7454" y="21586"/>
                  </a:cubicBezTo>
                  <a:lnTo>
                    <a:pt x="0" y="21600"/>
                  </a:lnTo>
                  <a:close/>
                  <a:moveTo>
                    <a:pt x="0" y="21600"/>
                  </a:moveTo>
                </a:path>
              </a:pathLst>
            </a:custGeom>
            <a:solidFill>
              <a:srgbClr val="66CC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nvGrpSpPr>
            <p:cNvPr id="34847" name="Group 9"/>
            <p:cNvGrpSpPr>
              <a:grpSpLocks/>
            </p:cNvGrpSpPr>
            <p:nvPr/>
          </p:nvGrpSpPr>
          <p:grpSpPr bwMode="auto">
            <a:xfrm>
              <a:off x="309" y="142"/>
              <a:ext cx="1343" cy="1321"/>
              <a:chOff x="0" y="0"/>
              <a:chExt cx="1342" cy="1321"/>
            </a:xfrm>
          </p:grpSpPr>
          <p:sp>
            <p:nvSpPr>
              <p:cNvPr id="2" name="Line 3"/>
              <p:cNvSpPr>
                <a:spLocks noChangeShapeType="1"/>
              </p:cNvSpPr>
              <p:nvPr/>
            </p:nvSpPr>
            <p:spPr bwMode="auto">
              <a:xfrm flipH="1">
                <a:off x="0" y="905"/>
                <a:ext cx="181" cy="410"/>
              </a:xfrm>
              <a:prstGeom prst="line">
                <a:avLst/>
              </a:prstGeom>
              <a:noFill/>
              <a:ln w="38100" cap="flat">
                <a:solidFill>
                  <a:srgbClr val="40008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3" name="Line 4"/>
              <p:cNvSpPr>
                <a:spLocks noChangeShapeType="1"/>
              </p:cNvSpPr>
              <p:nvPr/>
            </p:nvSpPr>
            <p:spPr bwMode="auto">
              <a:xfrm>
                <a:off x="181" y="910"/>
                <a:ext cx="130" cy="402"/>
              </a:xfrm>
              <a:prstGeom prst="line">
                <a:avLst/>
              </a:prstGeom>
              <a:noFill/>
              <a:ln w="38100" cap="flat">
                <a:solidFill>
                  <a:srgbClr val="40008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4" name="Line 5"/>
              <p:cNvSpPr>
                <a:spLocks noChangeShapeType="1"/>
              </p:cNvSpPr>
              <p:nvPr/>
            </p:nvSpPr>
            <p:spPr bwMode="auto">
              <a:xfrm flipH="1">
                <a:off x="178" y="0"/>
                <a:ext cx="440" cy="913"/>
              </a:xfrm>
              <a:prstGeom prst="line">
                <a:avLst/>
              </a:prstGeom>
              <a:noFill/>
              <a:ln w="38100" cap="flat">
                <a:solidFill>
                  <a:srgbClr val="40008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5" name="Line 6"/>
              <p:cNvSpPr>
                <a:spLocks noChangeShapeType="1"/>
              </p:cNvSpPr>
              <p:nvPr/>
            </p:nvSpPr>
            <p:spPr bwMode="auto">
              <a:xfrm flipH="1">
                <a:off x="1030" y="1127"/>
                <a:ext cx="65" cy="194"/>
              </a:xfrm>
              <a:prstGeom prst="line">
                <a:avLst/>
              </a:prstGeom>
              <a:noFill/>
              <a:ln w="38100" cap="flat">
                <a:solidFill>
                  <a:srgbClr val="40008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6" name="Line 7"/>
              <p:cNvSpPr>
                <a:spLocks noChangeShapeType="1"/>
              </p:cNvSpPr>
              <p:nvPr/>
            </p:nvSpPr>
            <p:spPr bwMode="auto">
              <a:xfrm>
                <a:off x="1088" y="1123"/>
                <a:ext cx="254" cy="192"/>
              </a:xfrm>
              <a:prstGeom prst="line">
                <a:avLst/>
              </a:prstGeom>
              <a:noFill/>
              <a:ln w="38100" cap="flat">
                <a:solidFill>
                  <a:srgbClr val="40008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7" name="Line 8"/>
              <p:cNvSpPr>
                <a:spLocks noChangeShapeType="1"/>
              </p:cNvSpPr>
              <p:nvPr/>
            </p:nvSpPr>
            <p:spPr bwMode="auto">
              <a:xfrm>
                <a:off x="614" y="3"/>
                <a:ext cx="483" cy="1134"/>
              </a:xfrm>
              <a:prstGeom prst="line">
                <a:avLst/>
              </a:prstGeom>
              <a:noFill/>
              <a:ln w="38100" cap="flat">
                <a:solidFill>
                  <a:srgbClr val="40008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grpSp>
        <p:sp>
          <p:nvSpPr>
            <p:cNvPr id="34848" name="Rectangle 10"/>
            <p:cNvSpPr>
              <a:spLocks/>
            </p:cNvSpPr>
            <p:nvPr/>
          </p:nvSpPr>
          <p:spPr bwMode="auto">
            <a:xfrm>
              <a:off x="0" y="1548"/>
              <a:ext cx="1960"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800">
                  <a:solidFill>
                    <a:srgbClr val="000080"/>
                  </a:solidFill>
                  <a:ea typeface="ＭＳ Ｐゴシック" charset="0"/>
                </a:rPr>
                <a:t>First Coalescence within Population 2</a:t>
              </a:r>
            </a:p>
          </p:txBody>
        </p:sp>
      </p:grpSp>
      <p:grpSp>
        <p:nvGrpSpPr>
          <p:cNvPr id="34819" name="Group 21"/>
          <p:cNvGrpSpPr>
            <a:grpSpLocks/>
          </p:cNvGrpSpPr>
          <p:nvPr/>
        </p:nvGrpSpPr>
        <p:grpSpPr bwMode="auto">
          <a:xfrm>
            <a:off x="651867" y="1669852"/>
            <a:ext cx="2187773" cy="2339578"/>
            <a:chOff x="0" y="0"/>
            <a:chExt cx="1960" cy="2096"/>
          </a:xfrm>
        </p:grpSpPr>
        <p:sp>
          <p:nvSpPr>
            <p:cNvPr id="34837" name="AutoShape 12"/>
            <p:cNvSpPr>
              <a:spLocks/>
            </p:cNvSpPr>
            <p:nvPr/>
          </p:nvSpPr>
          <p:spPr bwMode="auto">
            <a:xfrm>
              <a:off x="56" y="0"/>
              <a:ext cx="1848" cy="1454"/>
            </a:xfrm>
            <a:custGeom>
              <a:avLst/>
              <a:gdLst>
                <a:gd name="T0" fmla="*/ 0 w 21600"/>
                <a:gd name="T1" fmla="*/ 21600 h 21600"/>
                <a:gd name="T2" fmla="*/ 5419 w 21600"/>
                <a:gd name="T3" fmla="*/ 12155 h 21600"/>
                <a:gd name="T4" fmla="*/ 6285 w 21600"/>
                <a:gd name="T5" fmla="*/ 70 h 21600"/>
                <a:gd name="T6" fmla="*/ 14359 w 21600"/>
                <a:gd name="T7" fmla="*/ 0 h 21600"/>
                <a:gd name="T8" fmla="*/ 16087 w 21600"/>
                <a:gd name="T9" fmla="*/ 12118 h 21600"/>
                <a:gd name="T10" fmla="*/ 21600 w 21600"/>
                <a:gd name="T11" fmla="*/ 21586 h 21600"/>
                <a:gd name="T12" fmla="*/ 13949 w 21600"/>
                <a:gd name="T13" fmla="*/ 21557 h 21600"/>
                <a:gd name="T14" fmla="*/ 10528 w 21600"/>
                <a:gd name="T15" fmla="*/ 16650 h 21600"/>
                <a:gd name="T16" fmla="*/ 7454 w 21600"/>
                <a:gd name="T17" fmla="*/ 21586 h 21600"/>
                <a:gd name="T18" fmla="*/ 0 w 21600"/>
                <a:gd name="T19" fmla="*/ 21600 h 21600"/>
                <a:gd name="T20" fmla="*/ 0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21600"/>
                  </a:moveTo>
                  <a:cubicBezTo>
                    <a:pt x="0" y="21600"/>
                    <a:pt x="4732" y="14474"/>
                    <a:pt x="5419" y="12155"/>
                  </a:cubicBezTo>
                  <a:cubicBezTo>
                    <a:pt x="6134" y="9747"/>
                    <a:pt x="6285" y="70"/>
                    <a:pt x="6285" y="70"/>
                  </a:cubicBezTo>
                  <a:lnTo>
                    <a:pt x="14359" y="0"/>
                  </a:lnTo>
                  <a:cubicBezTo>
                    <a:pt x="14359" y="0"/>
                    <a:pt x="15263" y="9696"/>
                    <a:pt x="16087" y="12118"/>
                  </a:cubicBezTo>
                  <a:cubicBezTo>
                    <a:pt x="16876" y="14434"/>
                    <a:pt x="21600" y="21586"/>
                    <a:pt x="21600" y="21586"/>
                  </a:cubicBezTo>
                  <a:lnTo>
                    <a:pt x="13949" y="21557"/>
                  </a:lnTo>
                  <a:cubicBezTo>
                    <a:pt x="13949" y="21557"/>
                    <a:pt x="12445" y="16650"/>
                    <a:pt x="10528" y="16650"/>
                  </a:cubicBezTo>
                  <a:cubicBezTo>
                    <a:pt x="8590" y="16650"/>
                    <a:pt x="7454" y="21586"/>
                    <a:pt x="7454" y="21586"/>
                  </a:cubicBezTo>
                  <a:lnTo>
                    <a:pt x="0" y="21600"/>
                  </a:lnTo>
                  <a:close/>
                  <a:moveTo>
                    <a:pt x="0" y="21600"/>
                  </a:moveTo>
                </a:path>
              </a:pathLst>
            </a:custGeom>
            <a:solidFill>
              <a:srgbClr val="66CC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nvGrpSpPr>
            <p:cNvPr id="34838" name="Group 19"/>
            <p:cNvGrpSpPr>
              <a:grpSpLocks/>
            </p:cNvGrpSpPr>
            <p:nvPr/>
          </p:nvGrpSpPr>
          <p:grpSpPr bwMode="auto">
            <a:xfrm>
              <a:off x="312" y="142"/>
              <a:ext cx="1343" cy="1321"/>
              <a:chOff x="0" y="0"/>
              <a:chExt cx="1342" cy="1321"/>
            </a:xfrm>
          </p:grpSpPr>
          <p:sp>
            <p:nvSpPr>
              <p:cNvPr id="8" name="Line 13"/>
              <p:cNvSpPr>
                <a:spLocks noChangeShapeType="1"/>
              </p:cNvSpPr>
              <p:nvPr/>
            </p:nvSpPr>
            <p:spPr bwMode="auto">
              <a:xfrm>
                <a:off x="1161" y="905"/>
                <a:ext cx="181" cy="410"/>
              </a:xfrm>
              <a:prstGeom prst="line">
                <a:avLst/>
              </a:prstGeom>
              <a:noFill/>
              <a:ln w="38100" cap="flat">
                <a:solidFill>
                  <a:srgbClr val="800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9" name="Line 14"/>
              <p:cNvSpPr>
                <a:spLocks noChangeShapeType="1"/>
              </p:cNvSpPr>
              <p:nvPr/>
            </p:nvSpPr>
            <p:spPr bwMode="auto">
              <a:xfrm flipH="1">
                <a:off x="1031" y="910"/>
                <a:ext cx="130" cy="402"/>
              </a:xfrm>
              <a:prstGeom prst="line">
                <a:avLst/>
              </a:prstGeom>
              <a:noFill/>
              <a:ln w="38100" cap="flat">
                <a:solidFill>
                  <a:srgbClr val="800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34831" name="Line 15"/>
              <p:cNvSpPr>
                <a:spLocks noChangeShapeType="1"/>
              </p:cNvSpPr>
              <p:nvPr/>
            </p:nvSpPr>
            <p:spPr bwMode="auto">
              <a:xfrm>
                <a:off x="723" y="0"/>
                <a:ext cx="441" cy="913"/>
              </a:xfrm>
              <a:prstGeom prst="line">
                <a:avLst/>
              </a:prstGeom>
              <a:noFill/>
              <a:ln w="38100" cap="flat">
                <a:solidFill>
                  <a:srgbClr val="800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34832" name="Line 16"/>
              <p:cNvSpPr>
                <a:spLocks noChangeShapeType="1"/>
              </p:cNvSpPr>
              <p:nvPr/>
            </p:nvSpPr>
            <p:spPr bwMode="auto">
              <a:xfrm>
                <a:off x="247" y="1127"/>
                <a:ext cx="65" cy="194"/>
              </a:xfrm>
              <a:prstGeom prst="line">
                <a:avLst/>
              </a:prstGeom>
              <a:noFill/>
              <a:ln w="38100" cap="flat">
                <a:solidFill>
                  <a:srgbClr val="800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34833" name="Line 17"/>
              <p:cNvSpPr>
                <a:spLocks noChangeShapeType="1"/>
              </p:cNvSpPr>
              <p:nvPr/>
            </p:nvSpPr>
            <p:spPr bwMode="auto">
              <a:xfrm flipH="1">
                <a:off x="0" y="1123"/>
                <a:ext cx="254" cy="192"/>
              </a:xfrm>
              <a:prstGeom prst="line">
                <a:avLst/>
              </a:prstGeom>
              <a:noFill/>
              <a:ln w="38100" cap="flat">
                <a:solidFill>
                  <a:srgbClr val="800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34834" name="Line 18"/>
              <p:cNvSpPr>
                <a:spLocks noChangeShapeType="1"/>
              </p:cNvSpPr>
              <p:nvPr/>
            </p:nvSpPr>
            <p:spPr bwMode="auto">
              <a:xfrm flipH="1">
                <a:off x="246" y="3"/>
                <a:ext cx="483" cy="1134"/>
              </a:xfrm>
              <a:prstGeom prst="line">
                <a:avLst/>
              </a:prstGeom>
              <a:noFill/>
              <a:ln w="38100" cap="flat">
                <a:solidFill>
                  <a:srgbClr val="800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grpSp>
        <p:sp>
          <p:nvSpPr>
            <p:cNvPr id="10" name="Rectangle 20"/>
            <p:cNvSpPr>
              <a:spLocks/>
            </p:cNvSpPr>
            <p:nvPr/>
          </p:nvSpPr>
          <p:spPr bwMode="auto">
            <a:xfrm>
              <a:off x="0" y="1552"/>
              <a:ext cx="1960"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800" dirty="0">
                  <a:solidFill>
                    <a:srgbClr val="800000"/>
                  </a:solidFill>
                  <a:ea typeface="ＭＳ Ｐゴシック" charset="0"/>
                </a:rPr>
                <a:t>First Coalescence within Population 1</a:t>
              </a:r>
            </a:p>
          </p:txBody>
        </p:sp>
      </p:grpSp>
      <p:grpSp>
        <p:nvGrpSpPr>
          <p:cNvPr id="34820" name="Group 31"/>
          <p:cNvGrpSpPr>
            <a:grpSpLocks/>
          </p:cNvGrpSpPr>
          <p:nvPr/>
        </p:nvGrpSpPr>
        <p:grpSpPr bwMode="auto">
          <a:xfrm>
            <a:off x="6295430" y="1714500"/>
            <a:ext cx="2286000" cy="2509242"/>
            <a:chOff x="0" y="0"/>
            <a:chExt cx="2048" cy="2248"/>
          </a:xfrm>
        </p:grpSpPr>
        <p:sp>
          <p:nvSpPr>
            <p:cNvPr id="34828" name="AutoShape 22"/>
            <p:cNvSpPr>
              <a:spLocks/>
            </p:cNvSpPr>
            <p:nvPr/>
          </p:nvSpPr>
          <p:spPr bwMode="auto">
            <a:xfrm>
              <a:off x="96" y="0"/>
              <a:ext cx="1848" cy="1454"/>
            </a:xfrm>
            <a:custGeom>
              <a:avLst/>
              <a:gdLst>
                <a:gd name="T0" fmla="*/ 0 w 21600"/>
                <a:gd name="T1" fmla="*/ 21600 h 21600"/>
                <a:gd name="T2" fmla="*/ 5419 w 21600"/>
                <a:gd name="T3" fmla="*/ 12155 h 21600"/>
                <a:gd name="T4" fmla="*/ 6285 w 21600"/>
                <a:gd name="T5" fmla="*/ 70 h 21600"/>
                <a:gd name="T6" fmla="*/ 14359 w 21600"/>
                <a:gd name="T7" fmla="*/ 0 h 21600"/>
                <a:gd name="T8" fmla="*/ 16087 w 21600"/>
                <a:gd name="T9" fmla="*/ 12118 h 21600"/>
                <a:gd name="T10" fmla="*/ 21600 w 21600"/>
                <a:gd name="T11" fmla="*/ 21586 h 21600"/>
                <a:gd name="T12" fmla="*/ 13949 w 21600"/>
                <a:gd name="T13" fmla="*/ 21557 h 21600"/>
                <a:gd name="T14" fmla="*/ 10528 w 21600"/>
                <a:gd name="T15" fmla="*/ 16650 h 21600"/>
                <a:gd name="T16" fmla="*/ 7454 w 21600"/>
                <a:gd name="T17" fmla="*/ 21586 h 21600"/>
                <a:gd name="T18" fmla="*/ 0 w 21600"/>
                <a:gd name="T19" fmla="*/ 21600 h 21600"/>
                <a:gd name="T20" fmla="*/ 0 w 21600"/>
                <a:gd name="T21"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21600"/>
                  </a:moveTo>
                  <a:cubicBezTo>
                    <a:pt x="0" y="21600"/>
                    <a:pt x="4732" y="14474"/>
                    <a:pt x="5419" y="12155"/>
                  </a:cubicBezTo>
                  <a:cubicBezTo>
                    <a:pt x="6134" y="9747"/>
                    <a:pt x="6285" y="70"/>
                    <a:pt x="6285" y="70"/>
                  </a:cubicBezTo>
                  <a:lnTo>
                    <a:pt x="14359" y="0"/>
                  </a:lnTo>
                  <a:cubicBezTo>
                    <a:pt x="14359" y="0"/>
                    <a:pt x="15263" y="9696"/>
                    <a:pt x="16087" y="12118"/>
                  </a:cubicBezTo>
                  <a:cubicBezTo>
                    <a:pt x="16876" y="14434"/>
                    <a:pt x="21600" y="21586"/>
                    <a:pt x="21600" y="21586"/>
                  </a:cubicBezTo>
                  <a:lnTo>
                    <a:pt x="13949" y="21557"/>
                  </a:lnTo>
                  <a:cubicBezTo>
                    <a:pt x="13949" y="21557"/>
                    <a:pt x="12445" y="16650"/>
                    <a:pt x="10528" y="16650"/>
                  </a:cubicBezTo>
                  <a:cubicBezTo>
                    <a:pt x="8590" y="16650"/>
                    <a:pt x="7454" y="21586"/>
                    <a:pt x="7454" y="21586"/>
                  </a:cubicBezTo>
                  <a:lnTo>
                    <a:pt x="0" y="21600"/>
                  </a:lnTo>
                  <a:close/>
                  <a:moveTo>
                    <a:pt x="0" y="21600"/>
                  </a:moveTo>
                </a:path>
              </a:pathLst>
            </a:custGeom>
            <a:solidFill>
              <a:srgbClr val="66CC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nvGrpSpPr>
            <p:cNvPr id="34829" name="Group 29"/>
            <p:cNvGrpSpPr>
              <a:grpSpLocks/>
            </p:cNvGrpSpPr>
            <p:nvPr/>
          </p:nvGrpSpPr>
          <p:grpSpPr bwMode="auto">
            <a:xfrm>
              <a:off x="367" y="216"/>
              <a:ext cx="1343" cy="1254"/>
              <a:chOff x="0" y="0"/>
              <a:chExt cx="1343" cy="1254"/>
            </a:xfrm>
          </p:grpSpPr>
          <p:sp>
            <p:nvSpPr>
              <p:cNvPr id="34839" name="Line 23"/>
              <p:cNvSpPr>
                <a:spLocks noChangeShapeType="1"/>
              </p:cNvSpPr>
              <p:nvPr/>
            </p:nvSpPr>
            <p:spPr bwMode="auto">
              <a:xfrm>
                <a:off x="627" y="620"/>
                <a:ext cx="389" cy="618"/>
              </a:xfrm>
              <a:prstGeom prst="line">
                <a:avLst/>
              </a:prstGeom>
              <a:noFill/>
              <a:ln w="38100" cap="flat">
                <a:solidFill>
                  <a:srgbClr val="008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34840" name="Line 24"/>
              <p:cNvSpPr>
                <a:spLocks noChangeShapeType="1"/>
              </p:cNvSpPr>
              <p:nvPr/>
            </p:nvSpPr>
            <p:spPr bwMode="auto">
              <a:xfrm>
                <a:off x="617" y="367"/>
                <a:ext cx="726" cy="860"/>
              </a:xfrm>
              <a:prstGeom prst="line">
                <a:avLst/>
              </a:prstGeom>
              <a:noFill/>
              <a:ln w="38100" cap="flat">
                <a:solidFill>
                  <a:srgbClr val="008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34841" name="Line 25"/>
              <p:cNvSpPr>
                <a:spLocks noChangeShapeType="1"/>
              </p:cNvSpPr>
              <p:nvPr/>
            </p:nvSpPr>
            <p:spPr bwMode="auto">
              <a:xfrm flipH="1">
                <a:off x="196" y="615"/>
                <a:ext cx="434" cy="639"/>
              </a:xfrm>
              <a:prstGeom prst="line">
                <a:avLst/>
              </a:prstGeom>
              <a:noFill/>
              <a:ln w="38100" cap="flat">
                <a:solidFill>
                  <a:srgbClr val="008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34842" name="Line 26"/>
              <p:cNvSpPr>
                <a:spLocks noChangeShapeType="1"/>
              </p:cNvSpPr>
              <p:nvPr/>
            </p:nvSpPr>
            <p:spPr bwMode="auto">
              <a:xfrm>
                <a:off x="625" y="365"/>
                <a:ext cx="0" cy="253"/>
              </a:xfrm>
              <a:prstGeom prst="line">
                <a:avLst/>
              </a:prstGeom>
              <a:noFill/>
              <a:ln w="38100" cap="flat">
                <a:solidFill>
                  <a:srgbClr val="008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34843" name="Line 27"/>
              <p:cNvSpPr>
                <a:spLocks noChangeShapeType="1"/>
              </p:cNvSpPr>
              <p:nvPr/>
            </p:nvSpPr>
            <p:spPr bwMode="auto">
              <a:xfrm flipH="1">
                <a:off x="0" y="3"/>
                <a:ext cx="509" cy="1236"/>
              </a:xfrm>
              <a:prstGeom prst="line">
                <a:avLst/>
              </a:prstGeom>
              <a:noFill/>
              <a:ln w="38100" cap="flat">
                <a:solidFill>
                  <a:srgbClr val="008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sp>
            <p:nvSpPr>
              <p:cNvPr id="34844" name="Line 28"/>
              <p:cNvSpPr>
                <a:spLocks noChangeShapeType="1"/>
              </p:cNvSpPr>
              <p:nvPr/>
            </p:nvSpPr>
            <p:spPr bwMode="auto">
              <a:xfrm>
                <a:off x="503" y="0"/>
                <a:ext cx="121" cy="383"/>
              </a:xfrm>
              <a:prstGeom prst="line">
                <a:avLst/>
              </a:prstGeom>
              <a:noFill/>
              <a:ln w="38100" cap="flat">
                <a:solidFill>
                  <a:srgbClr val="008000"/>
                </a:solidFill>
                <a:prstDash val="solid"/>
                <a:miter lim="800000"/>
                <a:headEnd type="none"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a:defRPr/>
                </a:pPr>
                <a:endParaRPr lang="en-US"/>
              </a:p>
            </p:txBody>
          </p:sp>
        </p:grpSp>
        <p:sp>
          <p:nvSpPr>
            <p:cNvPr id="34830" name="Rectangle 30"/>
            <p:cNvSpPr>
              <a:spLocks/>
            </p:cNvSpPr>
            <p:nvPr/>
          </p:nvSpPr>
          <p:spPr bwMode="auto">
            <a:xfrm>
              <a:off x="0" y="1464"/>
              <a:ext cx="2048"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800">
                  <a:solidFill>
                    <a:srgbClr val="008000"/>
                  </a:solidFill>
                  <a:ea typeface="ＭＳ Ｐゴシック" charset="0"/>
                </a:rPr>
                <a:t>First Coalescence across both populations</a:t>
              </a:r>
            </a:p>
          </p:txBody>
        </p:sp>
      </p:grpSp>
      <p:sp>
        <p:nvSpPr>
          <p:cNvPr id="34821" name="Rectangle 32"/>
          <p:cNvSpPr>
            <a:spLocks/>
          </p:cNvSpPr>
          <p:nvPr/>
        </p:nvSpPr>
        <p:spPr bwMode="auto">
          <a:xfrm>
            <a:off x="321469" y="4438055"/>
            <a:ext cx="7840266"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169658" indent="-169658">
              <a:spcBef>
                <a:spcPts val="984"/>
              </a:spcBef>
              <a:buSzPct val="125000"/>
              <a:buFont typeface="Gill Sans" charset="0"/>
              <a:buChar char="•"/>
            </a:pPr>
            <a:r>
              <a:rPr lang="en-US" sz="1800" dirty="0">
                <a:ea typeface="ＭＳ Ｐゴシック" charset="0"/>
              </a:rPr>
              <a:t>MSMC can infer separate coalescence rates within </a:t>
            </a:r>
            <a:r>
              <a:rPr lang="en-US" sz="1800" dirty="0" smtClean="0">
                <a:ea typeface="ＭＳ Ｐゴシック" charset="0"/>
              </a:rPr>
              <a:t>and between populations </a:t>
            </a:r>
            <a:endParaRPr lang="en-US" sz="1800" dirty="0">
              <a:solidFill>
                <a:srgbClr val="800000"/>
              </a:solidFill>
              <a:latin typeface="Times New Roman" charset="0"/>
              <a:ea typeface="ＭＳ Ｐゴシック" charset="0"/>
              <a:sym typeface="Times New Roman" charset="0"/>
            </a:endParaRPr>
          </a:p>
          <a:p>
            <a:pPr marL="169658" indent="-169658">
              <a:spcBef>
                <a:spcPts val="984"/>
              </a:spcBef>
              <a:buSzPct val="125000"/>
              <a:buFont typeface="Gill Sans" charset="0"/>
              <a:buChar char="•"/>
            </a:pPr>
            <a:r>
              <a:rPr lang="en-US" sz="1800" dirty="0">
                <a:ea typeface="ＭＳ Ｐゴシック" charset="0"/>
              </a:rPr>
              <a:t>Given rates within populations, </a:t>
            </a:r>
            <a:r>
              <a:rPr lang="en-US" sz="1800" dirty="0">
                <a:solidFill>
                  <a:srgbClr val="800000"/>
                </a:solidFill>
                <a:latin typeface="Times New Roman" charset="0"/>
                <a:ea typeface="ＭＳ Ｐゴシック" charset="0"/>
                <a:sym typeface="Times New Roman" charset="0"/>
              </a:rPr>
              <a:t>λ</a:t>
            </a:r>
            <a:r>
              <a:rPr lang="en-US" sz="1800" baseline="-6000" dirty="0">
                <a:solidFill>
                  <a:srgbClr val="800000"/>
                </a:solidFill>
                <a:latin typeface="Times New Roman" charset="0"/>
                <a:ea typeface="ＭＳ Ｐゴシック" charset="0"/>
                <a:sym typeface="Times New Roman" charset="0"/>
              </a:rPr>
              <a:t>11</a:t>
            </a:r>
            <a:r>
              <a:rPr lang="en-US" sz="1800" dirty="0">
                <a:solidFill>
                  <a:srgbClr val="800000"/>
                </a:solidFill>
                <a:latin typeface="Times New Roman" charset="0"/>
                <a:ea typeface="ＭＳ Ｐゴシック" charset="0"/>
                <a:sym typeface="Times New Roman" charset="0"/>
              </a:rPr>
              <a:t>(</a:t>
            </a:r>
            <a:r>
              <a:rPr lang="en-US" sz="1800" dirty="0">
                <a:solidFill>
                  <a:srgbClr val="800000"/>
                </a:solidFill>
                <a:latin typeface="Times New Roman Italic" charset="0"/>
                <a:ea typeface="ＭＳ Ｐゴシック" charset="0"/>
                <a:sym typeface="Times New Roman Italic" charset="0"/>
              </a:rPr>
              <a:t>t</a:t>
            </a:r>
            <a:r>
              <a:rPr lang="en-US" sz="1800" dirty="0">
                <a:solidFill>
                  <a:srgbClr val="800000"/>
                </a:solidFill>
                <a:latin typeface="Times New Roman" charset="0"/>
                <a:ea typeface="ＭＳ Ｐゴシック" charset="0"/>
                <a:sym typeface="Times New Roman" charset="0"/>
              </a:rPr>
              <a:t>)</a:t>
            </a:r>
            <a:r>
              <a:rPr lang="en-US" sz="1800" dirty="0">
                <a:ea typeface="ＭＳ Ｐゴシック" charset="0"/>
              </a:rPr>
              <a:t> and </a:t>
            </a:r>
            <a:r>
              <a:rPr lang="en-US" sz="1800" dirty="0">
                <a:solidFill>
                  <a:srgbClr val="000080"/>
                </a:solidFill>
                <a:latin typeface="Times New Roman" charset="0"/>
                <a:ea typeface="ＭＳ Ｐゴシック" charset="0"/>
                <a:sym typeface="Times New Roman" charset="0"/>
              </a:rPr>
              <a:t>λ</a:t>
            </a:r>
            <a:r>
              <a:rPr lang="en-US" sz="1800" baseline="-6000" dirty="0">
                <a:solidFill>
                  <a:srgbClr val="000080"/>
                </a:solidFill>
                <a:latin typeface="Times New Roman" charset="0"/>
                <a:ea typeface="ＭＳ Ｐゴシック" charset="0"/>
                <a:sym typeface="Times New Roman" charset="0"/>
              </a:rPr>
              <a:t>22</a:t>
            </a:r>
            <a:r>
              <a:rPr lang="en-US" sz="1800" dirty="0">
                <a:solidFill>
                  <a:srgbClr val="000080"/>
                </a:solidFill>
                <a:latin typeface="Times New Roman" charset="0"/>
                <a:ea typeface="ＭＳ Ｐゴシック" charset="0"/>
                <a:sym typeface="Times New Roman" charset="0"/>
              </a:rPr>
              <a:t>(</a:t>
            </a:r>
            <a:r>
              <a:rPr lang="en-US" sz="1800" dirty="0">
                <a:solidFill>
                  <a:srgbClr val="000080"/>
                </a:solidFill>
                <a:latin typeface="Times New Roman Italic" charset="0"/>
                <a:ea typeface="ＭＳ Ｐゴシック" charset="0"/>
                <a:sym typeface="Times New Roman Italic" charset="0"/>
              </a:rPr>
              <a:t>t</a:t>
            </a:r>
            <a:r>
              <a:rPr lang="en-US" sz="1800" dirty="0">
                <a:solidFill>
                  <a:srgbClr val="000080"/>
                </a:solidFill>
                <a:latin typeface="Times New Roman" charset="0"/>
                <a:ea typeface="ＭＳ Ｐゴシック" charset="0"/>
                <a:sym typeface="Times New Roman" charset="0"/>
              </a:rPr>
              <a:t>),</a:t>
            </a:r>
            <a:r>
              <a:rPr lang="en-US" sz="1800" dirty="0">
                <a:solidFill>
                  <a:srgbClr val="000080"/>
                </a:solidFill>
                <a:ea typeface="ＭＳ Ｐゴシック" charset="0"/>
              </a:rPr>
              <a:t> </a:t>
            </a:r>
            <a:r>
              <a:rPr lang="en-US" sz="1800" dirty="0">
                <a:ea typeface="ＭＳ Ｐゴシック" charset="0"/>
              </a:rPr>
              <a:t>and across populations, </a:t>
            </a:r>
            <a:r>
              <a:rPr lang="en-US" sz="1800" dirty="0">
                <a:solidFill>
                  <a:srgbClr val="008000"/>
                </a:solidFill>
                <a:latin typeface="Times New Roman" charset="0"/>
                <a:ea typeface="ＭＳ Ｐゴシック" charset="0"/>
                <a:sym typeface="Times New Roman" charset="0"/>
              </a:rPr>
              <a:t>λ</a:t>
            </a:r>
            <a:r>
              <a:rPr lang="en-US" sz="1800" baseline="-6000" dirty="0">
                <a:solidFill>
                  <a:srgbClr val="008000"/>
                </a:solidFill>
                <a:latin typeface="Times New Roman" charset="0"/>
                <a:ea typeface="ＭＳ Ｐゴシック" charset="0"/>
                <a:sym typeface="Times New Roman" charset="0"/>
              </a:rPr>
              <a:t>12</a:t>
            </a:r>
            <a:r>
              <a:rPr lang="en-US" sz="1800" dirty="0">
                <a:solidFill>
                  <a:srgbClr val="008000"/>
                </a:solidFill>
                <a:latin typeface="Times New Roman" charset="0"/>
                <a:ea typeface="ＭＳ Ｐゴシック" charset="0"/>
                <a:sym typeface="Times New Roman" charset="0"/>
              </a:rPr>
              <a:t>(</a:t>
            </a:r>
            <a:r>
              <a:rPr lang="en-US" sz="1800" dirty="0">
                <a:solidFill>
                  <a:srgbClr val="008000"/>
                </a:solidFill>
                <a:latin typeface="Times New Roman Italic" charset="0"/>
                <a:ea typeface="ＭＳ Ｐゴシック" charset="0"/>
                <a:sym typeface="Times New Roman Italic" charset="0"/>
              </a:rPr>
              <a:t>t</a:t>
            </a:r>
            <a:r>
              <a:rPr lang="en-US" sz="1800" dirty="0">
                <a:solidFill>
                  <a:srgbClr val="008000"/>
                </a:solidFill>
                <a:latin typeface="Times New Roman" charset="0"/>
                <a:ea typeface="ＭＳ Ｐゴシック" charset="0"/>
                <a:sym typeface="Times New Roman" charset="0"/>
              </a:rPr>
              <a:t>)</a:t>
            </a:r>
            <a:r>
              <a:rPr lang="en-US" sz="1800" dirty="0">
                <a:solidFill>
                  <a:srgbClr val="008000"/>
                </a:solidFill>
                <a:ea typeface="ＭＳ Ｐゴシック" charset="0"/>
              </a:rPr>
              <a:t>, </a:t>
            </a:r>
            <a:r>
              <a:rPr lang="en-US" sz="1800" dirty="0">
                <a:ea typeface="ＭＳ Ｐゴシック" charset="0"/>
              </a:rPr>
              <a:t>compute relative gene flow as ratio</a:t>
            </a:r>
          </a:p>
        </p:txBody>
      </p:sp>
      <p:grpSp>
        <p:nvGrpSpPr>
          <p:cNvPr id="34822" name="Group 37"/>
          <p:cNvGrpSpPr>
            <a:grpSpLocks/>
          </p:cNvGrpSpPr>
          <p:nvPr/>
        </p:nvGrpSpPr>
        <p:grpSpPr bwMode="auto">
          <a:xfrm>
            <a:off x="3042791" y="5473898"/>
            <a:ext cx="2390924" cy="638473"/>
            <a:chOff x="0" y="24"/>
            <a:chExt cx="2141" cy="572"/>
          </a:xfrm>
        </p:grpSpPr>
        <p:sp>
          <p:nvSpPr>
            <p:cNvPr id="34824" name="Line 33"/>
            <p:cNvSpPr>
              <a:spLocks noChangeShapeType="1"/>
            </p:cNvSpPr>
            <p:nvPr/>
          </p:nvSpPr>
          <p:spPr bwMode="auto">
            <a:xfrm rot="10800000" flipH="1">
              <a:off x="640" y="327"/>
              <a:ext cx="1501"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4825" name="Rectangle 34"/>
            <p:cNvSpPr>
              <a:spLocks/>
            </p:cNvSpPr>
            <p:nvPr/>
          </p:nvSpPr>
          <p:spPr bwMode="auto">
            <a:xfrm>
              <a:off x="1153" y="24"/>
              <a:ext cx="43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800">
                  <a:solidFill>
                    <a:srgbClr val="008000"/>
                  </a:solidFill>
                  <a:latin typeface="Times New Roman" charset="0"/>
                  <a:ea typeface="ＭＳ Ｐゴシック" charset="0"/>
                  <a:sym typeface="Times New Roman" charset="0"/>
                </a:rPr>
                <a:t>λ</a:t>
              </a:r>
              <a:r>
                <a:rPr lang="en-US" sz="1800" baseline="-6000">
                  <a:solidFill>
                    <a:srgbClr val="008000"/>
                  </a:solidFill>
                  <a:latin typeface="Times New Roman" charset="0"/>
                  <a:ea typeface="ＭＳ Ｐゴシック" charset="0"/>
                  <a:sym typeface="Times New Roman" charset="0"/>
                </a:rPr>
                <a:t>12</a:t>
              </a:r>
              <a:r>
                <a:rPr lang="en-US" sz="1800">
                  <a:solidFill>
                    <a:srgbClr val="008000"/>
                  </a:solidFill>
                  <a:latin typeface="Times New Roman" charset="0"/>
                  <a:ea typeface="ＭＳ Ｐゴシック" charset="0"/>
                  <a:sym typeface="Times New Roman" charset="0"/>
                </a:rPr>
                <a:t>(</a:t>
              </a:r>
              <a:r>
                <a:rPr lang="en-US" sz="1800">
                  <a:solidFill>
                    <a:srgbClr val="008000"/>
                  </a:solidFill>
                  <a:latin typeface="Times New Roman Italic" charset="0"/>
                  <a:ea typeface="ＭＳ Ｐゴシック" charset="0"/>
                  <a:sym typeface="Times New Roman Italic" charset="0"/>
                </a:rPr>
                <a:t>t</a:t>
              </a:r>
              <a:r>
                <a:rPr lang="en-US" sz="1800">
                  <a:solidFill>
                    <a:srgbClr val="008000"/>
                  </a:solidFill>
                  <a:latin typeface="Times New Roman" charset="0"/>
                  <a:ea typeface="ＭＳ Ｐゴシック" charset="0"/>
                  <a:sym typeface="Times New Roman" charset="0"/>
                </a:rPr>
                <a:t>)</a:t>
              </a:r>
            </a:p>
          </p:txBody>
        </p:sp>
        <p:sp>
          <p:nvSpPr>
            <p:cNvPr id="34826" name="Rectangle 35"/>
            <p:cNvSpPr>
              <a:spLocks/>
            </p:cNvSpPr>
            <p:nvPr/>
          </p:nvSpPr>
          <p:spPr bwMode="auto">
            <a:xfrm>
              <a:off x="593" y="348"/>
              <a:ext cx="143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r>
                <a:rPr lang="en-US" sz="1800">
                  <a:latin typeface="Times New Roman" charset="0"/>
                  <a:ea typeface="ＭＳ Ｐゴシック" charset="0"/>
                  <a:sym typeface="Times New Roman" charset="0"/>
                </a:rPr>
                <a:t>[</a:t>
              </a:r>
              <a:r>
                <a:rPr lang="en-US" sz="1800">
                  <a:solidFill>
                    <a:srgbClr val="800000"/>
                  </a:solidFill>
                  <a:latin typeface="Times New Roman" charset="0"/>
                  <a:ea typeface="ＭＳ Ｐゴシック" charset="0"/>
                  <a:sym typeface="Times New Roman" charset="0"/>
                </a:rPr>
                <a:t>λ</a:t>
              </a:r>
              <a:r>
                <a:rPr lang="en-US" sz="1800" baseline="-6000">
                  <a:solidFill>
                    <a:srgbClr val="800000"/>
                  </a:solidFill>
                  <a:latin typeface="Times New Roman" charset="0"/>
                  <a:ea typeface="ＭＳ Ｐゴシック" charset="0"/>
                  <a:sym typeface="Times New Roman" charset="0"/>
                </a:rPr>
                <a:t>11</a:t>
              </a:r>
              <a:r>
                <a:rPr lang="en-US" sz="1800">
                  <a:solidFill>
                    <a:srgbClr val="800000"/>
                  </a:solidFill>
                  <a:latin typeface="Times New Roman" charset="0"/>
                  <a:ea typeface="ＭＳ Ｐゴシック" charset="0"/>
                  <a:sym typeface="Times New Roman" charset="0"/>
                </a:rPr>
                <a:t>(</a:t>
              </a:r>
              <a:r>
                <a:rPr lang="en-US" sz="1800">
                  <a:solidFill>
                    <a:srgbClr val="800000"/>
                  </a:solidFill>
                  <a:latin typeface="Times New Roman Italic" charset="0"/>
                  <a:ea typeface="ＭＳ Ｐゴシック" charset="0"/>
                  <a:sym typeface="Times New Roman Italic" charset="0"/>
                </a:rPr>
                <a:t>t</a:t>
              </a:r>
              <a:r>
                <a:rPr lang="en-US" sz="1800">
                  <a:solidFill>
                    <a:srgbClr val="800000"/>
                  </a:solidFill>
                  <a:latin typeface="Times New Roman" charset="0"/>
                  <a:ea typeface="ＭＳ Ｐゴシック" charset="0"/>
                  <a:sym typeface="Times New Roman" charset="0"/>
                </a:rPr>
                <a:t>)</a:t>
              </a:r>
              <a:r>
                <a:rPr lang="en-US" sz="1800">
                  <a:latin typeface="Times New Roman" charset="0"/>
                  <a:ea typeface="ＭＳ Ｐゴシック" charset="0"/>
                  <a:sym typeface="Times New Roman" charset="0"/>
                </a:rPr>
                <a:t>+ </a:t>
              </a:r>
              <a:r>
                <a:rPr lang="en-US" sz="1800">
                  <a:solidFill>
                    <a:srgbClr val="000080"/>
                  </a:solidFill>
                  <a:latin typeface="Times New Roman" charset="0"/>
                  <a:ea typeface="ＭＳ Ｐゴシック" charset="0"/>
                  <a:sym typeface="Times New Roman" charset="0"/>
                </a:rPr>
                <a:t>λ</a:t>
              </a:r>
              <a:r>
                <a:rPr lang="en-US" sz="1800" baseline="-6000">
                  <a:solidFill>
                    <a:srgbClr val="000080"/>
                  </a:solidFill>
                  <a:latin typeface="Times New Roman" charset="0"/>
                  <a:ea typeface="ＭＳ Ｐゴシック" charset="0"/>
                  <a:sym typeface="Times New Roman" charset="0"/>
                </a:rPr>
                <a:t>22</a:t>
              </a:r>
              <a:r>
                <a:rPr lang="en-US" sz="1800">
                  <a:solidFill>
                    <a:srgbClr val="000080"/>
                  </a:solidFill>
                  <a:latin typeface="Times New Roman" charset="0"/>
                  <a:ea typeface="ＭＳ Ｐゴシック" charset="0"/>
                  <a:sym typeface="Times New Roman" charset="0"/>
                </a:rPr>
                <a:t>(</a:t>
              </a:r>
              <a:r>
                <a:rPr lang="en-US" sz="1800">
                  <a:solidFill>
                    <a:srgbClr val="000080"/>
                  </a:solidFill>
                  <a:latin typeface="Times New Roman Italic" charset="0"/>
                  <a:ea typeface="ＭＳ Ｐゴシック" charset="0"/>
                  <a:sym typeface="Times New Roman Italic" charset="0"/>
                </a:rPr>
                <a:t>t</a:t>
              </a:r>
              <a:r>
                <a:rPr lang="en-US" sz="1800">
                  <a:solidFill>
                    <a:srgbClr val="000080"/>
                  </a:solidFill>
                  <a:latin typeface="Times New Roman" charset="0"/>
                  <a:ea typeface="ＭＳ Ｐゴシック" charset="0"/>
                  <a:sym typeface="Times New Roman" charset="0"/>
                </a:rPr>
                <a:t>)</a:t>
              </a:r>
              <a:r>
                <a:rPr lang="en-US" sz="1800">
                  <a:latin typeface="Times New Roman" charset="0"/>
                  <a:ea typeface="ＭＳ Ｐゴシック" charset="0"/>
                  <a:sym typeface="Times New Roman" charset="0"/>
                </a:rPr>
                <a:t>] / 2</a:t>
              </a:r>
            </a:p>
          </p:txBody>
        </p:sp>
        <p:sp>
          <p:nvSpPr>
            <p:cNvPr id="34827" name="Rectangle 36"/>
            <p:cNvSpPr>
              <a:spLocks/>
            </p:cNvSpPr>
            <p:nvPr/>
          </p:nvSpPr>
          <p:spPr bwMode="auto">
            <a:xfrm>
              <a:off x="0" y="200"/>
              <a:ext cx="52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1800">
                  <a:latin typeface="Times New Roman Italic" charset="0"/>
                  <a:ea typeface="ＭＳ Ｐゴシック" charset="0"/>
                  <a:sym typeface="Times New Roman Italic" charset="0"/>
                </a:rPr>
                <a:t>m</a:t>
              </a:r>
              <a:r>
                <a:rPr lang="en-US" sz="1800">
                  <a:latin typeface="Times New Roman" charset="0"/>
                  <a:ea typeface="ＭＳ Ｐゴシック" charset="0"/>
                  <a:sym typeface="Times New Roman" charset="0"/>
                </a:rPr>
                <a:t>(</a:t>
              </a:r>
              <a:r>
                <a:rPr lang="en-US" sz="1800">
                  <a:latin typeface="Times New Roman Italic" charset="0"/>
                  <a:ea typeface="ＭＳ Ｐゴシック" charset="0"/>
                  <a:sym typeface="Times New Roman Italic" charset="0"/>
                </a:rPr>
                <a:t>t</a:t>
              </a:r>
              <a:r>
                <a:rPr lang="en-US" sz="1800">
                  <a:latin typeface="Times New Roman" charset="0"/>
                  <a:ea typeface="ＭＳ Ｐゴシック" charset="0"/>
                  <a:sym typeface="Times New Roman" charset="0"/>
                </a:rPr>
                <a:t>) =</a:t>
              </a:r>
            </a:p>
          </p:txBody>
        </p:sp>
      </p:grpSp>
      <p:sp>
        <p:nvSpPr>
          <p:cNvPr id="34823" name="Rectangle 38"/>
          <p:cNvSpPr>
            <a:spLocks/>
          </p:cNvSpPr>
          <p:nvPr/>
        </p:nvSpPr>
        <p:spPr bwMode="auto">
          <a:xfrm>
            <a:off x="991195" y="1165324"/>
            <a:ext cx="7259836"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169658" indent="-169658">
              <a:spcBef>
                <a:spcPts val="984"/>
              </a:spcBef>
              <a:buSzPct val="125000"/>
              <a:buFont typeface="Gill Sans" charset="0"/>
              <a:buChar char="•"/>
            </a:pPr>
            <a:r>
              <a:rPr lang="en-US" sz="1800">
                <a:ea typeface="ＭＳ Ｐゴシック" charset="0"/>
              </a:rPr>
              <a:t>Idea: Infer separate coalescence rates within and between populations:</a:t>
            </a:r>
          </a:p>
        </p:txBody>
      </p:sp>
    </p:spTree>
    <p:extLst>
      <p:ext uri="{BB962C8B-B14F-4D97-AF65-F5344CB8AC3E}">
        <p14:creationId xmlns:p14="http://schemas.microsoft.com/office/powerpoint/2010/main" val="1094218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892969" y="89297"/>
            <a:ext cx="7358063" cy="1080492"/>
          </a:xfrm>
        </p:spPr>
        <p:txBody>
          <a:bodyPr/>
          <a:lstStyle/>
          <a:p>
            <a:pPr eaLnBrk="1" hangingPunct="1">
              <a:defRPr/>
            </a:pPr>
            <a:r>
              <a:rPr lang="en-US" sz="3400"/>
              <a:t>Testing gene flow inference with simulated split</a:t>
            </a:r>
          </a:p>
        </p:txBody>
      </p:sp>
      <p:sp>
        <p:nvSpPr>
          <p:cNvPr id="35842" name="Rectangle 2"/>
          <p:cNvSpPr>
            <a:spLocks/>
          </p:cNvSpPr>
          <p:nvPr/>
        </p:nvSpPr>
        <p:spPr bwMode="auto">
          <a:xfrm>
            <a:off x="6331149" y="1540371"/>
            <a:ext cx="2589609"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800"/>
              <a:t>☜ </a:t>
            </a:r>
            <a:r>
              <a:rPr lang="en-US" sz="1800">
                <a:latin typeface="Times New Roman Italic" charset="0"/>
                <a:ea typeface="ＭＳ Ｐゴシック" charset="0"/>
                <a:sym typeface="Times New Roman Italic" charset="0"/>
              </a:rPr>
              <a:t>m</a:t>
            </a:r>
            <a:r>
              <a:rPr lang="en-US" sz="1800">
                <a:latin typeface="Times New Roman" charset="0"/>
                <a:ea typeface="ＭＳ Ｐゴシック" charset="0"/>
                <a:sym typeface="Times New Roman" charset="0"/>
              </a:rPr>
              <a:t>(</a:t>
            </a:r>
            <a:r>
              <a:rPr lang="en-US" sz="1800">
                <a:latin typeface="Times New Roman Italic" charset="0"/>
                <a:ea typeface="ＭＳ Ｐゴシック" charset="0"/>
                <a:sym typeface="Times New Roman Italic" charset="0"/>
              </a:rPr>
              <a:t>t</a:t>
            </a:r>
            <a:r>
              <a:rPr lang="en-US" sz="1800">
                <a:latin typeface="Times New Roman" charset="0"/>
                <a:ea typeface="ＭＳ Ｐゴシック" charset="0"/>
                <a:sym typeface="Times New Roman" charset="0"/>
              </a:rPr>
              <a:t>)=1</a:t>
            </a:r>
            <a:r>
              <a:rPr lang="en-US" sz="1800">
                <a:ea typeface="ＭＳ Ｐゴシック" charset="0"/>
              </a:rPr>
              <a:t>: perfectly mixed</a:t>
            </a:r>
          </a:p>
        </p:txBody>
      </p:sp>
      <p:sp>
        <p:nvSpPr>
          <p:cNvPr id="35843" name="Rectangle 3"/>
          <p:cNvSpPr>
            <a:spLocks/>
          </p:cNvSpPr>
          <p:nvPr/>
        </p:nvSpPr>
        <p:spPr bwMode="auto">
          <a:xfrm>
            <a:off x="6402586" y="4134445"/>
            <a:ext cx="2446734"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l"/>
            <a:r>
              <a:rPr lang="en-US" sz="1800"/>
              <a:t>☜ </a:t>
            </a:r>
            <a:r>
              <a:rPr lang="en-US" sz="1800">
                <a:latin typeface="Times New Roman Italic" charset="0"/>
                <a:ea typeface="ＭＳ Ｐゴシック" charset="0"/>
                <a:sym typeface="Times New Roman Italic" charset="0"/>
              </a:rPr>
              <a:t>m</a:t>
            </a:r>
            <a:r>
              <a:rPr lang="en-US" sz="1800">
                <a:latin typeface="Times New Roman" charset="0"/>
                <a:ea typeface="ＭＳ Ｐゴシック" charset="0"/>
                <a:sym typeface="Times New Roman" charset="0"/>
              </a:rPr>
              <a:t>(</a:t>
            </a:r>
            <a:r>
              <a:rPr lang="en-US" sz="1800">
                <a:latin typeface="Times New Roman Italic" charset="0"/>
                <a:ea typeface="ＭＳ Ｐゴシック" charset="0"/>
                <a:sym typeface="Times New Roman Italic" charset="0"/>
              </a:rPr>
              <a:t>t</a:t>
            </a:r>
            <a:r>
              <a:rPr lang="en-US" sz="1800">
                <a:latin typeface="Times New Roman" charset="0"/>
                <a:ea typeface="ＭＳ Ｐゴシック" charset="0"/>
                <a:sym typeface="Times New Roman" charset="0"/>
              </a:rPr>
              <a:t>)=0</a:t>
            </a:r>
            <a:r>
              <a:rPr lang="en-US" sz="1800">
                <a:ea typeface="ＭＳ Ｐゴシック" charset="0"/>
              </a:rPr>
              <a:t>: perfectly split</a:t>
            </a:r>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27" y="1321594"/>
            <a:ext cx="6378029" cy="35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5845" name="Rectangle 5"/>
          <p:cNvSpPr>
            <a:spLocks/>
          </p:cNvSpPr>
          <p:nvPr/>
        </p:nvSpPr>
        <p:spPr bwMode="auto">
          <a:xfrm>
            <a:off x="892969" y="5406926"/>
            <a:ext cx="619720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700">
                <a:ea typeface="ＭＳ Ｐゴシック" charset="0"/>
              </a:rPr>
              <a:t>4 haplotypes: good for splits 50-200kya. </a:t>
            </a:r>
          </a:p>
          <a:p>
            <a:r>
              <a:rPr lang="en-US" sz="2700">
                <a:ea typeface="ＭＳ Ｐゴシック" charset="0"/>
              </a:rPr>
              <a:t>8 haplotypes: good for splits 5-50kya.</a:t>
            </a:r>
          </a:p>
        </p:txBody>
      </p:sp>
    </p:spTree>
    <p:extLst>
      <p:ext uri="{BB962C8B-B14F-4D97-AF65-F5344CB8AC3E}">
        <p14:creationId xmlns:p14="http://schemas.microsoft.com/office/powerpoint/2010/main" val="695151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4" y="884039"/>
            <a:ext cx="6331148" cy="329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4" y="884039"/>
            <a:ext cx="6331148" cy="329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4" y="884039"/>
            <a:ext cx="6331148" cy="329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6868" name="Rectangle 4"/>
          <p:cNvSpPr>
            <a:spLocks noGrp="1" noChangeArrowheads="1"/>
          </p:cNvSpPr>
          <p:nvPr>
            <p:ph type="title"/>
          </p:nvPr>
        </p:nvSpPr>
        <p:spPr>
          <a:xfrm>
            <a:off x="892969" y="178594"/>
            <a:ext cx="7358063" cy="705445"/>
          </a:xfrm>
        </p:spPr>
        <p:txBody>
          <a:bodyPr/>
          <a:lstStyle/>
          <a:p>
            <a:pPr eaLnBrk="1" hangingPunct="1">
              <a:defRPr/>
            </a:pPr>
            <a:r>
              <a:rPr lang="en-US" sz="3500"/>
              <a:t>African Population separations</a:t>
            </a:r>
          </a:p>
        </p:txBody>
      </p:sp>
      <p:pic>
        <p:nvPicPr>
          <p:cNvPr id="36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8867" y="4219277"/>
            <a:ext cx="4177977" cy="232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36872" name="Group 8"/>
          <p:cNvGrpSpPr>
            <a:grpSpLocks/>
          </p:cNvGrpSpPr>
          <p:nvPr/>
        </p:nvGrpSpPr>
        <p:grpSpPr bwMode="auto">
          <a:xfrm>
            <a:off x="5192613" y="1875235"/>
            <a:ext cx="3549551" cy="848320"/>
            <a:chOff x="0" y="0"/>
            <a:chExt cx="3180" cy="760"/>
          </a:xfrm>
        </p:grpSpPr>
        <p:sp>
          <p:nvSpPr>
            <p:cNvPr id="36877" name="Rectangle 6"/>
            <p:cNvSpPr>
              <a:spLocks/>
            </p:cNvSpPr>
            <p:nvPr/>
          </p:nvSpPr>
          <p:spPr bwMode="auto">
            <a:xfrm>
              <a:off x="1332" y="0"/>
              <a:ext cx="1848" cy="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800">
                  <a:solidFill>
                    <a:srgbClr val="A40800"/>
                  </a:solidFill>
                  <a:ea typeface="ＭＳ Ｐゴシック" charset="0"/>
                </a:rPr>
                <a:t>African(YRI)/Non-African</a:t>
              </a:r>
              <a:r>
                <a:rPr lang="en-US" sz="1800">
                  <a:ea typeface="ＭＳ Ｐゴシック" charset="0"/>
                </a:rPr>
                <a:t> separation: 150kya-40kya</a:t>
              </a:r>
            </a:p>
          </p:txBody>
        </p:sp>
        <p:sp>
          <p:nvSpPr>
            <p:cNvPr id="2" name="Line 7"/>
            <p:cNvSpPr>
              <a:spLocks noChangeShapeType="1"/>
            </p:cNvSpPr>
            <p:nvPr/>
          </p:nvSpPr>
          <p:spPr bwMode="auto">
            <a:xfrm rot="10800000" flipH="1">
              <a:off x="0" y="199"/>
              <a:ext cx="1391" cy="104"/>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6875" name="Group 11"/>
          <p:cNvGrpSpPr>
            <a:grpSpLocks/>
          </p:cNvGrpSpPr>
          <p:nvPr/>
        </p:nvGrpSpPr>
        <p:grpSpPr bwMode="auto">
          <a:xfrm>
            <a:off x="901899" y="3168923"/>
            <a:ext cx="1939975" cy="2782714"/>
            <a:chOff x="0" y="0"/>
            <a:chExt cx="1737" cy="2492"/>
          </a:xfrm>
        </p:grpSpPr>
        <p:sp>
          <p:nvSpPr>
            <p:cNvPr id="3" name="Rectangle 9"/>
            <p:cNvSpPr>
              <a:spLocks/>
            </p:cNvSpPr>
            <p:nvPr/>
          </p:nvSpPr>
          <p:spPr bwMode="auto">
            <a:xfrm>
              <a:off x="0" y="1308"/>
              <a:ext cx="1312" cy="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100">
                  <a:ea typeface="ＭＳ Ｐゴシック" charset="0"/>
                </a:rPr>
                <a:t>Complex splits </a:t>
              </a:r>
              <a:r>
                <a:rPr lang="en-US" sz="2100">
                  <a:solidFill>
                    <a:srgbClr val="AE00F0"/>
                  </a:solidFill>
                  <a:ea typeface="ＭＳ Ｐゴシック" charset="0"/>
                </a:rPr>
                <a:t>within Africa</a:t>
              </a:r>
              <a:r>
                <a:rPr lang="en-US" sz="2100">
                  <a:ea typeface="ＭＳ Ｐゴシック" charset="0"/>
                </a:rPr>
                <a:t>: 5kya-30kya</a:t>
              </a:r>
            </a:p>
          </p:txBody>
        </p:sp>
        <p:sp>
          <p:nvSpPr>
            <p:cNvPr id="36876" name="Line 10"/>
            <p:cNvSpPr>
              <a:spLocks noChangeShapeType="1"/>
            </p:cNvSpPr>
            <p:nvPr/>
          </p:nvSpPr>
          <p:spPr bwMode="auto">
            <a:xfrm flipH="1">
              <a:off x="647" y="0"/>
              <a:ext cx="1090" cy="1368"/>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6878" name="Group 14"/>
          <p:cNvGrpSpPr>
            <a:grpSpLocks/>
          </p:cNvGrpSpPr>
          <p:nvPr/>
        </p:nvGrpSpPr>
        <p:grpSpPr bwMode="auto">
          <a:xfrm>
            <a:off x="2759274" y="1653109"/>
            <a:ext cx="1999134" cy="4454798"/>
            <a:chOff x="0" y="0"/>
            <a:chExt cx="1790" cy="3990"/>
          </a:xfrm>
        </p:grpSpPr>
        <p:sp>
          <p:nvSpPr>
            <p:cNvPr id="36873" name="Rectangle 12"/>
            <p:cNvSpPr>
              <a:spLocks/>
            </p:cNvSpPr>
            <p:nvPr/>
          </p:nvSpPr>
          <p:spPr bwMode="auto">
            <a:xfrm>
              <a:off x="0" y="2526"/>
              <a:ext cx="1752"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100">
                  <a:solidFill>
                    <a:srgbClr val="C97100"/>
                  </a:solidFill>
                  <a:ea typeface="ＭＳ Ｐゴシック" charset="0"/>
                </a:rPr>
                <a:t>Masaai</a:t>
              </a:r>
              <a:r>
                <a:rPr lang="en-US" sz="2100">
                  <a:ea typeface="ＭＳ Ｐゴシック" charset="0"/>
                </a:rPr>
                <a:t> remained mixing with European ancestors until ~80kya</a:t>
              </a:r>
            </a:p>
          </p:txBody>
        </p:sp>
        <p:sp>
          <p:nvSpPr>
            <p:cNvPr id="36874" name="Line 13"/>
            <p:cNvSpPr>
              <a:spLocks noChangeShapeType="1"/>
            </p:cNvSpPr>
            <p:nvPr/>
          </p:nvSpPr>
          <p:spPr bwMode="auto">
            <a:xfrm flipH="1">
              <a:off x="871" y="0"/>
              <a:ext cx="919" cy="2694"/>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spTree>
    <p:extLst>
      <p:ext uri="{BB962C8B-B14F-4D97-AF65-F5344CB8AC3E}">
        <p14:creationId xmlns:p14="http://schemas.microsoft.com/office/powerpoint/2010/main" val="2012949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686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687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686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36866"/>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xit" presetSubtype="0" fill="hold" nodeType="afterEffect">
                                  <p:stCondLst>
                                    <p:cond delay="0"/>
                                  </p:stCondLst>
                                  <p:childTnLst>
                                    <p:set>
                                      <p:cBhvr>
                                        <p:cTn id="20" dur="1" fill="hold">
                                          <p:stCondLst>
                                            <p:cond delay="499"/>
                                          </p:stCondLst>
                                        </p:cTn>
                                        <p:tgtEl>
                                          <p:spTgt spid="36865"/>
                                        </p:tgtEl>
                                        <p:attrNameLst>
                                          <p:attrName>style.visibility</p:attrName>
                                        </p:attrNameLst>
                                      </p:cBhvr>
                                      <p:to>
                                        <p:strVal val="hidden"/>
                                      </p:to>
                                    </p:set>
                                  </p:childTnLst>
                                </p:cTn>
                              </p:par>
                            </p:childTnLst>
                          </p:cTn>
                        </p:par>
                        <p:par>
                          <p:cTn id="21" fill="hold" nodeType="afterGroup">
                            <p:stCondLst>
                              <p:cond delay="1000"/>
                            </p:stCondLst>
                            <p:childTnLst>
                              <p:par>
                                <p:cTn id="22" presetID="1" presetClass="entr" presetSubtype="0" fill="hold" nodeType="afterEffect">
                                  <p:stCondLst>
                                    <p:cond delay="0"/>
                                  </p:stCondLst>
                                  <p:childTnLst>
                                    <p:set>
                                      <p:cBhvr>
                                        <p:cTn id="23" dur="1" fill="hold">
                                          <p:stCondLst>
                                            <p:cond delay="499"/>
                                          </p:stCondLst>
                                        </p:cTn>
                                        <p:tgtEl>
                                          <p:spTgt spid="3687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36867"/>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xit" presetSubtype="0" fill="hold" nodeType="afterEffect">
                                  <p:stCondLst>
                                    <p:cond delay="0"/>
                                  </p:stCondLst>
                                  <p:childTnLst>
                                    <p:set>
                                      <p:cBhvr>
                                        <p:cTn id="30" dur="1" fill="hold">
                                          <p:stCondLst>
                                            <p:cond delay="499"/>
                                          </p:stCondLst>
                                        </p:cTn>
                                        <p:tgtEl>
                                          <p:spTgt spid="36866"/>
                                        </p:tgtEl>
                                        <p:attrNameLst>
                                          <p:attrName>style.visibility</p:attrName>
                                        </p:attrNameLst>
                                      </p:cBhvr>
                                      <p:to>
                                        <p:strVal val="hidden"/>
                                      </p:to>
                                    </p:set>
                                  </p:childTnLst>
                                </p:cTn>
                              </p:par>
                            </p:childTnLst>
                          </p:cTn>
                        </p:par>
                        <p:par>
                          <p:cTn id="31" fill="hold" nodeType="afterGroup">
                            <p:stCondLst>
                              <p:cond delay="1000"/>
                            </p:stCondLst>
                            <p:childTnLst>
                              <p:par>
                                <p:cTn id="32" presetID="1" presetClass="entr" presetSubtype="0" fill="hold" nodeType="afterEffect">
                                  <p:stCondLst>
                                    <p:cond delay="0"/>
                                  </p:stCondLst>
                                  <p:childTnLst>
                                    <p:set>
                                      <p:cBhvr>
                                        <p:cTn id="33" dur="1" fill="hold">
                                          <p:stCondLst>
                                            <p:cond delay="499"/>
                                          </p:stCondLst>
                                        </p:cTn>
                                        <p:tgtEl>
                                          <p:spTgt spid="36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517922" y="178594"/>
            <a:ext cx="7733109" cy="973336"/>
          </a:xfrm>
        </p:spPr>
        <p:txBody>
          <a:bodyPr/>
          <a:lstStyle/>
          <a:p>
            <a:pPr eaLnBrk="1" hangingPunct="1">
              <a:defRPr/>
            </a:pPr>
            <a:r>
              <a:rPr lang="en-US" sz="3900"/>
              <a:t>Non-African Population Separations</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141" y="1062633"/>
            <a:ext cx="6331148" cy="329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141" y="1062633"/>
            <a:ext cx="6331148" cy="329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141" y="1062633"/>
            <a:ext cx="6331148" cy="329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141" y="1062633"/>
            <a:ext cx="6331148" cy="329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37896" name="Group 8"/>
          <p:cNvGrpSpPr>
            <a:grpSpLocks/>
          </p:cNvGrpSpPr>
          <p:nvPr/>
        </p:nvGrpSpPr>
        <p:grpSpPr bwMode="auto">
          <a:xfrm>
            <a:off x="4943699" y="3108648"/>
            <a:ext cx="3358678" cy="2561704"/>
            <a:chOff x="0" y="0"/>
            <a:chExt cx="3009" cy="2294"/>
          </a:xfrm>
        </p:grpSpPr>
        <p:sp>
          <p:nvSpPr>
            <p:cNvPr id="37904" name="Rectangle 6"/>
            <p:cNvSpPr>
              <a:spLocks/>
            </p:cNvSpPr>
            <p:nvPr/>
          </p:nvSpPr>
          <p:spPr bwMode="auto">
            <a:xfrm>
              <a:off x="953" y="1390"/>
              <a:ext cx="205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100">
                  <a:solidFill>
                    <a:srgbClr val="2E6FFD"/>
                  </a:solidFill>
                  <a:ea typeface="ＭＳ Ｐゴシック" charset="0"/>
                </a:rPr>
                <a:t>European/East-Asian</a:t>
              </a:r>
              <a:r>
                <a:rPr lang="en-US" sz="2100">
                  <a:ea typeface="ＭＳ Ｐゴシック" charset="0"/>
                </a:rPr>
                <a:t> split: 30kya, small older component?</a:t>
              </a:r>
            </a:p>
          </p:txBody>
        </p:sp>
        <p:sp>
          <p:nvSpPr>
            <p:cNvPr id="2" name="Line 7"/>
            <p:cNvSpPr>
              <a:spLocks noChangeShapeType="1"/>
            </p:cNvSpPr>
            <p:nvPr/>
          </p:nvSpPr>
          <p:spPr bwMode="auto">
            <a:xfrm>
              <a:off x="0" y="0"/>
              <a:ext cx="1218" cy="1438"/>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7899" name="Group 11"/>
          <p:cNvGrpSpPr>
            <a:grpSpLocks/>
          </p:cNvGrpSpPr>
          <p:nvPr/>
        </p:nvGrpSpPr>
        <p:grpSpPr bwMode="auto">
          <a:xfrm>
            <a:off x="3641080" y="2801690"/>
            <a:ext cx="2116336" cy="3078510"/>
            <a:chOff x="0" y="0"/>
            <a:chExt cx="1896" cy="2757"/>
          </a:xfrm>
        </p:grpSpPr>
        <p:sp>
          <p:nvSpPr>
            <p:cNvPr id="3" name="Rectangle 9"/>
            <p:cNvSpPr>
              <a:spLocks/>
            </p:cNvSpPr>
            <p:nvPr/>
          </p:nvSpPr>
          <p:spPr bwMode="auto">
            <a:xfrm>
              <a:off x="0" y="2133"/>
              <a:ext cx="1896"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200">
                  <a:solidFill>
                    <a:srgbClr val="558E28"/>
                  </a:solidFill>
                  <a:ea typeface="ＭＳ Ｐゴシック" charset="0"/>
                </a:rPr>
                <a:t>Asian/American</a:t>
              </a:r>
              <a:r>
                <a:rPr lang="en-US" sz="2200">
                  <a:ea typeface="ＭＳ Ｐゴシック" charset="0"/>
                </a:rPr>
                <a:t> split: 20kya</a:t>
              </a:r>
            </a:p>
          </p:txBody>
        </p:sp>
        <p:sp>
          <p:nvSpPr>
            <p:cNvPr id="37903" name="Line 10"/>
            <p:cNvSpPr>
              <a:spLocks noChangeShapeType="1"/>
            </p:cNvSpPr>
            <p:nvPr/>
          </p:nvSpPr>
          <p:spPr bwMode="auto">
            <a:xfrm>
              <a:off x="883" y="0"/>
              <a:ext cx="62" cy="2113"/>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7902" name="Group 14"/>
          <p:cNvGrpSpPr>
            <a:grpSpLocks/>
          </p:cNvGrpSpPr>
          <p:nvPr/>
        </p:nvGrpSpPr>
        <p:grpSpPr bwMode="auto">
          <a:xfrm>
            <a:off x="1124025" y="3260453"/>
            <a:ext cx="2707928" cy="3146598"/>
            <a:chOff x="0" y="0"/>
            <a:chExt cx="2425" cy="2818"/>
          </a:xfrm>
        </p:grpSpPr>
        <p:sp>
          <p:nvSpPr>
            <p:cNvPr id="37900" name="Rectangle 12"/>
            <p:cNvSpPr>
              <a:spLocks/>
            </p:cNvSpPr>
            <p:nvPr/>
          </p:nvSpPr>
          <p:spPr bwMode="auto">
            <a:xfrm>
              <a:off x="0" y="1938"/>
              <a:ext cx="2320"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000">
                  <a:ea typeface="ＭＳ Ｐゴシック" charset="0"/>
                </a:rPr>
                <a:t>Complex </a:t>
              </a:r>
              <a:r>
                <a:rPr lang="en-US" sz="2000">
                  <a:solidFill>
                    <a:srgbClr val="4D4D4D"/>
                  </a:solidFill>
                  <a:ea typeface="ＭＳ Ｐゴシック" charset="0"/>
                </a:rPr>
                <a:t>Indian</a:t>
              </a:r>
              <a:r>
                <a:rPr lang="en-US" sz="2000">
                  <a:ea typeface="ＭＳ Ｐゴシック" charset="0"/>
                </a:rPr>
                <a:t> separations between 8kya and 20kya</a:t>
              </a:r>
            </a:p>
          </p:txBody>
        </p:sp>
        <p:sp>
          <p:nvSpPr>
            <p:cNvPr id="37901" name="Line 13"/>
            <p:cNvSpPr>
              <a:spLocks noChangeShapeType="1"/>
            </p:cNvSpPr>
            <p:nvPr/>
          </p:nvSpPr>
          <p:spPr bwMode="auto">
            <a:xfrm flipH="1">
              <a:off x="1096" y="0"/>
              <a:ext cx="1329" cy="1942"/>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7905" name="Group 17"/>
          <p:cNvGrpSpPr>
            <a:grpSpLocks/>
          </p:cNvGrpSpPr>
          <p:nvPr/>
        </p:nvGrpSpPr>
        <p:grpSpPr bwMode="auto">
          <a:xfrm>
            <a:off x="267891" y="3107531"/>
            <a:ext cx="3002607" cy="2116336"/>
            <a:chOff x="0" y="0"/>
            <a:chExt cx="2690" cy="1896"/>
          </a:xfrm>
        </p:grpSpPr>
        <p:sp>
          <p:nvSpPr>
            <p:cNvPr id="37898" name="Rectangle 15"/>
            <p:cNvSpPr>
              <a:spLocks/>
            </p:cNvSpPr>
            <p:nvPr/>
          </p:nvSpPr>
          <p:spPr bwMode="auto">
            <a:xfrm>
              <a:off x="0" y="1088"/>
              <a:ext cx="1800"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900">
                  <a:ea typeface="ＭＳ Ｐゴシック" charset="0"/>
                </a:rPr>
                <a:t>Splits within </a:t>
              </a:r>
              <a:r>
                <a:rPr lang="en-US" sz="1900">
                  <a:solidFill>
                    <a:srgbClr val="A40800"/>
                  </a:solidFill>
                  <a:ea typeface="ＭＳ Ｐゴシック" charset="0"/>
                </a:rPr>
                <a:t>Europe</a:t>
              </a:r>
              <a:r>
                <a:rPr lang="en-US" sz="1900">
                  <a:ea typeface="ＭＳ Ｐゴシック" charset="0"/>
                </a:rPr>
                <a:t> and within </a:t>
              </a:r>
              <a:r>
                <a:rPr lang="en-US" sz="1900">
                  <a:solidFill>
                    <a:srgbClr val="001F67"/>
                  </a:solidFill>
                  <a:ea typeface="ＭＳ Ｐゴシック" charset="0"/>
                </a:rPr>
                <a:t>East-Asia</a:t>
              </a:r>
            </a:p>
          </p:txBody>
        </p:sp>
        <p:sp>
          <p:nvSpPr>
            <p:cNvPr id="4" name="Line 16"/>
            <p:cNvSpPr>
              <a:spLocks noChangeShapeType="1"/>
            </p:cNvSpPr>
            <p:nvPr/>
          </p:nvSpPr>
          <p:spPr bwMode="auto">
            <a:xfrm flipH="1">
              <a:off x="1567" y="0"/>
              <a:ext cx="1123" cy="1239"/>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spTree>
    <p:extLst>
      <p:ext uri="{BB962C8B-B14F-4D97-AF65-F5344CB8AC3E}">
        <p14:creationId xmlns:p14="http://schemas.microsoft.com/office/powerpoint/2010/main" val="2789045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8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789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7891"/>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xit" presetSubtype="0" fill="hold" nodeType="afterEffect">
                                  <p:stCondLst>
                                    <p:cond delay="0"/>
                                  </p:stCondLst>
                                  <p:childTnLst>
                                    <p:set>
                                      <p:cBhvr>
                                        <p:cTn id="16" dur="1" fill="hold">
                                          <p:stCondLst>
                                            <p:cond delay="499"/>
                                          </p:stCondLst>
                                        </p:cTn>
                                        <p:tgtEl>
                                          <p:spTgt spid="37890"/>
                                        </p:tgtEl>
                                        <p:attrNameLst>
                                          <p:attrName>style.visibility</p:attrName>
                                        </p:attrNameLst>
                                      </p:cBhvr>
                                      <p:to>
                                        <p:strVal val="hidden"/>
                                      </p:to>
                                    </p:set>
                                  </p:childTnLst>
                                </p:cTn>
                              </p:par>
                            </p:childTnLst>
                          </p:cTn>
                        </p:par>
                        <p:par>
                          <p:cTn id="17" fill="hold" nodeType="afterGroup">
                            <p:stCondLst>
                              <p:cond delay="1000"/>
                            </p:stCondLst>
                            <p:childTnLst>
                              <p:par>
                                <p:cTn id="18" presetID="1" presetClass="entr" presetSubtype="0" fill="hold" nodeType="afterEffect">
                                  <p:stCondLst>
                                    <p:cond delay="0"/>
                                  </p:stCondLst>
                                  <p:childTnLst>
                                    <p:set>
                                      <p:cBhvr>
                                        <p:cTn id="19" dur="1" fill="hold">
                                          <p:stCondLst>
                                            <p:cond delay="499"/>
                                          </p:stCondLst>
                                        </p:cTn>
                                        <p:tgtEl>
                                          <p:spTgt spid="3789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37892"/>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xit" presetSubtype="0" fill="hold" nodeType="afterEffect">
                                  <p:stCondLst>
                                    <p:cond delay="0"/>
                                  </p:stCondLst>
                                  <p:childTnLst>
                                    <p:set>
                                      <p:cBhvr>
                                        <p:cTn id="26" dur="1" fill="hold">
                                          <p:stCondLst>
                                            <p:cond delay="499"/>
                                          </p:stCondLst>
                                        </p:cTn>
                                        <p:tgtEl>
                                          <p:spTgt spid="37891"/>
                                        </p:tgtEl>
                                        <p:attrNameLst>
                                          <p:attrName>style.visibility</p:attrName>
                                        </p:attrNameLst>
                                      </p:cBhvr>
                                      <p:to>
                                        <p:strVal val="hidden"/>
                                      </p:to>
                                    </p:set>
                                  </p:childTnLst>
                                </p:cTn>
                              </p:par>
                            </p:childTnLst>
                          </p:cTn>
                        </p:par>
                        <p:par>
                          <p:cTn id="27" fill="hold" nodeType="afterGroup">
                            <p:stCondLst>
                              <p:cond delay="1000"/>
                            </p:stCondLst>
                            <p:childTnLst>
                              <p:par>
                                <p:cTn id="28" presetID="1" presetClass="entr" presetSubtype="0" fill="hold" nodeType="afterEffect">
                                  <p:stCondLst>
                                    <p:cond delay="0"/>
                                  </p:stCondLst>
                                  <p:childTnLst>
                                    <p:set>
                                      <p:cBhvr>
                                        <p:cTn id="29" dur="1" fill="hold">
                                          <p:stCondLst>
                                            <p:cond delay="499"/>
                                          </p:stCondLst>
                                        </p:cTn>
                                        <p:tgtEl>
                                          <p:spTgt spid="3790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37893"/>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xit" presetSubtype="0" fill="hold" nodeType="afterEffect">
                                  <p:stCondLst>
                                    <p:cond delay="0"/>
                                  </p:stCondLst>
                                  <p:childTnLst>
                                    <p:set>
                                      <p:cBhvr>
                                        <p:cTn id="36" dur="1" fill="hold">
                                          <p:stCondLst>
                                            <p:cond delay="499"/>
                                          </p:stCondLst>
                                        </p:cTn>
                                        <p:tgtEl>
                                          <p:spTgt spid="37892"/>
                                        </p:tgtEl>
                                        <p:attrNameLst>
                                          <p:attrName>style.visibility</p:attrName>
                                        </p:attrNameLst>
                                      </p:cBhvr>
                                      <p:to>
                                        <p:strVal val="hidden"/>
                                      </p:to>
                                    </p:set>
                                  </p:childTnLst>
                                </p:cTn>
                              </p:par>
                            </p:childTnLst>
                          </p:cTn>
                        </p:par>
                        <p:par>
                          <p:cTn id="37" fill="hold" nodeType="afterGroup">
                            <p:stCondLst>
                              <p:cond delay="1000"/>
                            </p:stCondLst>
                            <p:childTnLst>
                              <p:par>
                                <p:cTn id="38" presetID="1" presetClass="entr" presetSubtype="0" fill="hold" nodeType="afterEffect">
                                  <p:stCondLst>
                                    <p:cond delay="0"/>
                                  </p:stCondLst>
                                  <p:childTnLst>
                                    <p:set>
                                      <p:cBhvr>
                                        <p:cTn id="39" dur="1" fill="hold">
                                          <p:stCondLst>
                                            <p:cond delay="499"/>
                                          </p:stCondLst>
                                        </p:cTn>
                                        <p:tgtEl>
                                          <p:spTgt spid="37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0" y="183058"/>
            <a:ext cx="8929688" cy="1607344"/>
          </a:xfrm>
        </p:spPr>
        <p:txBody>
          <a:bodyPr/>
          <a:lstStyle/>
          <a:p>
            <a:pPr>
              <a:defRPr/>
            </a:pPr>
            <a:r>
              <a:rPr lang="en-US" sz="4500" dirty="0" smtClean="0"/>
              <a:t>These results used a lower mutation rate </a:t>
            </a:r>
            <a:r>
              <a:rPr lang="en-US" sz="4800" dirty="0">
                <a:latin typeface="Times New Roman Italic" charset="0"/>
                <a:ea typeface="ＭＳ Ｐゴシック" charset="0"/>
                <a:sym typeface="Times New Roman Italic" charset="0"/>
              </a:rPr>
              <a:t>µ</a:t>
            </a:r>
            <a:r>
              <a:rPr lang="en-US" sz="4800" dirty="0">
                <a:ea typeface="ＭＳ Ｐゴシック" charset="0"/>
              </a:rPr>
              <a:t>=</a:t>
            </a:r>
            <a:r>
              <a:rPr lang="en-US" sz="4800" dirty="0" smtClean="0">
                <a:ea typeface="ＭＳ Ｐゴシック" charset="0"/>
              </a:rPr>
              <a:t>1.25x10</a:t>
            </a:r>
            <a:r>
              <a:rPr lang="en-US" sz="4800" baseline="32000" dirty="0">
                <a:ea typeface="ＭＳ Ｐゴシック" charset="0"/>
              </a:rPr>
              <a:t>-</a:t>
            </a:r>
            <a:r>
              <a:rPr lang="en-US" sz="4800" baseline="32000" dirty="0" smtClean="0">
                <a:ea typeface="ＭＳ Ｐゴシック" charset="0"/>
              </a:rPr>
              <a:t>8 </a:t>
            </a:r>
            <a:r>
              <a:rPr lang="en-US" sz="4800" dirty="0" smtClean="0">
                <a:ea typeface="ＭＳ Ｐゴシック" charset="0"/>
              </a:rPr>
              <a:t>/ generation</a:t>
            </a:r>
            <a:endParaRPr lang="en-US" sz="4500" dirty="0"/>
          </a:p>
        </p:txBody>
      </p:sp>
      <p:grpSp>
        <p:nvGrpSpPr>
          <p:cNvPr id="38914" name="Group 8"/>
          <p:cNvGrpSpPr>
            <a:grpSpLocks/>
          </p:cNvGrpSpPr>
          <p:nvPr/>
        </p:nvGrpSpPr>
        <p:grpSpPr bwMode="auto">
          <a:xfrm>
            <a:off x="901899" y="2024807"/>
            <a:ext cx="7331273" cy="3816326"/>
            <a:chOff x="0" y="0"/>
            <a:chExt cx="6568" cy="3418"/>
          </a:xfrm>
        </p:grpSpPr>
        <p:pic>
          <p:nvPicPr>
            <p:cNvPr id="389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68" cy="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38918" name="Group 7"/>
            <p:cNvGrpSpPr>
              <a:grpSpLocks/>
            </p:cNvGrpSpPr>
            <p:nvPr/>
          </p:nvGrpSpPr>
          <p:grpSpPr bwMode="auto">
            <a:xfrm>
              <a:off x="1574" y="1101"/>
              <a:ext cx="4914" cy="784"/>
              <a:chOff x="0" y="0"/>
              <a:chExt cx="4913" cy="784"/>
            </a:xfrm>
          </p:grpSpPr>
          <p:sp>
            <p:nvSpPr>
              <p:cNvPr id="38919" name="AutoShape 3"/>
              <p:cNvSpPr>
                <a:spLocks/>
              </p:cNvSpPr>
              <p:nvPr/>
            </p:nvSpPr>
            <p:spPr bwMode="auto">
              <a:xfrm flipH="1">
                <a:off x="1417" y="404"/>
                <a:ext cx="464" cy="232"/>
              </a:xfrm>
              <a:prstGeom prst="rightArrow">
                <a:avLst>
                  <a:gd name="adj1" fmla="val 21324"/>
                  <a:gd name="adj2" fmla="val 146731"/>
                </a:avLst>
              </a:prstGeom>
              <a:solidFill>
                <a:srgbClr val="558E28"/>
              </a:solidFill>
              <a:ln w="25400">
                <a:solidFill>
                  <a:schemeClr val="tx1"/>
                </a:solidFill>
                <a:miter lim="800000"/>
                <a:headEnd/>
                <a:tailEnd/>
              </a:ln>
            </p:spPr>
            <p:txBody>
              <a:bodyPr lIns="0" tIns="0" rIns="0" bIns="0"/>
              <a:lstStyle/>
              <a:p>
                <a:endParaRPr lang="en-US"/>
              </a:p>
            </p:txBody>
          </p:sp>
          <p:sp>
            <p:nvSpPr>
              <p:cNvPr id="38920" name="AutoShape 4"/>
              <p:cNvSpPr>
                <a:spLocks/>
              </p:cNvSpPr>
              <p:nvPr/>
            </p:nvSpPr>
            <p:spPr bwMode="auto">
              <a:xfrm flipH="1">
                <a:off x="2417" y="404"/>
                <a:ext cx="464" cy="232"/>
              </a:xfrm>
              <a:prstGeom prst="rightArrow">
                <a:avLst>
                  <a:gd name="adj1" fmla="val 21324"/>
                  <a:gd name="adj2" fmla="val 146731"/>
                </a:avLst>
              </a:prstGeom>
              <a:solidFill>
                <a:srgbClr val="A40800"/>
              </a:solidFill>
              <a:ln w="25400">
                <a:solidFill>
                  <a:schemeClr val="tx1"/>
                </a:solidFill>
                <a:miter lim="800000"/>
                <a:headEnd/>
                <a:tailEnd/>
              </a:ln>
            </p:spPr>
            <p:txBody>
              <a:bodyPr lIns="0" tIns="0" rIns="0" bIns="0"/>
              <a:lstStyle/>
              <a:p>
                <a:endParaRPr lang="en-US"/>
              </a:p>
            </p:txBody>
          </p:sp>
          <p:sp>
            <p:nvSpPr>
              <p:cNvPr id="38921" name="Rectangle 5"/>
              <p:cNvSpPr>
                <a:spLocks/>
              </p:cNvSpPr>
              <p:nvPr/>
            </p:nvSpPr>
            <p:spPr bwMode="auto">
              <a:xfrm>
                <a:off x="0" y="0"/>
                <a:ext cx="1392"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800">
                    <a:solidFill>
                      <a:srgbClr val="558E28"/>
                    </a:solidFill>
                    <a:ea typeface="ＭＳ Ｐゴシック" charset="0"/>
                  </a:rPr>
                  <a:t>Nat.Am./Asn. split:</a:t>
                </a:r>
              </a:p>
              <a:p>
                <a:r>
                  <a:rPr lang="en-US" sz="1800">
                    <a:solidFill>
                      <a:srgbClr val="558E28"/>
                    </a:solidFill>
                    <a:ea typeface="ＭＳ Ｐゴシック" charset="0"/>
                  </a:rPr>
                  <a:t>10kya ???</a:t>
                </a:r>
              </a:p>
            </p:txBody>
          </p:sp>
          <p:sp>
            <p:nvSpPr>
              <p:cNvPr id="38922" name="Rectangle 6"/>
              <p:cNvSpPr>
                <a:spLocks/>
              </p:cNvSpPr>
              <p:nvPr/>
            </p:nvSpPr>
            <p:spPr bwMode="auto">
              <a:xfrm>
                <a:off x="3521" y="124"/>
                <a:ext cx="1392"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800">
                    <a:solidFill>
                      <a:srgbClr val="A40800"/>
                    </a:solidFill>
                    <a:ea typeface="ＭＳ Ｐゴシック" charset="0"/>
                  </a:rPr>
                  <a:t>Afr/Non-Afr. split: 35kya ???</a:t>
                </a:r>
              </a:p>
            </p:txBody>
          </p:sp>
        </p:grpSp>
      </p:grpSp>
      <p:sp>
        <p:nvSpPr>
          <p:cNvPr id="38915" name="Rectangle 9"/>
          <p:cNvSpPr>
            <a:spLocks/>
          </p:cNvSpPr>
          <p:nvPr/>
        </p:nvSpPr>
        <p:spPr bwMode="auto">
          <a:xfrm>
            <a:off x="625078" y="5844480"/>
            <a:ext cx="81438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r>
              <a:rPr lang="en-US" sz="2300" dirty="0">
                <a:latin typeface="+mn-lt"/>
                <a:ea typeface="ＭＳ Ｐゴシック" charset="0"/>
              </a:rPr>
              <a:t>A higher mutation </a:t>
            </a:r>
            <a:r>
              <a:rPr lang="en-US" sz="2300" dirty="0" smtClean="0">
                <a:latin typeface="+mn-lt"/>
                <a:ea typeface="ＭＳ Ｐゴシック" charset="0"/>
              </a:rPr>
              <a:t>rate, such as the traditional 2.5</a:t>
            </a:r>
            <a:r>
              <a:rPr lang="en-US" sz="2300" dirty="0">
                <a:latin typeface="+mn-lt"/>
                <a:ea typeface="ＭＳ Ｐゴシック" charset="0"/>
              </a:rPr>
              <a:t>×10</a:t>
            </a:r>
            <a:r>
              <a:rPr lang="en-US" sz="2300" baseline="32000" dirty="0">
                <a:latin typeface="+mn-lt"/>
                <a:ea typeface="ＭＳ Ｐゴシック" charset="0"/>
              </a:rPr>
              <a:t>-</a:t>
            </a:r>
            <a:r>
              <a:rPr lang="en-US" sz="2300" baseline="32000" dirty="0" smtClean="0">
                <a:latin typeface="+mn-lt"/>
                <a:ea typeface="ＭＳ Ｐゴシック" charset="0"/>
              </a:rPr>
              <a:t>8</a:t>
            </a:r>
            <a:r>
              <a:rPr lang="en-US" sz="2300" dirty="0" smtClean="0">
                <a:latin typeface="+mn-lt"/>
                <a:ea typeface="ＭＳ Ｐゴシック" charset="0"/>
              </a:rPr>
              <a:t>, </a:t>
            </a:r>
          </a:p>
          <a:p>
            <a:pPr algn="ctr"/>
            <a:r>
              <a:rPr lang="en-US" sz="2300" dirty="0" smtClean="0">
                <a:latin typeface="+mn-lt"/>
                <a:ea typeface="ＭＳ Ｐゴシック" charset="0"/>
              </a:rPr>
              <a:t>would </a:t>
            </a:r>
            <a:r>
              <a:rPr lang="en-US" sz="2300" dirty="0">
                <a:latin typeface="+mn-lt"/>
                <a:ea typeface="ＭＳ Ｐゴシック" charset="0"/>
              </a:rPr>
              <a:t>push these splits towards </a:t>
            </a:r>
            <a:r>
              <a:rPr lang="en-US" sz="2300" dirty="0" smtClean="0">
                <a:latin typeface="+mn-lt"/>
                <a:ea typeface="ＭＳ Ｐゴシック" charset="0"/>
              </a:rPr>
              <a:t>uncomfortably recent </a:t>
            </a:r>
            <a:r>
              <a:rPr lang="en-US" sz="2300" dirty="0">
                <a:latin typeface="+mn-lt"/>
                <a:ea typeface="ＭＳ Ｐゴシック" charset="0"/>
              </a:rPr>
              <a:t>times</a:t>
            </a:r>
          </a:p>
        </p:txBody>
      </p:sp>
    </p:spTree>
    <p:extLst>
      <p:ext uri="{BB962C8B-B14F-4D97-AF65-F5344CB8AC3E}">
        <p14:creationId xmlns:p14="http://schemas.microsoft.com/office/powerpoint/2010/main" val="2066237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Picture 1"/>
          <p:cNvPicPr>
            <a:picLocks noChangeAspect="1" noChangeArrowheads="1"/>
          </p:cNvPicPr>
          <p:nvPr/>
        </p:nvPicPr>
        <p:blipFill>
          <a:blip r:embed="rId3"/>
          <a:srcRect/>
          <a:stretch>
            <a:fillRect/>
          </a:stretch>
        </p:blipFill>
        <p:spPr bwMode="auto">
          <a:xfrm>
            <a:off x="0" y="1712913"/>
            <a:ext cx="9144000" cy="4733925"/>
          </a:xfrm>
          <a:prstGeom prst="rect">
            <a:avLst/>
          </a:prstGeom>
          <a:noFill/>
        </p:spPr>
      </p:pic>
      <p:sp>
        <p:nvSpPr>
          <p:cNvPr id="163843" name="Text Box 3"/>
          <p:cNvSpPr txBox="1">
            <a:spLocks noChangeArrowheads="1"/>
          </p:cNvSpPr>
          <p:nvPr/>
        </p:nvSpPr>
        <p:spPr bwMode="auto">
          <a:xfrm>
            <a:off x="0" y="6400800"/>
            <a:ext cx="9061450" cy="457200"/>
          </a:xfrm>
          <a:prstGeom prst="rect">
            <a:avLst/>
          </a:prstGeom>
          <a:solidFill>
            <a:schemeClr val="bg1"/>
          </a:solidFill>
          <a:ln w="9525">
            <a:noFill/>
            <a:miter lim="800000"/>
            <a:headEnd/>
            <a:tailEnd/>
          </a:ln>
          <a:effectLst/>
        </p:spPr>
        <p:txBody>
          <a:bodyPr>
            <a:prstTxWarp prst="textNoShape">
              <a:avLst/>
            </a:prstTxWarp>
            <a:spAutoFit/>
          </a:bodyPr>
          <a:lstStyle/>
          <a:p>
            <a:pPr algn="ctr"/>
            <a:r>
              <a:rPr lang="en-US">
                <a:latin typeface="Gill Sans Light" charset="0"/>
              </a:rPr>
              <a:t>~100 per population: 4x Whole Genome Shotgun + Deep Exomes</a:t>
            </a:r>
            <a:endParaRPr lang="en-US"/>
          </a:p>
        </p:txBody>
      </p:sp>
      <p:grpSp>
        <p:nvGrpSpPr>
          <p:cNvPr id="2" name="Group 4"/>
          <p:cNvGrpSpPr>
            <a:grpSpLocks/>
          </p:cNvGrpSpPr>
          <p:nvPr/>
        </p:nvGrpSpPr>
        <p:grpSpPr bwMode="auto">
          <a:xfrm>
            <a:off x="4032250" y="1524000"/>
            <a:ext cx="4197350" cy="2171700"/>
            <a:chOff x="2540" y="1098"/>
            <a:chExt cx="2644" cy="1368"/>
          </a:xfrm>
        </p:grpSpPr>
        <p:sp>
          <p:nvSpPr>
            <p:cNvPr id="163845" name="AutoShape 5"/>
            <p:cNvSpPr>
              <a:spLocks noChangeArrowheads="1"/>
            </p:cNvSpPr>
            <p:nvPr/>
          </p:nvSpPr>
          <p:spPr bwMode="auto">
            <a:xfrm>
              <a:off x="2540" y="1098"/>
              <a:ext cx="384" cy="192"/>
            </a:xfrm>
            <a:prstGeom prst="roundRect">
              <a:avLst>
                <a:gd name="adj" fmla="val 16667"/>
              </a:avLst>
            </a:prstGeom>
            <a:solidFill>
              <a:srgbClr val="00FF00"/>
            </a:solidFill>
            <a:ln w="38100">
              <a:solidFill>
                <a:schemeClr val="tx1"/>
              </a:solidFill>
              <a:round/>
              <a:headEnd/>
              <a:tailEnd/>
            </a:ln>
            <a:effectLst/>
          </p:spPr>
          <p:txBody>
            <a:bodyPr wrap="none" anchor="ctr">
              <a:prstTxWarp prst="textNoShape">
                <a:avLst/>
              </a:prstTxWarp>
            </a:bodyPr>
            <a:lstStyle/>
            <a:p>
              <a:pPr algn="ctr"/>
              <a:r>
                <a:rPr lang="en-US" sz="1800"/>
                <a:t>CEU</a:t>
              </a:r>
            </a:p>
          </p:txBody>
        </p:sp>
        <p:sp>
          <p:nvSpPr>
            <p:cNvPr id="163846" name="Line 6"/>
            <p:cNvSpPr>
              <a:spLocks noChangeShapeType="1"/>
            </p:cNvSpPr>
            <p:nvPr/>
          </p:nvSpPr>
          <p:spPr bwMode="auto">
            <a:xfrm flipH="1">
              <a:off x="2684" y="1290"/>
              <a:ext cx="72" cy="41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47" name="AutoShape 7"/>
            <p:cNvSpPr>
              <a:spLocks noChangeArrowheads="1"/>
            </p:cNvSpPr>
            <p:nvPr/>
          </p:nvSpPr>
          <p:spPr bwMode="auto">
            <a:xfrm>
              <a:off x="4800" y="1674"/>
              <a:ext cx="384" cy="192"/>
            </a:xfrm>
            <a:prstGeom prst="roundRect">
              <a:avLst>
                <a:gd name="adj" fmla="val 16667"/>
              </a:avLst>
            </a:prstGeom>
            <a:solidFill>
              <a:srgbClr val="FFBCBF"/>
            </a:solidFill>
            <a:ln w="38100">
              <a:solidFill>
                <a:schemeClr val="tx1"/>
              </a:solidFill>
              <a:round/>
              <a:headEnd/>
              <a:tailEnd/>
            </a:ln>
            <a:effectLst/>
          </p:spPr>
          <p:txBody>
            <a:bodyPr wrap="none" anchor="ctr">
              <a:prstTxWarp prst="textNoShape">
                <a:avLst/>
              </a:prstTxWarp>
            </a:bodyPr>
            <a:lstStyle/>
            <a:p>
              <a:pPr algn="ctr"/>
              <a:r>
                <a:rPr lang="en-US" sz="1800"/>
                <a:t>JPT</a:t>
              </a:r>
            </a:p>
          </p:txBody>
        </p:sp>
        <p:sp>
          <p:nvSpPr>
            <p:cNvPr id="163848" name="AutoShape 8"/>
            <p:cNvSpPr>
              <a:spLocks noChangeArrowheads="1"/>
            </p:cNvSpPr>
            <p:nvPr/>
          </p:nvSpPr>
          <p:spPr bwMode="auto">
            <a:xfrm>
              <a:off x="4124" y="1578"/>
              <a:ext cx="384" cy="192"/>
            </a:xfrm>
            <a:prstGeom prst="roundRect">
              <a:avLst>
                <a:gd name="adj" fmla="val 16667"/>
              </a:avLst>
            </a:prstGeom>
            <a:solidFill>
              <a:srgbClr val="FFBCBF"/>
            </a:solidFill>
            <a:ln w="38100">
              <a:solidFill>
                <a:schemeClr val="tx1"/>
              </a:solidFill>
              <a:round/>
              <a:headEnd/>
              <a:tailEnd/>
            </a:ln>
            <a:effectLst/>
          </p:spPr>
          <p:txBody>
            <a:bodyPr wrap="none" anchor="ctr">
              <a:prstTxWarp prst="textNoShape">
                <a:avLst/>
              </a:prstTxWarp>
            </a:bodyPr>
            <a:lstStyle/>
            <a:p>
              <a:pPr algn="ctr"/>
              <a:r>
                <a:rPr lang="en-US" sz="1800"/>
                <a:t>CHB</a:t>
              </a:r>
            </a:p>
          </p:txBody>
        </p:sp>
        <p:sp>
          <p:nvSpPr>
            <p:cNvPr id="163849" name="Line 9"/>
            <p:cNvSpPr>
              <a:spLocks noChangeShapeType="1"/>
            </p:cNvSpPr>
            <p:nvPr/>
          </p:nvSpPr>
          <p:spPr bwMode="auto">
            <a:xfrm flipH="1">
              <a:off x="4304" y="1778"/>
              <a:ext cx="20" cy="20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50" name="Line 10"/>
            <p:cNvSpPr>
              <a:spLocks noChangeShapeType="1"/>
            </p:cNvSpPr>
            <p:nvPr/>
          </p:nvSpPr>
          <p:spPr bwMode="auto">
            <a:xfrm flipH="1">
              <a:off x="4652" y="1802"/>
              <a:ext cx="148" cy="8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51" name="AutoShape 11"/>
            <p:cNvSpPr>
              <a:spLocks noChangeArrowheads="1"/>
            </p:cNvSpPr>
            <p:nvPr/>
          </p:nvSpPr>
          <p:spPr bwMode="auto">
            <a:xfrm>
              <a:off x="2732" y="2154"/>
              <a:ext cx="384" cy="192"/>
            </a:xfrm>
            <a:prstGeom prst="roundRect">
              <a:avLst>
                <a:gd name="adj" fmla="val 16667"/>
              </a:avLst>
            </a:prstGeom>
            <a:solidFill>
              <a:srgbClr val="FFFF00"/>
            </a:solidFill>
            <a:ln w="38100">
              <a:solidFill>
                <a:schemeClr val="tx1"/>
              </a:solidFill>
              <a:round/>
              <a:headEnd/>
              <a:tailEnd/>
            </a:ln>
            <a:effectLst/>
          </p:spPr>
          <p:txBody>
            <a:bodyPr wrap="none" anchor="ctr">
              <a:prstTxWarp prst="textNoShape">
                <a:avLst/>
              </a:prstTxWarp>
            </a:bodyPr>
            <a:lstStyle/>
            <a:p>
              <a:pPr algn="ctr"/>
              <a:r>
                <a:rPr lang="en-US" sz="1800"/>
                <a:t>YRI</a:t>
              </a:r>
            </a:p>
          </p:txBody>
        </p:sp>
        <p:sp>
          <p:nvSpPr>
            <p:cNvPr id="163852" name="Line 12"/>
            <p:cNvSpPr>
              <a:spLocks noChangeShapeType="1"/>
            </p:cNvSpPr>
            <p:nvPr/>
          </p:nvSpPr>
          <p:spPr bwMode="auto">
            <a:xfrm flipH="1">
              <a:off x="2732" y="2346"/>
              <a:ext cx="188" cy="12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grpSp>
        <p:nvGrpSpPr>
          <p:cNvPr id="3" name="Group 13"/>
          <p:cNvGrpSpPr>
            <a:grpSpLocks/>
          </p:cNvGrpSpPr>
          <p:nvPr/>
        </p:nvGrpSpPr>
        <p:grpSpPr bwMode="auto">
          <a:xfrm>
            <a:off x="5092700" y="3949700"/>
            <a:ext cx="622300" cy="555625"/>
            <a:chOff x="3208" y="2488"/>
            <a:chExt cx="392" cy="350"/>
          </a:xfrm>
        </p:grpSpPr>
        <p:sp>
          <p:nvSpPr>
            <p:cNvPr id="163854" name="AutoShape 14"/>
            <p:cNvSpPr>
              <a:spLocks noChangeArrowheads="1"/>
            </p:cNvSpPr>
            <p:nvPr/>
          </p:nvSpPr>
          <p:spPr bwMode="auto">
            <a:xfrm>
              <a:off x="3216" y="2646"/>
              <a:ext cx="384" cy="192"/>
            </a:xfrm>
            <a:prstGeom prst="roundRect">
              <a:avLst>
                <a:gd name="adj" fmla="val 16667"/>
              </a:avLst>
            </a:prstGeom>
            <a:solidFill>
              <a:srgbClr val="FFFF00"/>
            </a:solidFill>
            <a:ln w="38100">
              <a:solidFill>
                <a:schemeClr val="tx1"/>
              </a:solidFill>
              <a:round/>
              <a:headEnd/>
              <a:tailEnd/>
            </a:ln>
            <a:effectLst/>
          </p:spPr>
          <p:txBody>
            <a:bodyPr wrap="none" anchor="ctr">
              <a:prstTxWarp prst="textNoShape">
                <a:avLst/>
              </a:prstTxWarp>
            </a:bodyPr>
            <a:lstStyle/>
            <a:p>
              <a:pPr algn="ctr"/>
              <a:r>
                <a:rPr lang="en-US" sz="1800"/>
                <a:t>LWK</a:t>
              </a:r>
            </a:p>
          </p:txBody>
        </p:sp>
        <p:sp>
          <p:nvSpPr>
            <p:cNvPr id="163855" name="Line 15"/>
            <p:cNvSpPr>
              <a:spLocks noChangeShapeType="1"/>
            </p:cNvSpPr>
            <p:nvPr/>
          </p:nvSpPr>
          <p:spPr bwMode="auto">
            <a:xfrm flipH="1" flipV="1">
              <a:off x="3208" y="2488"/>
              <a:ext cx="152" cy="15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grpSp>
        <p:nvGrpSpPr>
          <p:cNvPr id="4" name="Group 16"/>
          <p:cNvGrpSpPr>
            <a:grpSpLocks/>
          </p:cNvGrpSpPr>
          <p:nvPr/>
        </p:nvGrpSpPr>
        <p:grpSpPr bwMode="auto">
          <a:xfrm>
            <a:off x="381000" y="1905000"/>
            <a:ext cx="7372350" cy="2362200"/>
            <a:chOff x="240" y="1338"/>
            <a:chExt cx="4644" cy="1488"/>
          </a:xfrm>
        </p:grpSpPr>
        <p:sp>
          <p:nvSpPr>
            <p:cNvPr id="163857" name="AutoShape 17"/>
            <p:cNvSpPr>
              <a:spLocks noChangeArrowheads="1"/>
            </p:cNvSpPr>
            <p:nvPr/>
          </p:nvSpPr>
          <p:spPr bwMode="auto">
            <a:xfrm>
              <a:off x="240" y="1970"/>
              <a:ext cx="384" cy="192"/>
            </a:xfrm>
            <a:prstGeom prst="roundRect">
              <a:avLst>
                <a:gd name="adj" fmla="val 16667"/>
              </a:avLst>
            </a:prstGeom>
            <a:solidFill>
              <a:schemeClr val="bg2"/>
            </a:solidFill>
            <a:ln w="38100">
              <a:solidFill>
                <a:schemeClr val="tx1"/>
              </a:solidFill>
              <a:round/>
              <a:headEnd/>
              <a:tailEnd/>
            </a:ln>
            <a:effectLst/>
          </p:spPr>
          <p:txBody>
            <a:bodyPr wrap="none" anchor="ctr">
              <a:prstTxWarp prst="textNoShape">
                <a:avLst/>
              </a:prstTxWarp>
            </a:bodyPr>
            <a:lstStyle/>
            <a:p>
              <a:pPr algn="ctr"/>
              <a:r>
                <a:rPr lang="en-US" sz="1800"/>
                <a:t>MXL</a:t>
              </a:r>
            </a:p>
          </p:txBody>
        </p:sp>
        <p:sp>
          <p:nvSpPr>
            <p:cNvPr id="163858" name="AutoShape 18"/>
            <p:cNvSpPr>
              <a:spLocks noChangeArrowheads="1"/>
            </p:cNvSpPr>
            <p:nvPr/>
          </p:nvSpPr>
          <p:spPr bwMode="auto">
            <a:xfrm>
              <a:off x="528" y="2298"/>
              <a:ext cx="384" cy="192"/>
            </a:xfrm>
            <a:prstGeom prst="roundRect">
              <a:avLst>
                <a:gd name="adj" fmla="val 16667"/>
              </a:avLst>
            </a:prstGeom>
            <a:solidFill>
              <a:schemeClr val="bg2"/>
            </a:solidFill>
            <a:ln w="38100">
              <a:solidFill>
                <a:schemeClr val="tx1"/>
              </a:solidFill>
              <a:round/>
              <a:headEnd/>
              <a:tailEnd/>
            </a:ln>
            <a:effectLst/>
          </p:spPr>
          <p:txBody>
            <a:bodyPr wrap="none" anchor="ctr">
              <a:prstTxWarp prst="textNoShape">
                <a:avLst/>
              </a:prstTxWarp>
            </a:bodyPr>
            <a:lstStyle/>
            <a:p>
              <a:pPr algn="ctr"/>
              <a:r>
                <a:rPr lang="en-US" sz="1800"/>
                <a:t>ASW</a:t>
              </a:r>
            </a:p>
          </p:txBody>
        </p:sp>
        <p:sp>
          <p:nvSpPr>
            <p:cNvPr id="163859" name="Line 19"/>
            <p:cNvSpPr>
              <a:spLocks noChangeShapeType="1"/>
            </p:cNvSpPr>
            <p:nvPr/>
          </p:nvSpPr>
          <p:spPr bwMode="auto">
            <a:xfrm flipV="1">
              <a:off x="624" y="1986"/>
              <a:ext cx="226" cy="8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60" name="Line 20"/>
            <p:cNvSpPr>
              <a:spLocks noChangeShapeType="1"/>
            </p:cNvSpPr>
            <p:nvPr/>
          </p:nvSpPr>
          <p:spPr bwMode="auto">
            <a:xfrm flipV="1">
              <a:off x="737" y="2026"/>
              <a:ext cx="194" cy="272"/>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61" name="AutoShape 21"/>
            <p:cNvSpPr>
              <a:spLocks noChangeArrowheads="1"/>
            </p:cNvSpPr>
            <p:nvPr/>
          </p:nvSpPr>
          <p:spPr bwMode="auto">
            <a:xfrm>
              <a:off x="2008" y="1434"/>
              <a:ext cx="384" cy="192"/>
            </a:xfrm>
            <a:prstGeom prst="roundRect">
              <a:avLst>
                <a:gd name="adj" fmla="val 16667"/>
              </a:avLst>
            </a:prstGeom>
            <a:solidFill>
              <a:srgbClr val="00FF00"/>
            </a:solidFill>
            <a:ln w="38100">
              <a:solidFill>
                <a:schemeClr val="tx1"/>
              </a:solidFill>
              <a:round/>
              <a:headEnd/>
              <a:tailEnd/>
            </a:ln>
            <a:effectLst/>
          </p:spPr>
          <p:txBody>
            <a:bodyPr wrap="none" anchor="ctr">
              <a:prstTxWarp prst="textNoShape">
                <a:avLst/>
              </a:prstTxWarp>
            </a:bodyPr>
            <a:lstStyle/>
            <a:p>
              <a:pPr algn="ctr"/>
              <a:r>
                <a:rPr lang="en-US" sz="1800"/>
                <a:t>GBR</a:t>
              </a:r>
            </a:p>
          </p:txBody>
        </p:sp>
        <p:sp>
          <p:nvSpPr>
            <p:cNvPr id="163862" name="AutoShape 22"/>
            <p:cNvSpPr>
              <a:spLocks noChangeArrowheads="1"/>
            </p:cNvSpPr>
            <p:nvPr/>
          </p:nvSpPr>
          <p:spPr bwMode="auto">
            <a:xfrm>
              <a:off x="3160" y="1338"/>
              <a:ext cx="384" cy="192"/>
            </a:xfrm>
            <a:prstGeom prst="roundRect">
              <a:avLst>
                <a:gd name="adj" fmla="val 16667"/>
              </a:avLst>
            </a:prstGeom>
            <a:solidFill>
              <a:srgbClr val="00FF00"/>
            </a:solidFill>
            <a:ln w="38100">
              <a:solidFill>
                <a:schemeClr val="tx1"/>
              </a:solidFill>
              <a:round/>
              <a:headEnd/>
              <a:tailEnd/>
            </a:ln>
            <a:effectLst/>
          </p:spPr>
          <p:txBody>
            <a:bodyPr wrap="none" anchor="ctr">
              <a:prstTxWarp prst="textNoShape">
                <a:avLst/>
              </a:prstTxWarp>
            </a:bodyPr>
            <a:lstStyle/>
            <a:p>
              <a:pPr algn="ctr"/>
              <a:r>
                <a:rPr lang="en-US" sz="1800"/>
                <a:t>FIN</a:t>
              </a:r>
            </a:p>
          </p:txBody>
        </p:sp>
        <p:sp>
          <p:nvSpPr>
            <p:cNvPr id="163863" name="AutoShape 23"/>
            <p:cNvSpPr>
              <a:spLocks noChangeArrowheads="1"/>
            </p:cNvSpPr>
            <p:nvPr/>
          </p:nvSpPr>
          <p:spPr bwMode="auto">
            <a:xfrm>
              <a:off x="3160" y="1626"/>
              <a:ext cx="384" cy="192"/>
            </a:xfrm>
            <a:prstGeom prst="roundRect">
              <a:avLst>
                <a:gd name="adj" fmla="val 16667"/>
              </a:avLst>
            </a:prstGeom>
            <a:solidFill>
              <a:srgbClr val="00FF00"/>
            </a:solidFill>
            <a:ln w="38100">
              <a:solidFill>
                <a:schemeClr val="tx1"/>
              </a:solidFill>
              <a:round/>
              <a:headEnd/>
              <a:tailEnd/>
            </a:ln>
            <a:effectLst/>
          </p:spPr>
          <p:txBody>
            <a:bodyPr wrap="none" anchor="ctr">
              <a:prstTxWarp prst="textNoShape">
                <a:avLst/>
              </a:prstTxWarp>
            </a:bodyPr>
            <a:lstStyle/>
            <a:p>
              <a:pPr algn="ctr"/>
              <a:r>
                <a:rPr lang="en-US" sz="1800"/>
                <a:t>TSI</a:t>
              </a:r>
            </a:p>
          </p:txBody>
        </p:sp>
        <p:sp>
          <p:nvSpPr>
            <p:cNvPr id="163864" name="Line 24"/>
            <p:cNvSpPr>
              <a:spLocks noChangeShapeType="1"/>
            </p:cNvSpPr>
            <p:nvPr/>
          </p:nvSpPr>
          <p:spPr bwMode="auto">
            <a:xfrm>
              <a:off x="2392" y="1578"/>
              <a:ext cx="192" cy="112"/>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65" name="Line 25"/>
            <p:cNvSpPr>
              <a:spLocks noChangeShapeType="1"/>
            </p:cNvSpPr>
            <p:nvPr/>
          </p:nvSpPr>
          <p:spPr bwMode="auto">
            <a:xfrm flipH="1">
              <a:off x="2932" y="1434"/>
              <a:ext cx="228" cy="112"/>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66" name="Line 26"/>
            <p:cNvSpPr>
              <a:spLocks noChangeShapeType="1"/>
            </p:cNvSpPr>
            <p:nvPr/>
          </p:nvSpPr>
          <p:spPr bwMode="auto">
            <a:xfrm flipH="1">
              <a:off x="2752" y="1730"/>
              <a:ext cx="392" cy="13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67" name="AutoShape 27"/>
            <p:cNvSpPr>
              <a:spLocks noChangeArrowheads="1"/>
            </p:cNvSpPr>
            <p:nvPr/>
          </p:nvSpPr>
          <p:spPr bwMode="auto">
            <a:xfrm>
              <a:off x="4500" y="2090"/>
              <a:ext cx="384" cy="192"/>
            </a:xfrm>
            <a:prstGeom prst="roundRect">
              <a:avLst>
                <a:gd name="adj" fmla="val 16667"/>
              </a:avLst>
            </a:prstGeom>
            <a:solidFill>
              <a:srgbClr val="FFBCBF"/>
            </a:solidFill>
            <a:ln w="38100">
              <a:solidFill>
                <a:schemeClr val="tx1"/>
              </a:solidFill>
              <a:round/>
              <a:headEnd/>
              <a:tailEnd/>
            </a:ln>
            <a:effectLst/>
          </p:spPr>
          <p:txBody>
            <a:bodyPr wrap="none" anchor="ctr">
              <a:prstTxWarp prst="textNoShape">
                <a:avLst/>
              </a:prstTxWarp>
            </a:bodyPr>
            <a:lstStyle/>
            <a:p>
              <a:pPr algn="ctr"/>
              <a:r>
                <a:rPr lang="en-US" sz="1800" i="1"/>
                <a:t>CHS</a:t>
              </a:r>
              <a:endParaRPr lang="en-US" sz="1800"/>
            </a:p>
          </p:txBody>
        </p:sp>
        <p:sp>
          <p:nvSpPr>
            <p:cNvPr id="163868" name="Line 28"/>
            <p:cNvSpPr>
              <a:spLocks noChangeShapeType="1"/>
            </p:cNvSpPr>
            <p:nvPr/>
          </p:nvSpPr>
          <p:spPr bwMode="auto">
            <a:xfrm flipH="1">
              <a:off x="4264" y="2166"/>
              <a:ext cx="236" cy="24"/>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69" name="AutoShape 29"/>
            <p:cNvSpPr>
              <a:spLocks noChangeArrowheads="1"/>
            </p:cNvSpPr>
            <p:nvPr/>
          </p:nvSpPr>
          <p:spPr bwMode="auto">
            <a:xfrm>
              <a:off x="1440" y="2634"/>
              <a:ext cx="384" cy="192"/>
            </a:xfrm>
            <a:prstGeom prst="roundRect">
              <a:avLst>
                <a:gd name="adj" fmla="val 16667"/>
              </a:avLst>
            </a:prstGeom>
            <a:solidFill>
              <a:schemeClr val="bg2"/>
            </a:solidFill>
            <a:ln w="38100">
              <a:solidFill>
                <a:schemeClr val="tx1"/>
              </a:solidFill>
              <a:round/>
              <a:headEnd/>
              <a:tailEnd/>
            </a:ln>
            <a:effectLst/>
          </p:spPr>
          <p:txBody>
            <a:bodyPr wrap="none" anchor="ctr">
              <a:prstTxWarp prst="textNoShape">
                <a:avLst/>
              </a:prstTxWarp>
            </a:bodyPr>
            <a:lstStyle/>
            <a:p>
              <a:pPr algn="ctr"/>
              <a:r>
                <a:rPr lang="en-US" sz="1800" i="1"/>
                <a:t>CLM</a:t>
              </a:r>
              <a:endParaRPr lang="en-US" sz="1800"/>
            </a:p>
          </p:txBody>
        </p:sp>
        <p:sp>
          <p:nvSpPr>
            <p:cNvPr id="163870" name="AutoShape 30"/>
            <p:cNvSpPr>
              <a:spLocks noChangeArrowheads="1"/>
            </p:cNvSpPr>
            <p:nvPr/>
          </p:nvSpPr>
          <p:spPr bwMode="auto">
            <a:xfrm>
              <a:off x="1296" y="1922"/>
              <a:ext cx="384" cy="192"/>
            </a:xfrm>
            <a:prstGeom prst="roundRect">
              <a:avLst>
                <a:gd name="adj" fmla="val 16667"/>
              </a:avLst>
            </a:prstGeom>
            <a:solidFill>
              <a:schemeClr val="bg2"/>
            </a:solidFill>
            <a:ln w="38100">
              <a:solidFill>
                <a:schemeClr val="tx1"/>
              </a:solidFill>
              <a:round/>
              <a:headEnd/>
              <a:tailEnd/>
            </a:ln>
            <a:effectLst/>
          </p:spPr>
          <p:txBody>
            <a:bodyPr wrap="none" anchor="ctr">
              <a:prstTxWarp prst="textNoShape">
                <a:avLst/>
              </a:prstTxWarp>
            </a:bodyPr>
            <a:lstStyle/>
            <a:p>
              <a:pPr algn="ctr"/>
              <a:r>
                <a:rPr lang="en-US" sz="1800" i="1"/>
                <a:t>PUR</a:t>
              </a:r>
              <a:endParaRPr lang="en-US" sz="1800"/>
            </a:p>
          </p:txBody>
        </p:sp>
        <p:sp>
          <p:nvSpPr>
            <p:cNvPr id="163871" name="Line 31"/>
            <p:cNvSpPr>
              <a:spLocks noChangeShapeType="1"/>
            </p:cNvSpPr>
            <p:nvPr/>
          </p:nvSpPr>
          <p:spPr bwMode="auto">
            <a:xfrm flipH="1" flipV="1">
              <a:off x="1440" y="2482"/>
              <a:ext cx="158" cy="152"/>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72" name="Line 32"/>
            <p:cNvSpPr>
              <a:spLocks noChangeShapeType="1"/>
            </p:cNvSpPr>
            <p:nvPr/>
          </p:nvSpPr>
          <p:spPr bwMode="auto">
            <a:xfrm>
              <a:off x="1488" y="2110"/>
              <a:ext cx="192" cy="23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pic>
        <p:nvPicPr>
          <p:cNvPr id="163873" name="Picture 33" descr="1000GenomesLogoSmall"/>
          <p:cNvPicPr>
            <a:picLocks noChangeAspect="1" noChangeArrowheads="1"/>
          </p:cNvPicPr>
          <p:nvPr/>
        </p:nvPicPr>
        <p:blipFill>
          <a:blip r:embed="rId4"/>
          <a:srcRect/>
          <a:stretch>
            <a:fillRect/>
          </a:stretch>
        </p:blipFill>
        <p:spPr bwMode="auto">
          <a:xfrm>
            <a:off x="0" y="0"/>
            <a:ext cx="2971800" cy="971550"/>
          </a:xfrm>
          <a:prstGeom prst="rect">
            <a:avLst/>
          </a:prstGeom>
          <a:noFill/>
        </p:spPr>
      </p:pic>
      <p:sp>
        <p:nvSpPr>
          <p:cNvPr id="163874" name="Rectangle 34"/>
          <p:cNvSpPr>
            <a:spLocks noChangeArrowheads="1"/>
          </p:cNvSpPr>
          <p:nvPr/>
        </p:nvSpPr>
        <p:spPr bwMode="auto">
          <a:xfrm>
            <a:off x="2971800" y="514350"/>
            <a:ext cx="6172200" cy="552450"/>
          </a:xfrm>
          <a:prstGeom prst="rect">
            <a:avLst/>
          </a:prstGeom>
          <a:noFill/>
          <a:ln w="9525">
            <a:noFill/>
            <a:miter lim="800000"/>
            <a:headEnd/>
            <a:tailEnd/>
          </a:ln>
          <a:effectLst/>
        </p:spPr>
        <p:txBody>
          <a:bodyPr anchor="ctr">
            <a:prstTxWarp prst="textNoShape">
              <a:avLst/>
            </a:prstTxWarp>
          </a:bodyPr>
          <a:lstStyle/>
          <a:p>
            <a:pPr algn="ctr" eaLnBrk="1" hangingPunct="1"/>
            <a:r>
              <a:rPr lang="en-US" dirty="0">
                <a:solidFill>
                  <a:schemeClr val="tx2"/>
                </a:solidFill>
                <a:latin typeface="+mn-lt"/>
              </a:rPr>
              <a:t>Phase 1:</a:t>
            </a:r>
            <a:r>
              <a:rPr lang="en-US" dirty="0" smtClean="0">
                <a:solidFill>
                  <a:schemeClr val="tx2"/>
                </a:solidFill>
                <a:latin typeface="+mn-lt"/>
              </a:rPr>
              <a:t> 1,092 samples 2010/11 </a:t>
            </a:r>
            <a:endParaRPr lang="en-US" sz="4400" b="1" dirty="0">
              <a:solidFill>
                <a:schemeClr val="tx2"/>
              </a:solidFill>
              <a:latin typeface="+mn-lt"/>
            </a:endParaRPr>
          </a:p>
        </p:txBody>
      </p:sp>
      <p:sp>
        <p:nvSpPr>
          <p:cNvPr id="163875" name="Rectangle 35"/>
          <p:cNvSpPr>
            <a:spLocks noChangeArrowheads="1"/>
          </p:cNvSpPr>
          <p:nvPr/>
        </p:nvSpPr>
        <p:spPr bwMode="auto">
          <a:xfrm>
            <a:off x="0" y="971550"/>
            <a:ext cx="8964488" cy="552450"/>
          </a:xfrm>
          <a:prstGeom prst="rect">
            <a:avLst/>
          </a:prstGeom>
          <a:noFill/>
          <a:ln w="9525">
            <a:noFill/>
            <a:miter lim="800000"/>
            <a:headEnd/>
            <a:tailEnd/>
          </a:ln>
          <a:effectLst/>
        </p:spPr>
        <p:txBody>
          <a:bodyPr anchor="ctr">
            <a:prstTxWarp prst="textNoShape">
              <a:avLst/>
            </a:prstTxWarp>
          </a:bodyPr>
          <a:lstStyle/>
          <a:p>
            <a:pPr algn="r" eaLnBrk="1" hangingPunct="1"/>
            <a:r>
              <a:rPr lang="en-US" dirty="0">
                <a:solidFill>
                  <a:schemeClr val="tx2"/>
                </a:solidFill>
                <a:latin typeface="+mn-lt"/>
              </a:rPr>
              <a:t>Phase 2: </a:t>
            </a:r>
            <a:r>
              <a:rPr lang="en-US" dirty="0" smtClean="0">
                <a:solidFill>
                  <a:schemeClr val="tx2"/>
                </a:solidFill>
                <a:latin typeface="+mn-lt"/>
              </a:rPr>
              <a:t>2,500  samples in 2012/13</a:t>
            </a:r>
            <a:endParaRPr lang="en-US" sz="4400" dirty="0">
              <a:solidFill>
                <a:schemeClr val="tx2"/>
              </a:solidFill>
              <a:latin typeface="+mn-lt"/>
            </a:endParaRPr>
          </a:p>
        </p:txBody>
      </p:sp>
      <p:grpSp>
        <p:nvGrpSpPr>
          <p:cNvPr id="5" name="Group 36"/>
          <p:cNvGrpSpPr>
            <a:grpSpLocks/>
          </p:cNvGrpSpPr>
          <p:nvPr/>
        </p:nvGrpSpPr>
        <p:grpSpPr bwMode="auto">
          <a:xfrm>
            <a:off x="1371600" y="2590800"/>
            <a:ext cx="6096000" cy="2298700"/>
            <a:chOff x="864" y="1770"/>
            <a:chExt cx="3840" cy="1448"/>
          </a:xfrm>
        </p:grpSpPr>
        <p:sp>
          <p:nvSpPr>
            <p:cNvPr id="163877" name="AutoShape 37"/>
            <p:cNvSpPr>
              <a:spLocks noChangeArrowheads="1"/>
            </p:cNvSpPr>
            <p:nvPr/>
          </p:nvSpPr>
          <p:spPr bwMode="auto">
            <a:xfrm>
              <a:off x="1960" y="1770"/>
              <a:ext cx="384" cy="192"/>
            </a:xfrm>
            <a:prstGeom prst="roundRect">
              <a:avLst>
                <a:gd name="adj" fmla="val 16667"/>
              </a:avLst>
            </a:prstGeom>
            <a:solidFill>
              <a:srgbClr val="00FF00"/>
            </a:solidFill>
            <a:ln w="38100">
              <a:solidFill>
                <a:schemeClr val="tx1"/>
              </a:solidFill>
              <a:round/>
              <a:headEnd/>
              <a:tailEnd/>
            </a:ln>
            <a:effectLst/>
          </p:spPr>
          <p:txBody>
            <a:bodyPr wrap="none" anchor="ctr">
              <a:prstTxWarp prst="textNoShape">
                <a:avLst/>
              </a:prstTxWarp>
            </a:bodyPr>
            <a:lstStyle/>
            <a:p>
              <a:pPr algn="ctr"/>
              <a:r>
                <a:rPr lang="en-US" sz="1800" i="1"/>
                <a:t>IBS</a:t>
              </a:r>
              <a:endParaRPr lang="en-US" sz="1800"/>
            </a:p>
          </p:txBody>
        </p:sp>
        <p:sp>
          <p:nvSpPr>
            <p:cNvPr id="163878" name="Line 38"/>
            <p:cNvSpPr>
              <a:spLocks noChangeShapeType="1"/>
            </p:cNvSpPr>
            <p:nvPr/>
          </p:nvSpPr>
          <p:spPr bwMode="auto">
            <a:xfrm>
              <a:off x="2344" y="1866"/>
              <a:ext cx="176" cy="4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79" name="AutoShape 39"/>
            <p:cNvSpPr>
              <a:spLocks noChangeArrowheads="1"/>
            </p:cNvSpPr>
            <p:nvPr/>
          </p:nvSpPr>
          <p:spPr bwMode="auto">
            <a:xfrm>
              <a:off x="3736" y="1860"/>
              <a:ext cx="384" cy="192"/>
            </a:xfrm>
            <a:prstGeom prst="roundRect">
              <a:avLst>
                <a:gd name="adj" fmla="val 16667"/>
              </a:avLst>
            </a:prstGeom>
            <a:solidFill>
              <a:srgbClr val="FFBCBF"/>
            </a:solidFill>
            <a:ln w="38100">
              <a:solidFill>
                <a:schemeClr val="tx1"/>
              </a:solidFill>
              <a:round/>
              <a:headEnd/>
              <a:tailEnd/>
            </a:ln>
            <a:effectLst/>
          </p:spPr>
          <p:txBody>
            <a:bodyPr wrap="none" anchor="ctr">
              <a:prstTxWarp prst="textNoShape">
                <a:avLst/>
              </a:prstTxWarp>
            </a:bodyPr>
            <a:lstStyle/>
            <a:p>
              <a:pPr algn="ctr"/>
              <a:r>
                <a:rPr lang="en-US" sz="1800" i="1"/>
                <a:t>CDX</a:t>
              </a:r>
            </a:p>
          </p:txBody>
        </p:sp>
        <p:sp>
          <p:nvSpPr>
            <p:cNvPr id="163880" name="Line 40"/>
            <p:cNvSpPr>
              <a:spLocks noChangeShapeType="1"/>
            </p:cNvSpPr>
            <p:nvPr/>
          </p:nvSpPr>
          <p:spPr bwMode="auto">
            <a:xfrm>
              <a:off x="3948" y="2068"/>
              <a:ext cx="172" cy="11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81" name="AutoShape 41"/>
            <p:cNvSpPr>
              <a:spLocks noChangeArrowheads="1"/>
            </p:cNvSpPr>
            <p:nvPr/>
          </p:nvSpPr>
          <p:spPr bwMode="auto">
            <a:xfrm>
              <a:off x="4320" y="2538"/>
              <a:ext cx="384" cy="192"/>
            </a:xfrm>
            <a:prstGeom prst="roundRect">
              <a:avLst>
                <a:gd name="adj" fmla="val 16667"/>
              </a:avLst>
            </a:prstGeom>
            <a:solidFill>
              <a:srgbClr val="FFBCBF"/>
            </a:solidFill>
            <a:ln w="38100">
              <a:solidFill>
                <a:schemeClr val="tx1"/>
              </a:solidFill>
              <a:round/>
              <a:headEnd/>
              <a:tailEnd/>
            </a:ln>
            <a:effectLst/>
          </p:spPr>
          <p:txBody>
            <a:bodyPr wrap="none" anchor="ctr">
              <a:prstTxWarp prst="textNoShape">
                <a:avLst/>
              </a:prstTxWarp>
            </a:bodyPr>
            <a:lstStyle/>
            <a:p>
              <a:pPr algn="ctr"/>
              <a:r>
                <a:rPr lang="en-US" sz="1800" i="1"/>
                <a:t>KHV</a:t>
              </a:r>
            </a:p>
          </p:txBody>
        </p:sp>
        <p:sp>
          <p:nvSpPr>
            <p:cNvPr id="163882" name="Line 42"/>
            <p:cNvSpPr>
              <a:spLocks noChangeShapeType="1"/>
            </p:cNvSpPr>
            <p:nvPr/>
          </p:nvSpPr>
          <p:spPr bwMode="auto">
            <a:xfrm flipH="1" flipV="1">
              <a:off x="4304" y="2370"/>
              <a:ext cx="196" cy="17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83" name="AutoShape 43"/>
            <p:cNvSpPr>
              <a:spLocks noChangeArrowheads="1"/>
            </p:cNvSpPr>
            <p:nvPr/>
          </p:nvSpPr>
          <p:spPr bwMode="auto">
            <a:xfrm>
              <a:off x="2016" y="2386"/>
              <a:ext cx="384" cy="192"/>
            </a:xfrm>
            <a:prstGeom prst="roundRect">
              <a:avLst>
                <a:gd name="adj" fmla="val 16667"/>
              </a:avLst>
            </a:prstGeom>
            <a:solidFill>
              <a:srgbClr val="FFFF00"/>
            </a:solidFill>
            <a:ln w="38100">
              <a:solidFill>
                <a:schemeClr val="tx1"/>
              </a:solidFill>
              <a:round/>
              <a:headEnd/>
              <a:tailEnd/>
            </a:ln>
            <a:effectLst/>
          </p:spPr>
          <p:txBody>
            <a:bodyPr wrap="none" anchor="ctr">
              <a:prstTxWarp prst="textNoShape">
                <a:avLst/>
              </a:prstTxWarp>
            </a:bodyPr>
            <a:lstStyle/>
            <a:p>
              <a:pPr algn="ctr"/>
              <a:r>
                <a:rPr lang="en-US" sz="1800" i="1"/>
                <a:t>GWD</a:t>
              </a:r>
              <a:endParaRPr lang="en-US" sz="1800"/>
            </a:p>
          </p:txBody>
        </p:sp>
        <p:sp>
          <p:nvSpPr>
            <p:cNvPr id="163884" name="AutoShape 44"/>
            <p:cNvSpPr>
              <a:spLocks noChangeArrowheads="1"/>
            </p:cNvSpPr>
            <p:nvPr/>
          </p:nvSpPr>
          <p:spPr bwMode="auto">
            <a:xfrm>
              <a:off x="864" y="2538"/>
              <a:ext cx="384" cy="192"/>
            </a:xfrm>
            <a:prstGeom prst="roundRect">
              <a:avLst>
                <a:gd name="adj" fmla="val 16667"/>
              </a:avLst>
            </a:prstGeom>
            <a:solidFill>
              <a:schemeClr val="bg2"/>
            </a:solidFill>
            <a:ln w="38100">
              <a:solidFill>
                <a:schemeClr val="tx1"/>
              </a:solidFill>
              <a:round/>
              <a:headEnd/>
              <a:tailEnd/>
            </a:ln>
            <a:effectLst/>
          </p:spPr>
          <p:txBody>
            <a:bodyPr wrap="none" anchor="ctr">
              <a:prstTxWarp prst="textNoShape">
                <a:avLst/>
              </a:prstTxWarp>
            </a:bodyPr>
            <a:lstStyle/>
            <a:p>
              <a:pPr algn="ctr"/>
              <a:r>
                <a:rPr lang="en-US" sz="1800" i="1"/>
                <a:t>ACB</a:t>
              </a:r>
              <a:endParaRPr lang="en-US" sz="1800"/>
            </a:p>
          </p:txBody>
        </p:sp>
        <p:sp>
          <p:nvSpPr>
            <p:cNvPr id="163885" name="Line 45"/>
            <p:cNvSpPr>
              <a:spLocks noChangeShapeType="1"/>
            </p:cNvSpPr>
            <p:nvPr/>
          </p:nvSpPr>
          <p:spPr bwMode="auto">
            <a:xfrm flipV="1">
              <a:off x="1118" y="2190"/>
              <a:ext cx="370" cy="34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88" name="AutoShape 48"/>
            <p:cNvSpPr>
              <a:spLocks noChangeArrowheads="1"/>
            </p:cNvSpPr>
            <p:nvPr/>
          </p:nvSpPr>
          <p:spPr bwMode="auto">
            <a:xfrm>
              <a:off x="968" y="3026"/>
              <a:ext cx="384" cy="192"/>
            </a:xfrm>
            <a:prstGeom prst="roundRect">
              <a:avLst>
                <a:gd name="adj" fmla="val 16667"/>
              </a:avLst>
            </a:prstGeom>
            <a:solidFill>
              <a:schemeClr val="bg2"/>
            </a:solidFill>
            <a:ln w="38100">
              <a:solidFill>
                <a:schemeClr val="tx1"/>
              </a:solidFill>
              <a:round/>
              <a:headEnd/>
              <a:tailEnd/>
            </a:ln>
            <a:effectLst/>
          </p:spPr>
          <p:txBody>
            <a:bodyPr wrap="none" anchor="ctr">
              <a:prstTxWarp prst="textNoShape">
                <a:avLst/>
              </a:prstTxWarp>
            </a:bodyPr>
            <a:lstStyle/>
            <a:p>
              <a:pPr algn="ctr"/>
              <a:r>
                <a:rPr lang="en-US" sz="1800" i="1"/>
                <a:t>PEL</a:t>
              </a:r>
              <a:endParaRPr lang="en-US" sz="1800"/>
            </a:p>
          </p:txBody>
        </p:sp>
        <p:sp>
          <p:nvSpPr>
            <p:cNvPr id="163889" name="Line 49"/>
            <p:cNvSpPr>
              <a:spLocks noChangeShapeType="1"/>
            </p:cNvSpPr>
            <p:nvPr/>
          </p:nvSpPr>
          <p:spPr bwMode="auto">
            <a:xfrm flipV="1">
              <a:off x="1168" y="2842"/>
              <a:ext cx="238" cy="184"/>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90" name="AutoShape 50"/>
            <p:cNvSpPr>
              <a:spLocks noChangeArrowheads="1"/>
            </p:cNvSpPr>
            <p:nvPr/>
          </p:nvSpPr>
          <p:spPr bwMode="auto">
            <a:xfrm>
              <a:off x="3312" y="2352"/>
              <a:ext cx="384" cy="192"/>
            </a:xfrm>
            <a:prstGeom prst="roundRect">
              <a:avLst>
                <a:gd name="adj" fmla="val 16667"/>
              </a:avLst>
            </a:prstGeom>
            <a:solidFill>
              <a:schemeClr val="accent1"/>
            </a:solidFill>
            <a:ln w="38100">
              <a:solidFill>
                <a:schemeClr val="tx1"/>
              </a:solidFill>
              <a:round/>
              <a:headEnd/>
              <a:tailEnd/>
            </a:ln>
            <a:effectLst/>
          </p:spPr>
          <p:txBody>
            <a:bodyPr wrap="none" anchor="ctr">
              <a:prstTxWarp prst="textNoShape">
                <a:avLst/>
              </a:prstTxWarp>
            </a:bodyPr>
            <a:lstStyle/>
            <a:p>
              <a:pPr algn="ctr"/>
              <a:r>
                <a:rPr lang="en-US" sz="1800" i="1"/>
                <a:t>PJL</a:t>
              </a:r>
            </a:p>
          </p:txBody>
        </p:sp>
        <p:sp>
          <p:nvSpPr>
            <p:cNvPr id="163891" name="Line 51"/>
            <p:cNvSpPr>
              <a:spLocks noChangeShapeType="1"/>
            </p:cNvSpPr>
            <p:nvPr/>
          </p:nvSpPr>
          <p:spPr bwMode="auto">
            <a:xfrm flipV="1">
              <a:off x="3504" y="2084"/>
              <a:ext cx="124" cy="26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grpSp>
        <p:nvGrpSpPr>
          <p:cNvPr id="6" name="Group 52"/>
          <p:cNvGrpSpPr>
            <a:grpSpLocks/>
          </p:cNvGrpSpPr>
          <p:nvPr/>
        </p:nvGrpSpPr>
        <p:grpSpPr bwMode="auto">
          <a:xfrm>
            <a:off x="3429000" y="3362325"/>
            <a:ext cx="3124200" cy="1828800"/>
            <a:chOff x="2160" y="2256"/>
            <a:chExt cx="1968" cy="1152"/>
          </a:xfrm>
        </p:grpSpPr>
        <p:sp>
          <p:nvSpPr>
            <p:cNvPr id="163893" name="AutoShape 53"/>
            <p:cNvSpPr>
              <a:spLocks noChangeArrowheads="1"/>
            </p:cNvSpPr>
            <p:nvPr/>
          </p:nvSpPr>
          <p:spPr bwMode="auto">
            <a:xfrm>
              <a:off x="2656" y="2658"/>
              <a:ext cx="384" cy="184"/>
            </a:xfrm>
            <a:prstGeom prst="roundRect">
              <a:avLst>
                <a:gd name="adj" fmla="val 16667"/>
              </a:avLst>
            </a:prstGeom>
            <a:solidFill>
              <a:srgbClr val="FFFF00"/>
            </a:solidFill>
            <a:ln w="38100">
              <a:solidFill>
                <a:schemeClr val="tx1"/>
              </a:solidFill>
              <a:round/>
              <a:headEnd/>
              <a:tailEnd/>
            </a:ln>
            <a:effectLst/>
          </p:spPr>
          <p:txBody>
            <a:bodyPr wrap="none" anchor="ctr">
              <a:prstTxWarp prst="textNoShape">
                <a:avLst/>
              </a:prstTxWarp>
            </a:bodyPr>
            <a:lstStyle/>
            <a:p>
              <a:pPr algn="ctr"/>
              <a:r>
                <a:rPr lang="en-US" sz="1800" i="1" dirty="0" smtClean="0"/>
                <a:t>ESN</a:t>
              </a:r>
              <a:endParaRPr lang="en-US" sz="1800" i="1" dirty="0"/>
            </a:p>
          </p:txBody>
        </p:sp>
        <p:sp>
          <p:nvSpPr>
            <p:cNvPr id="163894" name="AutoShape 54"/>
            <p:cNvSpPr>
              <a:spLocks noChangeArrowheads="1"/>
            </p:cNvSpPr>
            <p:nvPr/>
          </p:nvSpPr>
          <p:spPr bwMode="auto">
            <a:xfrm>
              <a:off x="2160" y="2688"/>
              <a:ext cx="384" cy="192"/>
            </a:xfrm>
            <a:prstGeom prst="roundRect">
              <a:avLst>
                <a:gd name="adj" fmla="val 16667"/>
              </a:avLst>
            </a:prstGeom>
            <a:solidFill>
              <a:srgbClr val="FFFF00"/>
            </a:solidFill>
            <a:ln w="38100">
              <a:solidFill>
                <a:schemeClr val="tx1"/>
              </a:solidFill>
              <a:round/>
              <a:headEnd/>
              <a:tailEnd/>
            </a:ln>
            <a:effectLst/>
          </p:spPr>
          <p:txBody>
            <a:bodyPr wrap="none" anchor="ctr">
              <a:prstTxWarp prst="textNoShape">
                <a:avLst/>
              </a:prstTxWarp>
            </a:bodyPr>
            <a:lstStyle/>
            <a:p>
              <a:pPr algn="ctr"/>
              <a:r>
                <a:rPr lang="en-US" sz="1800" i="1" dirty="0" smtClean="0"/>
                <a:t>MSL</a:t>
              </a:r>
              <a:endParaRPr lang="en-US" sz="1800" i="1" dirty="0"/>
            </a:p>
          </p:txBody>
        </p:sp>
        <p:sp>
          <p:nvSpPr>
            <p:cNvPr id="163895" name="Line 55"/>
            <p:cNvSpPr>
              <a:spLocks noChangeShapeType="1"/>
            </p:cNvSpPr>
            <p:nvPr/>
          </p:nvSpPr>
          <p:spPr bwMode="auto">
            <a:xfrm flipH="1" flipV="1">
              <a:off x="2656" y="2490"/>
              <a:ext cx="100" cy="136"/>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96" name="Line 56"/>
            <p:cNvSpPr>
              <a:spLocks noChangeShapeType="1"/>
            </p:cNvSpPr>
            <p:nvPr/>
          </p:nvSpPr>
          <p:spPr bwMode="auto">
            <a:xfrm flipV="1">
              <a:off x="2352" y="2490"/>
              <a:ext cx="240" cy="198"/>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63897" name="AutoShape 57"/>
            <p:cNvSpPr>
              <a:spLocks noChangeArrowheads="1"/>
            </p:cNvSpPr>
            <p:nvPr/>
          </p:nvSpPr>
          <p:spPr bwMode="auto">
            <a:xfrm>
              <a:off x="3744" y="2640"/>
              <a:ext cx="384" cy="768"/>
            </a:xfrm>
            <a:prstGeom prst="roundRect">
              <a:avLst>
                <a:gd name="adj" fmla="val 16667"/>
              </a:avLst>
            </a:prstGeom>
            <a:solidFill>
              <a:schemeClr val="accent1"/>
            </a:solidFill>
            <a:ln w="38100">
              <a:solidFill>
                <a:schemeClr val="tx1"/>
              </a:solidFill>
              <a:round/>
              <a:headEnd/>
              <a:tailEnd/>
            </a:ln>
            <a:effectLst/>
          </p:spPr>
          <p:txBody>
            <a:bodyPr wrap="none" anchor="ctr">
              <a:prstTxWarp prst="textNoShape">
                <a:avLst/>
              </a:prstTxWarp>
            </a:bodyPr>
            <a:lstStyle/>
            <a:p>
              <a:pPr algn="ctr"/>
              <a:r>
                <a:rPr lang="en-US" sz="1800" dirty="0" smtClean="0"/>
                <a:t>GIH</a:t>
              </a:r>
            </a:p>
            <a:p>
              <a:pPr algn="ctr"/>
              <a:r>
                <a:rPr lang="en-US" sz="1800" dirty="0" smtClean="0"/>
                <a:t>BEB</a:t>
              </a:r>
            </a:p>
            <a:p>
              <a:pPr algn="ctr"/>
              <a:r>
                <a:rPr lang="en-US" sz="1800" dirty="0" smtClean="0"/>
                <a:t>ITU</a:t>
              </a:r>
            </a:p>
            <a:p>
              <a:pPr algn="ctr"/>
              <a:r>
                <a:rPr lang="en-US" sz="1800" dirty="0" smtClean="0"/>
                <a:t>STU</a:t>
              </a:r>
            </a:p>
          </p:txBody>
        </p:sp>
        <p:sp>
          <p:nvSpPr>
            <p:cNvPr id="163898" name="Line 58"/>
            <p:cNvSpPr>
              <a:spLocks noChangeShapeType="1"/>
            </p:cNvSpPr>
            <p:nvPr/>
          </p:nvSpPr>
          <p:spPr bwMode="auto">
            <a:xfrm flipH="1" flipV="1">
              <a:off x="3820" y="2256"/>
              <a:ext cx="116" cy="384"/>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grpSp>
      <p:sp>
        <p:nvSpPr>
          <p:cNvPr id="163899" name="Rectangle 59"/>
          <p:cNvSpPr>
            <a:spLocks noChangeArrowheads="1"/>
          </p:cNvSpPr>
          <p:nvPr/>
        </p:nvSpPr>
        <p:spPr bwMode="auto">
          <a:xfrm>
            <a:off x="2971800" y="76200"/>
            <a:ext cx="6172200" cy="552450"/>
          </a:xfrm>
          <a:prstGeom prst="rect">
            <a:avLst/>
          </a:prstGeom>
          <a:noFill/>
          <a:ln w="9525">
            <a:noFill/>
            <a:miter lim="800000"/>
            <a:headEnd/>
            <a:tailEnd/>
          </a:ln>
          <a:effectLst/>
        </p:spPr>
        <p:txBody>
          <a:bodyPr anchor="ctr">
            <a:prstTxWarp prst="textNoShape">
              <a:avLst/>
            </a:prstTxWarp>
          </a:bodyPr>
          <a:lstStyle/>
          <a:p>
            <a:pPr algn="ctr" eaLnBrk="1" hangingPunct="1"/>
            <a:r>
              <a:rPr lang="en-US" dirty="0">
                <a:solidFill>
                  <a:schemeClr val="tx2"/>
                </a:solidFill>
                <a:latin typeface="+mn-lt"/>
              </a:rPr>
              <a:t>Pilot project 179 </a:t>
            </a:r>
            <a:r>
              <a:rPr lang="en-US" dirty="0" smtClean="0">
                <a:solidFill>
                  <a:schemeClr val="tx2"/>
                </a:solidFill>
                <a:latin typeface="+mn-lt"/>
              </a:rPr>
              <a:t>samples (Nature 2010) </a:t>
            </a:r>
            <a:endParaRPr lang="en-US" sz="4400" b="1" dirty="0">
              <a:solidFill>
                <a:schemeClr val="tx2"/>
              </a:solidFill>
              <a:latin typeface="+mn-lt"/>
            </a:endParaRPr>
          </a:p>
        </p:txBody>
      </p:sp>
    </p:spTree>
    <p:extLst>
      <p:ext uri="{BB962C8B-B14F-4D97-AF65-F5344CB8AC3E}">
        <p14:creationId xmlns:p14="http://schemas.microsoft.com/office/powerpoint/2010/main" val="9546867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4" grpId="0"/>
      <p:bldP spid="16387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290215" y="178594"/>
            <a:ext cx="8563570" cy="955477"/>
          </a:xfrm>
        </p:spPr>
        <p:txBody>
          <a:bodyPr/>
          <a:lstStyle/>
          <a:p>
            <a:pPr eaLnBrk="1" hangingPunct="1">
              <a:defRPr/>
            </a:pPr>
            <a:r>
              <a:rPr lang="en-US"/>
              <a:t>MSMC Summary</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l="9613" t="12170" r="10277" b="8353"/>
          <a:stretch>
            <a:fillRect/>
          </a:stretch>
        </p:blipFill>
        <p:spPr bwMode="auto">
          <a:xfrm>
            <a:off x="1867421" y="1134070"/>
            <a:ext cx="5401344"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9940" name="Rectangle 4"/>
          <p:cNvSpPr>
            <a:spLocks/>
          </p:cNvSpPr>
          <p:nvPr/>
        </p:nvSpPr>
        <p:spPr bwMode="auto">
          <a:xfrm>
            <a:off x="428625" y="5214937"/>
            <a:ext cx="4884539" cy="124122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2600" dirty="0">
                <a:latin typeface="+mn-lt"/>
                <a:ea typeface="ＭＳ Ｐゴシック" charset="0"/>
              </a:rPr>
              <a:t>More direct observation of ancient population history </a:t>
            </a:r>
            <a:r>
              <a:rPr lang="en-US" sz="2600" dirty="0" smtClean="0">
                <a:latin typeface="+mn-lt"/>
                <a:ea typeface="ＭＳ Ｐゴシック" charset="0"/>
              </a:rPr>
              <a:t>is now possible </a:t>
            </a:r>
            <a:r>
              <a:rPr lang="en-US" sz="2600" dirty="0">
                <a:latin typeface="+mn-lt"/>
                <a:ea typeface="ＭＳ Ｐゴシック" charset="0"/>
              </a:rPr>
              <a:t>through ancient DNA</a:t>
            </a:r>
          </a:p>
        </p:txBody>
      </p:sp>
      <p:sp>
        <p:nvSpPr>
          <p:cNvPr id="6" name="TextBox 5"/>
          <p:cNvSpPr txBox="1"/>
          <p:nvPr/>
        </p:nvSpPr>
        <p:spPr>
          <a:xfrm>
            <a:off x="0" y="6331386"/>
            <a:ext cx="9144000" cy="461665"/>
          </a:xfrm>
          <a:prstGeom prst="rect">
            <a:avLst/>
          </a:prstGeom>
          <a:noFill/>
        </p:spPr>
        <p:txBody>
          <a:bodyPr wrap="square" rtlCol="0">
            <a:spAutoFit/>
          </a:bodyPr>
          <a:lstStyle/>
          <a:p>
            <a:pPr lvl="0" algn="r"/>
            <a:r>
              <a:rPr lang="en-US" dirty="0" err="1" smtClean="0">
                <a:solidFill>
                  <a:srgbClr val="0000FF"/>
                </a:solidFill>
                <a:latin typeface="Gill Sans Light"/>
              </a:rPr>
              <a:t>Schiffels</a:t>
            </a:r>
            <a:r>
              <a:rPr lang="en-US" dirty="0" smtClean="0">
                <a:solidFill>
                  <a:srgbClr val="0000FF"/>
                </a:solidFill>
                <a:latin typeface="Gill Sans Light"/>
              </a:rPr>
              <a:t> and Durbin, </a:t>
            </a:r>
            <a:r>
              <a:rPr lang="en-US" i="1" dirty="0" smtClean="0">
                <a:solidFill>
                  <a:srgbClr val="0000FF"/>
                </a:solidFill>
                <a:latin typeface="Gill Sans Light"/>
              </a:rPr>
              <a:t>in review</a:t>
            </a:r>
            <a:endParaRPr lang="en-US" i="1" dirty="0">
              <a:solidFill>
                <a:srgbClr val="0000FF"/>
              </a:solidFill>
              <a:latin typeface="Gill Sans Light"/>
            </a:endParaRPr>
          </a:p>
        </p:txBody>
      </p:sp>
    </p:spTree>
    <p:extLst>
      <p:ext uri="{BB962C8B-B14F-4D97-AF65-F5344CB8AC3E}">
        <p14:creationId xmlns:p14="http://schemas.microsoft.com/office/powerpoint/2010/main" val="378365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93762" y="44649"/>
            <a:ext cx="8956477" cy="705445"/>
          </a:xfrm>
        </p:spPr>
        <p:txBody>
          <a:bodyPr>
            <a:normAutofit fontScale="90000"/>
          </a:bodyPr>
          <a:lstStyle/>
          <a:p>
            <a:pPr eaLnBrk="1" hangingPunct="1">
              <a:defRPr/>
            </a:pPr>
            <a:r>
              <a:rPr lang="en-US"/>
              <a:t>Late Iron Age samples from Hinxton</a:t>
            </a:r>
          </a:p>
        </p:txBody>
      </p:sp>
      <p:pic>
        <p:nvPicPr>
          <p:cNvPr id="41986" name="Picture 2"/>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l="20016" t="8191" r="12981" b="32552"/>
          <a:stretch>
            <a:fillRect/>
          </a:stretch>
        </p:blipFill>
        <p:spPr bwMode="auto">
          <a:xfrm>
            <a:off x="817067" y="1035844"/>
            <a:ext cx="7509867" cy="5708303"/>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12700">
                <a:solidFill>
                  <a:schemeClr val="tx1">
                    <a:alpha val="59999"/>
                  </a:schemeClr>
                </a:solidFill>
                <a:miter lim="800000"/>
                <a:headEnd/>
                <a:tailEnd/>
              </a14:hiddenLine>
            </a:ext>
          </a:extLst>
        </p:spPr>
      </p:pic>
      <p:grpSp>
        <p:nvGrpSpPr>
          <p:cNvPr id="42005" name="Group 21"/>
          <p:cNvGrpSpPr>
            <a:grpSpLocks/>
          </p:cNvGrpSpPr>
          <p:nvPr/>
        </p:nvGrpSpPr>
        <p:grpSpPr bwMode="auto">
          <a:xfrm>
            <a:off x="70322" y="736699"/>
            <a:ext cx="9026798" cy="6000750"/>
            <a:chOff x="0" y="0"/>
            <a:chExt cx="8087" cy="5376"/>
          </a:xfrm>
        </p:grpSpPr>
        <p:grpSp>
          <p:nvGrpSpPr>
            <p:cNvPr id="41988" name="Group 5"/>
            <p:cNvGrpSpPr>
              <a:grpSpLocks/>
            </p:cNvGrpSpPr>
            <p:nvPr/>
          </p:nvGrpSpPr>
          <p:grpSpPr bwMode="auto">
            <a:xfrm>
              <a:off x="0" y="2035"/>
              <a:ext cx="1571" cy="2829"/>
              <a:chOff x="0" y="0"/>
              <a:chExt cx="1571" cy="2829"/>
            </a:xfrm>
          </p:grpSpPr>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 y="280"/>
                <a:ext cx="1488" cy="254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Rectangle 4"/>
              <p:cNvSpPr>
                <a:spLocks/>
              </p:cNvSpPr>
              <p:nvPr/>
            </p:nvSpPr>
            <p:spPr bwMode="auto">
              <a:xfrm>
                <a:off x="0" y="0"/>
                <a:ext cx="141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000">
                    <a:ea typeface="ＭＳ Ｐゴシック" charset="0"/>
                  </a:rPr>
                  <a:t>12884A, male</a:t>
                </a:r>
              </a:p>
            </p:txBody>
          </p:sp>
        </p:grpSp>
        <p:grpSp>
          <p:nvGrpSpPr>
            <p:cNvPr id="41989" name="Group 8"/>
            <p:cNvGrpSpPr>
              <a:grpSpLocks/>
            </p:cNvGrpSpPr>
            <p:nvPr/>
          </p:nvGrpSpPr>
          <p:grpSpPr bwMode="auto">
            <a:xfrm>
              <a:off x="6607" y="2553"/>
              <a:ext cx="1480" cy="2823"/>
              <a:chOff x="0" y="22"/>
              <a:chExt cx="1479" cy="2822"/>
            </a:xfrm>
          </p:grpSpPr>
          <p:pic>
            <p:nvPicPr>
              <p:cNvPr id="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 y="272"/>
                <a:ext cx="1360" cy="2572"/>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2003" name="Rectangle 7"/>
              <p:cNvSpPr>
                <a:spLocks/>
              </p:cNvSpPr>
              <p:nvPr/>
            </p:nvSpPr>
            <p:spPr bwMode="auto">
              <a:xfrm>
                <a:off x="0" y="22"/>
                <a:ext cx="1479"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000">
                    <a:ea typeface="ＭＳ Ｐゴシック" charset="0"/>
                  </a:rPr>
                  <a:t>12883A, female</a:t>
                </a:r>
              </a:p>
            </p:txBody>
          </p:sp>
        </p:grpSp>
        <p:sp>
          <p:nvSpPr>
            <p:cNvPr id="41990" name="Rectangle 9"/>
            <p:cNvSpPr>
              <a:spLocks/>
            </p:cNvSpPr>
            <p:nvPr/>
          </p:nvSpPr>
          <p:spPr bwMode="auto">
            <a:xfrm>
              <a:off x="3773" y="4957"/>
              <a:ext cx="130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000">
                  <a:ea typeface="ＭＳ Ｐゴシック" charset="0"/>
                </a:rPr>
                <a:t>12880A, male</a:t>
              </a:r>
            </a:p>
          </p:txBody>
        </p:sp>
        <p:grpSp>
          <p:nvGrpSpPr>
            <p:cNvPr id="41991" name="Group 12"/>
            <p:cNvGrpSpPr>
              <a:grpSpLocks/>
            </p:cNvGrpSpPr>
            <p:nvPr/>
          </p:nvGrpSpPr>
          <p:grpSpPr bwMode="auto">
            <a:xfrm>
              <a:off x="6084" y="0"/>
              <a:ext cx="1648" cy="2416"/>
              <a:chOff x="0" y="0"/>
              <a:chExt cx="1647" cy="2416"/>
            </a:xfrm>
          </p:grpSpPr>
          <p:pic>
            <p:nvPicPr>
              <p:cNvPr id="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 y="283"/>
                <a:ext cx="1592" cy="2133"/>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2001" name="Rectangle 11"/>
              <p:cNvSpPr>
                <a:spLocks/>
              </p:cNvSpPr>
              <p:nvPr/>
            </p:nvSpPr>
            <p:spPr bwMode="auto">
              <a:xfrm>
                <a:off x="0" y="0"/>
                <a:ext cx="146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2000">
                    <a:ea typeface="ＭＳ Ｐゴシック" charset="0"/>
                  </a:rPr>
                  <a:t>12881A, female</a:t>
                </a:r>
              </a:p>
            </p:txBody>
          </p:sp>
        </p:grpSp>
        <p:grpSp>
          <p:nvGrpSpPr>
            <p:cNvPr id="41992" name="Group 15"/>
            <p:cNvGrpSpPr>
              <a:grpSpLocks/>
            </p:cNvGrpSpPr>
            <p:nvPr/>
          </p:nvGrpSpPr>
          <p:grpSpPr bwMode="auto">
            <a:xfrm>
              <a:off x="1527" y="33"/>
              <a:ext cx="2122" cy="1775"/>
              <a:chOff x="0" y="22"/>
              <a:chExt cx="2121" cy="1775"/>
            </a:xfrm>
          </p:grpSpPr>
          <p:pic>
            <p:nvPicPr>
              <p:cNvPr id="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 y="277"/>
                <a:ext cx="2059" cy="152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41999" name="Rectangle 14"/>
              <p:cNvSpPr>
                <a:spLocks/>
              </p:cNvSpPr>
              <p:nvPr/>
            </p:nvSpPr>
            <p:spPr bwMode="auto">
              <a:xfrm>
                <a:off x="0" y="22"/>
                <a:ext cx="1480"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2000">
                    <a:ea typeface="ＭＳ Ｐゴシック" charset="0"/>
                  </a:rPr>
                  <a:t>12885A, female</a:t>
                </a:r>
              </a:p>
            </p:txBody>
          </p:sp>
        </p:grpSp>
        <p:sp>
          <p:nvSpPr>
            <p:cNvPr id="41993" name="Line 16"/>
            <p:cNvSpPr>
              <a:spLocks noChangeShapeType="1"/>
            </p:cNvSpPr>
            <p:nvPr/>
          </p:nvSpPr>
          <p:spPr bwMode="auto">
            <a:xfrm flipH="1">
              <a:off x="4518" y="4487"/>
              <a:ext cx="461" cy="465"/>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1994" name="Line 17"/>
            <p:cNvSpPr>
              <a:spLocks noChangeShapeType="1"/>
            </p:cNvSpPr>
            <p:nvPr/>
          </p:nvSpPr>
          <p:spPr bwMode="auto">
            <a:xfrm rot="10800000" flipH="1">
              <a:off x="5864" y="4483"/>
              <a:ext cx="1008" cy="141"/>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1995" name="Line 18"/>
            <p:cNvSpPr>
              <a:spLocks noChangeShapeType="1"/>
            </p:cNvSpPr>
            <p:nvPr/>
          </p:nvSpPr>
          <p:spPr bwMode="auto">
            <a:xfrm rot="10800000">
              <a:off x="3135" y="1570"/>
              <a:ext cx="2351" cy="2905"/>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1996" name="Line 19"/>
            <p:cNvSpPr>
              <a:spLocks noChangeShapeType="1"/>
            </p:cNvSpPr>
            <p:nvPr/>
          </p:nvSpPr>
          <p:spPr bwMode="auto">
            <a:xfrm rot="10800000">
              <a:off x="1352" y="3483"/>
              <a:ext cx="2530" cy="469"/>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1997" name="Line 20"/>
            <p:cNvSpPr>
              <a:spLocks noChangeShapeType="1"/>
            </p:cNvSpPr>
            <p:nvPr/>
          </p:nvSpPr>
          <p:spPr bwMode="auto">
            <a:xfrm rot="10800000" flipH="1">
              <a:off x="4976" y="1595"/>
              <a:ext cx="1496" cy="1496"/>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spTree>
    <p:extLst>
      <p:ext uri="{BB962C8B-B14F-4D97-AF65-F5344CB8AC3E}">
        <p14:creationId xmlns:p14="http://schemas.microsoft.com/office/powerpoint/2010/main" val="332566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Table 66"/>
          <p:cNvGraphicFramePr/>
          <p:nvPr/>
        </p:nvGraphicFramePr>
        <p:xfrm>
          <a:off x="927605" y="1924483"/>
          <a:ext cx="7353673" cy="4253370"/>
        </p:xfrm>
        <a:graphic>
          <a:graphicData uri="http://schemas.openxmlformats.org/drawingml/2006/table">
            <a:tbl>
              <a:tblPr firstRow="1"/>
              <a:tblGrid>
                <a:gridCol w="1431780"/>
                <a:gridCol w="1431780"/>
                <a:gridCol w="1431780"/>
                <a:gridCol w="1626553"/>
                <a:gridCol w="1431780"/>
              </a:tblGrid>
              <a:tr h="708895">
                <a:tc>
                  <a:txBody>
                    <a:bodyPr/>
                    <a:lstStyle/>
                    <a:p>
                      <a:pPr lvl="0" defTabSz="914400">
                        <a:tabLst>
                          <a:tab pos="1181100" algn="l"/>
                        </a:tabLst>
                        <a:defRPr b="0"/>
                      </a:pPr>
                      <a:r>
                        <a:rPr sz="1800" b="1">
                          <a:sym typeface="Helvetica"/>
                        </a:rPr>
                        <a:t>Sample</a:t>
                      </a:r>
                    </a:p>
                  </a:txBody>
                  <a:tcPr marL="35719" marR="35719" marT="35719" marB="35719" anchor="ctr" horzOverflow="overflow">
                    <a:lnL w="12700">
                      <a:miter lim="400000"/>
                    </a:lnL>
                    <a:lnR w="12700">
                      <a:miter lim="400000"/>
                    </a:lnR>
                    <a:lnB w="12700">
                      <a:miter lim="400000"/>
                    </a:lnB>
                  </a:tcPr>
                </a:tc>
                <a:tc>
                  <a:txBody>
                    <a:bodyPr/>
                    <a:lstStyle/>
                    <a:p>
                      <a:pPr lvl="0" defTabSz="914400">
                        <a:tabLst>
                          <a:tab pos="1181100" algn="l"/>
                        </a:tabLst>
                        <a:defRPr b="0"/>
                      </a:pPr>
                      <a:r>
                        <a:rPr sz="1800" b="1">
                          <a:sym typeface="Helvetica"/>
                        </a:rPr>
                        <a:t>Cultural Period</a:t>
                      </a:r>
                    </a:p>
                  </a:txBody>
                  <a:tcPr marL="35719" marR="35719" marT="35719" marB="35719" anchor="ctr" horzOverflow="overflow">
                    <a:lnL w="12700">
                      <a:miter lim="400000"/>
                    </a:lnL>
                    <a:lnR w="12700">
                      <a:miter lim="400000"/>
                    </a:lnR>
                    <a:lnB w="12700">
                      <a:miter lim="400000"/>
                    </a:lnB>
                  </a:tcPr>
                </a:tc>
                <a:tc>
                  <a:txBody>
                    <a:bodyPr/>
                    <a:lstStyle/>
                    <a:p>
                      <a:pPr lvl="0" defTabSz="914400">
                        <a:tabLst>
                          <a:tab pos="1181100" algn="l"/>
                        </a:tabLst>
                        <a:defRPr b="0"/>
                      </a:pPr>
                      <a:r>
                        <a:rPr sz="1800" b="1">
                          <a:sym typeface="Helvetica"/>
                        </a:rPr>
                        <a:t>Carbon date</a:t>
                      </a:r>
                    </a:p>
                  </a:txBody>
                  <a:tcPr marL="35719" marR="35719" marT="35719" marB="35719" anchor="ctr" horzOverflow="overflow">
                    <a:lnL w="12700">
                      <a:miter lim="400000"/>
                    </a:lnL>
                    <a:lnR w="12700">
                      <a:miter lim="400000"/>
                    </a:lnR>
                    <a:lnB w="12700">
                      <a:miter lim="400000"/>
                    </a:lnB>
                  </a:tcPr>
                </a:tc>
                <a:tc>
                  <a:txBody>
                    <a:bodyPr/>
                    <a:lstStyle/>
                    <a:p>
                      <a:pPr lvl="0" defTabSz="914400">
                        <a:tabLst>
                          <a:tab pos="1181100" algn="l"/>
                        </a:tabLst>
                        <a:defRPr b="0"/>
                      </a:pPr>
                      <a:r>
                        <a:rPr sz="1800" b="1">
                          <a:sym typeface="Helvetica"/>
                        </a:rPr>
                        <a:t>endogenous DNA</a:t>
                      </a:r>
                    </a:p>
                  </a:txBody>
                  <a:tcPr marL="35719" marR="35719" marT="35719" marB="35719" anchor="ctr" horzOverflow="overflow">
                    <a:lnL w="12700">
                      <a:miter lim="400000"/>
                    </a:lnL>
                    <a:lnR w="12700">
                      <a:miter lim="400000"/>
                    </a:lnR>
                    <a:lnB w="12700">
                      <a:miter lim="400000"/>
                    </a:lnB>
                  </a:tcPr>
                </a:tc>
                <a:tc>
                  <a:txBody>
                    <a:bodyPr/>
                    <a:lstStyle/>
                    <a:p>
                      <a:pPr lvl="0" defTabSz="914400">
                        <a:tabLst>
                          <a:tab pos="1181100" algn="l"/>
                        </a:tabLst>
                        <a:defRPr b="0"/>
                      </a:pPr>
                      <a:r>
                        <a:rPr sz="1800" b="1">
                          <a:sym typeface="Helvetica"/>
                        </a:rPr>
                        <a:t>Coverage</a:t>
                      </a:r>
                    </a:p>
                  </a:txBody>
                  <a:tcPr marL="35719" marR="35719" marT="35719" marB="35719" anchor="ctr" horzOverflow="overflow">
                    <a:lnL w="12700">
                      <a:miter lim="400000"/>
                    </a:lnL>
                    <a:lnR w="12700">
                      <a:miter lim="400000"/>
                    </a:lnR>
                    <a:lnB w="12700">
                      <a:miter lim="400000"/>
                    </a:lnB>
                  </a:tcPr>
                </a:tc>
              </a:tr>
              <a:tr h="708895">
                <a:tc>
                  <a:txBody>
                    <a:bodyPr/>
                    <a:lstStyle/>
                    <a:p>
                      <a:pPr lvl="0" defTabSz="914400">
                        <a:tabLst>
                          <a:tab pos="1181100" algn="l"/>
                        </a:tabLst>
                      </a:pPr>
                      <a:r>
                        <a:rPr sz="1800" b="1">
                          <a:latin typeface="Helvetica"/>
                          <a:ea typeface="Helvetica"/>
                          <a:cs typeface="Helvetica"/>
                          <a:sym typeface="Helvetica"/>
                        </a:rPr>
                        <a:t>A</a:t>
                      </a:r>
                    </a:p>
                  </a:txBody>
                  <a:tcPr marL="35719" marR="35719" marT="35719" marB="35719" anchor="ctr" horzOverflow="overflow">
                    <a:lnL w="12700">
                      <a:miter lim="400000"/>
                    </a:lnL>
                    <a:lnR w="12700">
                      <a:miter lim="400000"/>
                    </a:lnR>
                    <a:lnT w="12700">
                      <a:miter lim="400000"/>
                    </a:lnT>
                    <a:lnB w="12700">
                      <a:miter lim="400000"/>
                    </a:lnB>
                    <a:solidFill>
                      <a:srgbClr val="51A7F9">
                        <a:alpha val="50000"/>
                      </a:srgbClr>
                    </a:solidFill>
                  </a:tcPr>
                </a:tc>
                <a:tc>
                  <a:txBody>
                    <a:bodyPr/>
                    <a:lstStyle/>
                    <a:p>
                      <a:pPr lvl="0" defTabSz="914400">
                        <a:tabLst>
                          <a:tab pos="1181100" algn="l"/>
                        </a:tabLst>
                      </a:pPr>
                      <a:r>
                        <a:rPr sz="1800">
                          <a:latin typeface="Helvetica"/>
                          <a:ea typeface="Helvetica"/>
                          <a:cs typeface="Helvetica"/>
                          <a:sym typeface="Helvetica"/>
                        </a:rPr>
                        <a:t>Iron Age</a:t>
                      </a:r>
                    </a:p>
                  </a:txBody>
                  <a:tcPr marL="35719" marR="35719" marT="35719" marB="35719" anchor="ctr" horzOverflow="overflow">
                    <a:lnL w="12700">
                      <a:miter lim="400000"/>
                    </a:lnL>
                    <a:lnR w="12700">
                      <a:miter lim="400000"/>
                    </a:lnR>
                    <a:lnT w="12700">
                      <a:miter lim="400000"/>
                    </a:lnT>
                    <a:lnB w="12700">
                      <a:miter lim="400000"/>
                    </a:lnB>
                    <a:solidFill>
                      <a:srgbClr val="51A7F9">
                        <a:alpha val="50000"/>
                      </a:srgbClr>
                    </a:solidFill>
                  </a:tcPr>
                </a:tc>
                <a:tc>
                  <a:txBody>
                    <a:bodyPr/>
                    <a:lstStyle/>
                    <a:p>
                      <a:pPr lvl="0" defTabSz="914400"/>
                      <a:r>
                        <a:rPr sz="1800"/>
                        <a:t>160 BC - 26 AD</a:t>
                      </a:r>
                    </a:p>
                  </a:txBody>
                  <a:tcPr marL="35719" marR="35719" marT="35719" marB="35719" anchor="ctr" horzOverflow="overflow">
                    <a:lnL w="12700">
                      <a:miter lim="400000"/>
                    </a:lnL>
                    <a:lnR w="12700">
                      <a:miter lim="400000"/>
                    </a:lnR>
                    <a:lnT w="12700">
                      <a:miter lim="400000"/>
                    </a:lnT>
                    <a:lnB w="12700">
                      <a:miter lim="400000"/>
                    </a:lnB>
                    <a:solidFill>
                      <a:srgbClr val="51A7F9">
                        <a:alpha val="50000"/>
                      </a:srgbClr>
                    </a:solidFill>
                  </a:tcPr>
                </a:tc>
                <a:tc>
                  <a:txBody>
                    <a:bodyPr/>
                    <a:lstStyle/>
                    <a:p>
                      <a:pPr lvl="0" defTabSz="914400"/>
                      <a:r>
                        <a:rPr sz="1800"/>
                        <a:t>16%</a:t>
                      </a:r>
                    </a:p>
                  </a:txBody>
                  <a:tcPr marL="35719" marR="35719" marT="35719" marB="35719" anchor="ctr" horzOverflow="overflow">
                    <a:lnL w="12700">
                      <a:miter lim="400000"/>
                    </a:lnL>
                    <a:lnR w="12700">
                      <a:miter lim="400000"/>
                    </a:lnR>
                    <a:lnT w="12700">
                      <a:miter lim="400000"/>
                    </a:lnT>
                    <a:lnB w="12700">
                      <a:miter lim="400000"/>
                    </a:lnB>
                    <a:solidFill>
                      <a:srgbClr val="51A7F9">
                        <a:alpha val="50000"/>
                      </a:srgbClr>
                    </a:solidFill>
                  </a:tcPr>
                </a:tc>
                <a:tc>
                  <a:txBody>
                    <a:bodyPr/>
                    <a:lstStyle/>
                    <a:p>
                      <a:pPr lvl="0" defTabSz="914400"/>
                      <a:r>
                        <a:rPr sz="1800"/>
                        <a:t>1.3x</a:t>
                      </a:r>
                    </a:p>
                  </a:txBody>
                  <a:tcPr marL="35719" marR="35719" marT="35719" marB="35719" anchor="ctr" horzOverflow="overflow">
                    <a:lnL w="12700">
                      <a:miter lim="400000"/>
                    </a:lnL>
                    <a:lnR w="12700">
                      <a:miter lim="400000"/>
                    </a:lnR>
                    <a:lnT w="12700">
                      <a:miter lim="400000"/>
                    </a:lnT>
                    <a:lnB w="12700">
                      <a:miter lim="400000"/>
                    </a:lnB>
                    <a:solidFill>
                      <a:srgbClr val="51A7F9">
                        <a:alpha val="50000"/>
                      </a:srgbClr>
                    </a:solidFill>
                  </a:tcPr>
                </a:tc>
              </a:tr>
              <a:tr h="708895">
                <a:tc>
                  <a:txBody>
                    <a:bodyPr/>
                    <a:lstStyle/>
                    <a:p>
                      <a:pPr lvl="0" defTabSz="914400">
                        <a:tabLst>
                          <a:tab pos="1181100" algn="l"/>
                        </a:tabLst>
                      </a:pPr>
                      <a:r>
                        <a:rPr sz="1800" b="1">
                          <a:latin typeface="Helvetica"/>
                          <a:ea typeface="Helvetica"/>
                          <a:cs typeface="Helvetica"/>
                          <a:sym typeface="Helvetica"/>
                        </a:rPr>
                        <a:t>B</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tabLst>
                          <a:tab pos="1181100" algn="l"/>
                        </a:tabLst>
                      </a:pPr>
                      <a:r>
                        <a:rPr sz="1800">
                          <a:latin typeface="Helvetica"/>
                          <a:ea typeface="Helvetica"/>
                          <a:cs typeface="Helvetica"/>
                          <a:sym typeface="Helvetica"/>
                        </a:rPr>
                        <a:t>Anglo-Saxon</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r>
                        <a:rPr sz="1800"/>
                        <a:t>666 - 770 AD</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r>
                        <a:rPr sz="1800"/>
                        <a:t>36%</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r>
                        <a:rPr sz="1800"/>
                        <a:t>4.4x</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r>
              <a:tr h="708895">
                <a:tc>
                  <a:txBody>
                    <a:bodyPr/>
                    <a:lstStyle/>
                    <a:p>
                      <a:pPr lvl="0" defTabSz="914400">
                        <a:tabLst>
                          <a:tab pos="1181100" algn="l"/>
                        </a:tabLst>
                      </a:pPr>
                      <a:r>
                        <a:rPr sz="1800" b="1">
                          <a:latin typeface="Helvetica"/>
                          <a:ea typeface="Helvetica"/>
                          <a:cs typeface="Helvetica"/>
                          <a:sym typeface="Helvetica"/>
                        </a:rPr>
                        <a:t>C</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tabLst>
                          <a:tab pos="1181100" algn="l"/>
                        </a:tabLst>
                      </a:pPr>
                      <a:r>
                        <a:rPr sz="1800">
                          <a:latin typeface="Helvetica"/>
                          <a:ea typeface="Helvetica"/>
                          <a:cs typeface="Helvetica"/>
                          <a:sym typeface="Helvetica"/>
                        </a:rPr>
                        <a:t>Anglo-Saxon</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r>
                        <a:rPr sz="1800"/>
                        <a:t>631 - 776 AD</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r>
                        <a:rPr sz="1800"/>
                        <a:t>42%</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r>
                        <a:rPr sz="1800"/>
                        <a:t>3.8x</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r>
              <a:tr h="708895">
                <a:tc>
                  <a:txBody>
                    <a:bodyPr/>
                    <a:lstStyle/>
                    <a:p>
                      <a:pPr lvl="0" defTabSz="914400">
                        <a:tabLst>
                          <a:tab pos="1181100" algn="l"/>
                        </a:tabLst>
                      </a:pPr>
                      <a:r>
                        <a:rPr sz="1800" b="1">
                          <a:latin typeface="Helvetica"/>
                          <a:ea typeface="Helvetica"/>
                          <a:cs typeface="Helvetica"/>
                          <a:sym typeface="Helvetica"/>
                        </a:rPr>
                        <a:t>D</a:t>
                      </a:r>
                    </a:p>
                  </a:txBody>
                  <a:tcPr marL="35719" marR="35719" marT="35719" marB="35719" anchor="ctr" horzOverflow="overflow">
                    <a:lnL w="12700">
                      <a:miter lim="400000"/>
                    </a:lnL>
                    <a:lnR w="12700">
                      <a:miter lim="400000"/>
                    </a:lnR>
                    <a:lnT w="12700">
                      <a:miter lim="400000"/>
                    </a:lnT>
                    <a:lnB w="12700">
                      <a:miter lim="400000"/>
                    </a:lnB>
                    <a:solidFill>
                      <a:srgbClr val="51A7F9">
                        <a:alpha val="50000"/>
                      </a:srgbClr>
                    </a:solidFill>
                  </a:tcPr>
                </a:tc>
                <a:tc>
                  <a:txBody>
                    <a:bodyPr/>
                    <a:lstStyle/>
                    <a:p>
                      <a:pPr lvl="0" defTabSz="914400">
                        <a:tabLst>
                          <a:tab pos="1181100" algn="l"/>
                        </a:tabLst>
                      </a:pPr>
                      <a:r>
                        <a:rPr sz="1800">
                          <a:latin typeface="Helvetica"/>
                          <a:ea typeface="Helvetica"/>
                          <a:cs typeface="Helvetica"/>
                          <a:sym typeface="Helvetica"/>
                        </a:rPr>
                        <a:t>Iron Age</a:t>
                      </a:r>
                    </a:p>
                  </a:txBody>
                  <a:tcPr marL="35719" marR="35719" marT="35719" marB="35719" anchor="ctr" horzOverflow="overflow">
                    <a:lnL w="12700">
                      <a:miter lim="400000"/>
                    </a:lnL>
                    <a:lnR w="12700">
                      <a:miter lim="400000"/>
                    </a:lnR>
                    <a:lnT w="12700">
                      <a:miter lim="400000"/>
                    </a:lnT>
                    <a:lnB w="12700">
                      <a:miter lim="400000"/>
                    </a:lnB>
                    <a:solidFill>
                      <a:srgbClr val="51A7F9">
                        <a:alpha val="50000"/>
                      </a:srgbClr>
                    </a:solidFill>
                  </a:tcPr>
                </a:tc>
                <a:tc>
                  <a:txBody>
                    <a:bodyPr/>
                    <a:lstStyle/>
                    <a:p>
                      <a:pPr lvl="0" defTabSz="914400"/>
                      <a:r>
                        <a:rPr sz="1800"/>
                        <a:t>170 BC - 80 AD</a:t>
                      </a:r>
                    </a:p>
                  </a:txBody>
                  <a:tcPr marL="35719" marR="35719" marT="35719" marB="35719" anchor="ctr" horzOverflow="overflow">
                    <a:lnL w="12700">
                      <a:miter lim="400000"/>
                    </a:lnL>
                    <a:lnR w="12700">
                      <a:miter lim="400000"/>
                    </a:lnR>
                    <a:lnT w="12700">
                      <a:miter lim="400000"/>
                    </a:lnT>
                    <a:lnB w="12700">
                      <a:miter lim="400000"/>
                    </a:lnB>
                    <a:solidFill>
                      <a:srgbClr val="51A7F9">
                        <a:alpha val="50000"/>
                      </a:srgbClr>
                    </a:solidFill>
                  </a:tcPr>
                </a:tc>
                <a:tc>
                  <a:txBody>
                    <a:bodyPr/>
                    <a:lstStyle/>
                    <a:p>
                      <a:pPr lvl="0" defTabSz="914400"/>
                      <a:r>
                        <a:rPr sz="1800" b="1"/>
                        <a:t>83%</a:t>
                      </a:r>
                    </a:p>
                  </a:txBody>
                  <a:tcPr marL="35719" marR="35719" marT="35719" marB="35719" anchor="ctr" horzOverflow="overflow">
                    <a:lnL w="12700">
                      <a:miter lim="400000"/>
                    </a:lnL>
                    <a:lnR w="12700">
                      <a:miter lim="400000"/>
                    </a:lnR>
                    <a:lnT w="12700">
                      <a:miter lim="400000"/>
                    </a:lnT>
                    <a:lnB w="12700">
                      <a:miter lim="400000"/>
                    </a:lnB>
                    <a:solidFill>
                      <a:srgbClr val="51A7F9">
                        <a:alpha val="50000"/>
                      </a:srgbClr>
                    </a:solidFill>
                  </a:tcPr>
                </a:tc>
                <a:tc>
                  <a:txBody>
                    <a:bodyPr/>
                    <a:lstStyle/>
                    <a:p>
                      <a:pPr lvl="0" defTabSz="914400"/>
                      <a:r>
                        <a:rPr sz="1800" b="1"/>
                        <a:t>11.8x</a:t>
                      </a:r>
                    </a:p>
                  </a:txBody>
                  <a:tcPr marL="35719" marR="35719" marT="35719" marB="35719" anchor="ctr" horzOverflow="overflow">
                    <a:lnL w="12700">
                      <a:miter lim="400000"/>
                    </a:lnL>
                    <a:lnR w="12700">
                      <a:miter lim="400000"/>
                    </a:lnR>
                    <a:lnT w="12700">
                      <a:miter lim="400000"/>
                    </a:lnT>
                    <a:lnB w="12700">
                      <a:miter lim="400000"/>
                    </a:lnB>
                    <a:solidFill>
                      <a:srgbClr val="51A7F9">
                        <a:alpha val="50000"/>
                      </a:srgbClr>
                    </a:solidFill>
                  </a:tcPr>
                </a:tc>
              </a:tr>
              <a:tr h="708895">
                <a:tc>
                  <a:txBody>
                    <a:bodyPr/>
                    <a:lstStyle/>
                    <a:p>
                      <a:pPr lvl="0" defTabSz="914400">
                        <a:tabLst>
                          <a:tab pos="1181100" algn="l"/>
                        </a:tabLst>
                      </a:pPr>
                      <a:r>
                        <a:rPr sz="1800" b="1">
                          <a:latin typeface="Helvetica"/>
                          <a:ea typeface="Helvetica"/>
                          <a:cs typeface="Helvetica"/>
                          <a:sym typeface="Helvetica"/>
                        </a:rPr>
                        <a:t>E</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tabLst>
                          <a:tab pos="1181100" algn="l"/>
                        </a:tabLst>
                      </a:pPr>
                      <a:r>
                        <a:rPr sz="1800">
                          <a:latin typeface="Helvetica"/>
                          <a:ea typeface="Helvetica"/>
                          <a:cs typeface="Helvetica"/>
                          <a:sym typeface="Helvetica"/>
                        </a:rPr>
                        <a:t>Anglo-Saxon</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r>
                        <a:rPr sz="1800"/>
                        <a:t>690 - 881 AD</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r>
                        <a:rPr sz="1800"/>
                        <a:t>16%</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c>
                  <a:txBody>
                    <a:bodyPr/>
                    <a:lstStyle/>
                    <a:p>
                      <a:pPr lvl="0" defTabSz="914400"/>
                      <a:r>
                        <a:rPr sz="1800" dirty="0"/>
                        <a:t>0.9x</a:t>
                      </a:r>
                    </a:p>
                  </a:txBody>
                  <a:tcPr marL="35719" marR="35719" marT="35719" marB="35719" anchor="ctr" horzOverflow="overflow">
                    <a:lnL w="12700">
                      <a:miter lim="400000"/>
                    </a:lnL>
                    <a:lnR w="12700">
                      <a:miter lim="400000"/>
                    </a:lnR>
                    <a:lnT w="12700">
                      <a:miter lim="400000"/>
                    </a:lnT>
                    <a:lnB w="12700">
                      <a:miter lim="400000"/>
                    </a:lnB>
                    <a:solidFill>
                      <a:srgbClr val="EC5D57">
                        <a:alpha val="50000"/>
                      </a:srgbClr>
                    </a:solidFill>
                  </a:tcPr>
                </a:tc>
              </a:tr>
            </a:tbl>
          </a:graphicData>
        </a:graphic>
      </p:graphicFrame>
      <p:sp>
        <p:nvSpPr>
          <p:cNvPr id="67" name="Shape 67"/>
          <p:cNvSpPr>
            <a:spLocks noGrp="1"/>
          </p:cNvSpPr>
          <p:nvPr>
            <p:ph type="title" idx="4294967295"/>
          </p:nvPr>
        </p:nvSpPr>
        <p:spPr>
          <a:prstGeom prst="rect">
            <a:avLst/>
          </a:prstGeom>
        </p:spPr>
        <p:txBody>
          <a:bodyPr/>
          <a:lstStyle/>
          <a:p>
            <a:pPr lvl="0">
              <a:defRPr sz="1800"/>
            </a:pPr>
            <a:r>
              <a:rPr sz="5600"/>
              <a:t>Sample Summary</a:t>
            </a:r>
          </a:p>
        </p:txBody>
      </p:sp>
    </p:spTree>
    <p:extLst>
      <p:ext uri="{BB962C8B-B14F-4D97-AF65-F5344CB8AC3E}">
        <p14:creationId xmlns:p14="http://schemas.microsoft.com/office/powerpoint/2010/main" val="34938972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4294967295"/>
          </p:nvPr>
        </p:nvSpPr>
        <p:spPr>
          <a:xfrm>
            <a:off x="571566" y="5155539"/>
            <a:ext cx="8036021" cy="1586166"/>
          </a:xfrm>
          <a:prstGeom prst="rect">
            <a:avLst/>
          </a:prstGeom>
        </p:spPr>
        <p:txBody>
          <a:bodyPr/>
          <a:lstStyle/>
          <a:p>
            <a:pPr marL="271899" indent="-271899" defTabSz="357353">
              <a:spcBef>
                <a:spcPts val="773"/>
              </a:spcBef>
              <a:defRPr sz="1800"/>
            </a:pPr>
            <a:r>
              <a:rPr sz="2200"/>
              <a:t>Ancient Samples fall closely with present-day British samples</a:t>
            </a:r>
          </a:p>
          <a:p>
            <a:pPr marL="271899" indent="-271899" defTabSz="357353">
              <a:spcBef>
                <a:spcPts val="773"/>
              </a:spcBef>
              <a:defRPr sz="1800"/>
            </a:pPr>
            <a:r>
              <a:rPr sz="2200"/>
              <a:t>Little differentiation between ancient samples</a:t>
            </a:r>
          </a:p>
          <a:p>
            <a:pPr marL="271899" indent="-271899" defTabSz="357353">
              <a:spcBef>
                <a:spcPts val="773"/>
              </a:spcBef>
              <a:defRPr sz="1800"/>
            </a:pPr>
            <a:r>
              <a:rPr sz="2200"/>
              <a:t>Need finer method ☞ Rare variants</a:t>
            </a:r>
          </a:p>
        </p:txBody>
      </p:sp>
      <p:sp>
        <p:nvSpPr>
          <p:cNvPr id="70" name="Shape 70"/>
          <p:cNvSpPr/>
          <p:nvPr/>
        </p:nvSpPr>
        <p:spPr>
          <a:xfrm>
            <a:off x="6321865" y="4481765"/>
            <a:ext cx="2127833" cy="25679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1700"/>
            </a:lvl1pPr>
          </a:lstStyle>
          <a:p>
            <a:pPr lvl="0">
              <a:defRPr sz="1800"/>
            </a:pPr>
            <a:r>
              <a:rPr sz="1200"/>
              <a:t>[1000 Genomes Project, Phase 1]</a:t>
            </a:r>
          </a:p>
        </p:txBody>
      </p:sp>
      <p:pic>
        <p:nvPicPr>
          <p:cNvPr id="71" name="pasted-image.pdf"/>
          <p:cNvPicPr/>
          <p:nvPr/>
        </p:nvPicPr>
        <p:blipFill>
          <a:blip r:embed="rId2">
            <a:extLst/>
          </a:blip>
          <a:stretch>
            <a:fillRect/>
          </a:stretch>
        </p:blipFill>
        <p:spPr>
          <a:xfrm>
            <a:off x="491767" y="61289"/>
            <a:ext cx="8195619" cy="5122264"/>
          </a:xfrm>
          <a:prstGeom prst="rect">
            <a:avLst/>
          </a:prstGeom>
          <a:ln w="12700">
            <a:miter lim="400000"/>
          </a:ln>
        </p:spPr>
      </p:pic>
    </p:spTree>
    <p:extLst>
      <p:ext uri="{BB962C8B-B14F-4D97-AF65-F5344CB8AC3E}">
        <p14:creationId xmlns:p14="http://schemas.microsoft.com/office/powerpoint/2010/main" val="2404812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title"/>
          </p:nvPr>
        </p:nvSpPr>
        <p:spPr>
          <a:xfrm>
            <a:off x="669727" y="133945"/>
            <a:ext cx="7804547" cy="1193254"/>
          </a:xfrm>
          <a:prstGeom prst="rect">
            <a:avLst/>
          </a:prstGeom>
        </p:spPr>
        <p:txBody>
          <a:bodyPr/>
          <a:lstStyle>
            <a:lvl1pPr defTabSz="379729">
              <a:defRPr sz="5200"/>
            </a:lvl1pPr>
          </a:lstStyle>
          <a:p>
            <a:pPr lvl="0">
              <a:defRPr sz="1800"/>
            </a:pPr>
            <a:r>
              <a:rPr sz="3700"/>
              <a:t>Using rare variants to infer demographic history</a:t>
            </a:r>
          </a:p>
        </p:txBody>
      </p:sp>
      <p:sp>
        <p:nvSpPr>
          <p:cNvPr id="74" name="Shape 74"/>
          <p:cNvSpPr>
            <a:spLocks noGrp="1"/>
          </p:cNvSpPr>
          <p:nvPr>
            <p:ph type="body" idx="1"/>
          </p:nvPr>
        </p:nvSpPr>
        <p:spPr>
          <a:xfrm>
            <a:off x="312539" y="1437680"/>
            <a:ext cx="3569340" cy="4583471"/>
          </a:xfrm>
          <a:prstGeom prst="rect">
            <a:avLst/>
          </a:prstGeom>
        </p:spPr>
        <p:txBody>
          <a:bodyPr/>
          <a:lstStyle/>
          <a:p>
            <a:pPr lvl="0">
              <a:defRPr sz="1800"/>
            </a:pPr>
            <a:r>
              <a:rPr sz="2400" dirty="0"/>
              <a:t>Rare variants contain information about recent population history and structure</a:t>
            </a:r>
          </a:p>
          <a:p>
            <a:pPr lvl="0">
              <a:defRPr sz="1800"/>
            </a:pPr>
            <a:r>
              <a:rPr sz="2400" dirty="0"/>
              <a:t>Shown here: number of doubletons shared among European samples</a:t>
            </a:r>
          </a:p>
          <a:p>
            <a:pPr lvl="0">
              <a:defRPr sz="1800"/>
            </a:pPr>
            <a:r>
              <a:rPr sz="2400" dirty="0"/>
              <a:t>We would like to estimate population split times and population sizes from the frequency of rare variants</a:t>
            </a:r>
          </a:p>
        </p:txBody>
      </p:sp>
      <p:grpSp>
        <p:nvGrpSpPr>
          <p:cNvPr id="80" name="Group 80"/>
          <p:cNvGrpSpPr/>
          <p:nvPr/>
        </p:nvGrpSpPr>
        <p:grpSpPr>
          <a:xfrm>
            <a:off x="4427205" y="1578284"/>
            <a:ext cx="3694275" cy="379591"/>
            <a:chOff x="0" y="-22279"/>
            <a:chExt cx="5254078" cy="539861"/>
          </a:xfrm>
        </p:grpSpPr>
        <p:sp>
          <p:nvSpPr>
            <p:cNvPr id="75" name="Shape 75"/>
            <p:cNvSpPr/>
            <p:nvPr/>
          </p:nvSpPr>
          <p:spPr>
            <a:xfrm>
              <a:off x="0" y="-22279"/>
              <a:ext cx="802499" cy="539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sz="1800"/>
                <a:t>CEU</a:t>
              </a:r>
            </a:p>
          </p:txBody>
        </p:sp>
        <p:sp>
          <p:nvSpPr>
            <p:cNvPr id="76" name="Shape 76"/>
            <p:cNvSpPr/>
            <p:nvPr/>
          </p:nvSpPr>
          <p:spPr>
            <a:xfrm>
              <a:off x="1225383" y="-22279"/>
              <a:ext cx="674900" cy="539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sz="1800"/>
                <a:t>FIN</a:t>
              </a:r>
            </a:p>
          </p:txBody>
        </p:sp>
        <p:sp>
          <p:nvSpPr>
            <p:cNvPr id="77" name="Shape 77"/>
            <p:cNvSpPr/>
            <p:nvPr/>
          </p:nvSpPr>
          <p:spPr>
            <a:xfrm>
              <a:off x="2289289" y="-22279"/>
              <a:ext cx="820933" cy="539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sz="1800"/>
                <a:t>GBR</a:t>
              </a:r>
            </a:p>
          </p:txBody>
        </p:sp>
        <p:sp>
          <p:nvSpPr>
            <p:cNvPr id="78" name="Shape 78"/>
            <p:cNvSpPr/>
            <p:nvPr/>
          </p:nvSpPr>
          <p:spPr>
            <a:xfrm>
              <a:off x="3498684" y="-22279"/>
              <a:ext cx="656786" cy="539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sz="1800"/>
                <a:t>IBS</a:t>
              </a:r>
            </a:p>
          </p:txBody>
        </p:sp>
        <p:sp>
          <p:nvSpPr>
            <p:cNvPr id="79" name="Shape 79"/>
            <p:cNvSpPr/>
            <p:nvPr/>
          </p:nvSpPr>
          <p:spPr>
            <a:xfrm>
              <a:off x="4615727" y="-22279"/>
              <a:ext cx="638351" cy="5398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600"/>
              </a:lvl1pPr>
            </a:lstStyle>
            <a:p>
              <a:pPr lvl="0">
                <a:defRPr sz="1800"/>
              </a:pPr>
              <a:r>
                <a:rPr sz="1800"/>
                <a:t>TSI</a:t>
              </a:r>
            </a:p>
          </p:txBody>
        </p:sp>
      </p:grpSp>
      <p:sp>
        <p:nvSpPr>
          <p:cNvPr id="81" name="Shape 81"/>
          <p:cNvSpPr/>
          <p:nvPr/>
        </p:nvSpPr>
        <p:spPr>
          <a:xfrm>
            <a:off x="4914837" y="6385407"/>
            <a:ext cx="3434180"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2900"/>
            </a:lvl1pPr>
          </a:lstStyle>
          <a:p>
            <a:pPr lvl="0">
              <a:defRPr sz="1800"/>
            </a:pPr>
            <a:r>
              <a:rPr sz="2000"/>
              <a:t>[1000 Genomes Project, Phase3]</a:t>
            </a:r>
          </a:p>
        </p:txBody>
      </p:sp>
      <p:pic>
        <p:nvPicPr>
          <p:cNvPr id="82" name="f2_sharing_matrix.png"/>
          <p:cNvPicPr/>
          <p:nvPr/>
        </p:nvPicPr>
        <p:blipFill>
          <a:blip r:embed="rId2">
            <a:extLst/>
          </a:blip>
          <a:stretch>
            <a:fillRect/>
          </a:stretch>
        </p:blipFill>
        <p:spPr>
          <a:xfrm>
            <a:off x="4263427" y="1891831"/>
            <a:ext cx="4867678" cy="4288776"/>
          </a:xfrm>
          <a:prstGeom prst="rect">
            <a:avLst/>
          </a:prstGeom>
          <a:ln w="12700">
            <a:miter lim="400000"/>
          </a:ln>
        </p:spPr>
      </p:pic>
    </p:spTree>
    <p:extLst>
      <p:ext uri="{BB962C8B-B14F-4D97-AF65-F5344CB8AC3E}">
        <p14:creationId xmlns:p14="http://schemas.microsoft.com/office/powerpoint/2010/main" val="36830164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FIN_GBR_cline.pdf"/>
          <p:cNvPicPr/>
          <p:nvPr/>
        </p:nvPicPr>
        <p:blipFill>
          <a:blip r:embed="rId2">
            <a:extLst/>
          </a:blip>
          <a:stretch>
            <a:fillRect/>
          </a:stretch>
        </p:blipFill>
        <p:spPr>
          <a:xfrm>
            <a:off x="627833" y="1294085"/>
            <a:ext cx="7888334" cy="3155334"/>
          </a:xfrm>
          <a:prstGeom prst="rect">
            <a:avLst/>
          </a:prstGeom>
          <a:ln w="12700">
            <a:miter lim="400000"/>
          </a:ln>
        </p:spPr>
      </p:pic>
      <p:sp>
        <p:nvSpPr>
          <p:cNvPr id="89" name="Shape 89"/>
          <p:cNvSpPr>
            <a:spLocks noGrp="1"/>
          </p:cNvSpPr>
          <p:nvPr>
            <p:ph type="title" idx="4294967295"/>
          </p:nvPr>
        </p:nvSpPr>
        <p:spPr>
          <a:xfrm>
            <a:off x="669727" y="133946"/>
            <a:ext cx="7804547" cy="1156115"/>
          </a:xfrm>
          <a:prstGeom prst="rect">
            <a:avLst/>
          </a:prstGeom>
        </p:spPr>
        <p:txBody>
          <a:bodyPr/>
          <a:lstStyle>
            <a:lvl1pPr>
              <a:defRPr sz="5000"/>
            </a:lvl1pPr>
          </a:lstStyle>
          <a:p>
            <a:pPr lvl="0">
              <a:defRPr sz="1800"/>
            </a:pPr>
            <a:r>
              <a:rPr sz="3500"/>
              <a:t>Sharing Patterns between Ancient and modern samples</a:t>
            </a:r>
          </a:p>
        </p:txBody>
      </p:sp>
      <p:sp>
        <p:nvSpPr>
          <p:cNvPr id="90" name="Shape 90"/>
          <p:cNvSpPr>
            <a:spLocks noGrp="1"/>
          </p:cNvSpPr>
          <p:nvPr>
            <p:ph type="body" idx="4294967295"/>
          </p:nvPr>
        </p:nvSpPr>
        <p:spPr>
          <a:xfrm>
            <a:off x="669727" y="4501487"/>
            <a:ext cx="7804547" cy="2144944"/>
          </a:xfrm>
          <a:prstGeom prst="rect">
            <a:avLst/>
          </a:prstGeom>
        </p:spPr>
        <p:txBody>
          <a:bodyPr/>
          <a:lstStyle/>
          <a:p>
            <a:pPr marL="281275" indent="-281275" defTabSz="369675">
              <a:spcBef>
                <a:spcPts val="2601"/>
              </a:spcBef>
              <a:defRPr sz="1800"/>
            </a:pPr>
            <a:r>
              <a:rPr sz="2300"/>
              <a:t>Difference between Anglo-Saxon and Iron Age sharing with FIN and IBS consistent across different Allele Counts</a:t>
            </a:r>
          </a:p>
          <a:p>
            <a:pPr marL="281275" indent="-281275" defTabSz="369675">
              <a:spcBef>
                <a:spcPts val="2601"/>
              </a:spcBef>
              <a:defRPr sz="1800"/>
            </a:pPr>
            <a:r>
              <a:rPr sz="2300"/>
              <a:t>Small but significant different also within modern Britain: Samples from Southwest (Cornwall) share fewer rare variants with Finnish people.</a:t>
            </a:r>
          </a:p>
        </p:txBody>
      </p:sp>
    </p:spTree>
    <p:extLst>
      <p:ext uri="{BB962C8B-B14F-4D97-AF65-F5344CB8AC3E}">
        <p14:creationId xmlns:p14="http://schemas.microsoft.com/office/powerpoint/2010/main" val="2339563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p:cNvSpPr>
          <p:nvPr>
            <p:ph type="title"/>
          </p:nvPr>
        </p:nvSpPr>
        <p:spPr>
          <a:xfrm>
            <a:off x="669727" y="312540"/>
            <a:ext cx="7804547" cy="1080248"/>
          </a:xfrm>
          <a:prstGeom prst="rect">
            <a:avLst/>
          </a:prstGeom>
        </p:spPr>
        <p:txBody>
          <a:bodyPr/>
          <a:lstStyle>
            <a:lvl1pPr defTabSz="549148">
              <a:defRPr sz="7519"/>
            </a:lvl1pPr>
          </a:lstStyle>
          <a:p>
            <a:pPr lvl="0">
              <a:defRPr sz="1800"/>
            </a:pPr>
            <a:r>
              <a:rPr sz="5300"/>
              <a:t>The rare allele coalescent</a:t>
            </a:r>
          </a:p>
        </p:txBody>
      </p:sp>
      <p:sp>
        <p:nvSpPr>
          <p:cNvPr id="93" name="Shape 93"/>
          <p:cNvSpPr>
            <a:spLocks noGrp="1"/>
          </p:cNvSpPr>
          <p:nvPr>
            <p:ph type="body" idx="1"/>
          </p:nvPr>
        </p:nvSpPr>
        <p:spPr>
          <a:prstGeom prst="rect">
            <a:avLst/>
          </a:prstGeom>
        </p:spPr>
        <p:txBody>
          <a:bodyPr/>
          <a:lstStyle/>
          <a:p>
            <a:pPr lvl="0">
              <a:defRPr sz="1800"/>
            </a:pPr>
            <a:r>
              <a:rPr sz="2400" dirty="0"/>
              <a:t>Goal: Estimate demographic history (population sizes and split times) from rare variants</a:t>
            </a:r>
          </a:p>
          <a:p>
            <a:pPr lvl="0">
              <a:defRPr sz="1800"/>
            </a:pPr>
            <a:r>
              <a:rPr sz="2400" dirty="0"/>
              <a:t>Compute likelihood of demographic model given a distribution of rare variants.</a:t>
            </a:r>
          </a:p>
        </p:txBody>
      </p:sp>
      <p:grpSp>
        <p:nvGrpSpPr>
          <p:cNvPr id="103" name="Group 103"/>
          <p:cNvGrpSpPr/>
          <p:nvPr/>
        </p:nvGrpSpPr>
        <p:grpSpPr>
          <a:xfrm>
            <a:off x="4650064" y="1956323"/>
            <a:ext cx="4302001" cy="3946065"/>
            <a:chOff x="0" y="0"/>
            <a:chExt cx="6118399" cy="5612181"/>
          </a:xfrm>
        </p:grpSpPr>
        <p:grpSp>
          <p:nvGrpSpPr>
            <p:cNvPr id="97" name="Group 97"/>
            <p:cNvGrpSpPr/>
            <p:nvPr/>
          </p:nvGrpSpPr>
          <p:grpSpPr>
            <a:xfrm>
              <a:off x="0" y="0"/>
              <a:ext cx="5197801" cy="4969380"/>
              <a:chOff x="0" y="0"/>
              <a:chExt cx="5197800" cy="4969379"/>
            </a:xfrm>
          </p:grpSpPr>
          <p:pic>
            <p:nvPicPr>
              <p:cNvPr id="94" name="coalescent_figure.jpg"/>
              <p:cNvPicPr/>
              <p:nvPr/>
            </p:nvPicPr>
            <p:blipFill>
              <a:blip r:embed="rId2">
                <a:extLst/>
              </a:blip>
              <a:srcRect l="33279" t="14534" r="35456" b="4604"/>
              <a:stretch>
                <a:fillRect/>
              </a:stretch>
            </p:blipFill>
            <p:spPr>
              <a:xfrm rot="10800000" flipH="1">
                <a:off x="74093" y="0"/>
                <a:ext cx="4875441" cy="4969380"/>
              </a:xfrm>
              <a:prstGeom prst="rect">
                <a:avLst/>
              </a:prstGeom>
              <a:ln w="12700" cap="flat">
                <a:noFill/>
                <a:miter lim="400000"/>
              </a:ln>
              <a:effectLst/>
            </p:spPr>
          </p:pic>
          <p:sp>
            <p:nvSpPr>
              <p:cNvPr id="95" name="Shape 95"/>
              <p:cNvSpPr/>
              <p:nvPr/>
            </p:nvSpPr>
            <p:spPr>
              <a:xfrm>
                <a:off x="0" y="46636"/>
                <a:ext cx="1123982" cy="593787"/>
              </a:xfrm>
              <a:prstGeom prst="rect">
                <a:avLst/>
              </a:pr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96" name="Shape 96"/>
              <p:cNvSpPr/>
              <p:nvPr/>
            </p:nvSpPr>
            <p:spPr>
              <a:xfrm>
                <a:off x="4073818" y="50755"/>
                <a:ext cx="1123983" cy="2287592"/>
              </a:xfrm>
              <a:prstGeom prst="rect">
                <a:avLst/>
              </a:pr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grpSp>
        <p:sp>
          <p:nvSpPr>
            <p:cNvPr id="98" name="Shape 98"/>
            <p:cNvSpPr/>
            <p:nvPr/>
          </p:nvSpPr>
          <p:spPr>
            <a:xfrm flipV="1">
              <a:off x="5216367" y="967192"/>
              <a:ext cx="1" cy="410739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endParaRPr/>
            </a:p>
          </p:txBody>
        </p:sp>
        <p:sp>
          <p:nvSpPr>
            <p:cNvPr id="99" name="Shape 99"/>
            <p:cNvSpPr/>
            <p:nvPr/>
          </p:nvSpPr>
          <p:spPr>
            <a:xfrm>
              <a:off x="4060334" y="282611"/>
              <a:ext cx="2058066" cy="594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000"/>
              </a:lvl1pPr>
            </a:lstStyle>
            <a:p>
              <a:pPr lvl="0">
                <a:defRPr sz="1800"/>
              </a:pPr>
              <a:r>
                <a:rPr sz="2100"/>
                <a:t>time (past)</a:t>
              </a:r>
            </a:p>
          </p:txBody>
        </p:sp>
        <p:sp>
          <p:nvSpPr>
            <p:cNvPr id="100" name="Shape 100"/>
            <p:cNvSpPr/>
            <p:nvPr/>
          </p:nvSpPr>
          <p:spPr>
            <a:xfrm>
              <a:off x="345563" y="5031264"/>
              <a:ext cx="1036005" cy="580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900"/>
              </a:lvl1pPr>
            </a:lstStyle>
            <a:p>
              <a:pPr lvl="0">
                <a:defRPr sz="1800"/>
              </a:pPr>
              <a:r>
                <a:rPr sz="2000"/>
                <a:t>Pop1</a:t>
              </a:r>
            </a:p>
          </p:txBody>
        </p:sp>
        <p:sp>
          <p:nvSpPr>
            <p:cNvPr id="101" name="Shape 101"/>
            <p:cNvSpPr/>
            <p:nvPr/>
          </p:nvSpPr>
          <p:spPr>
            <a:xfrm>
              <a:off x="2236919" y="5031264"/>
              <a:ext cx="1036004" cy="580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900"/>
              </a:lvl1pPr>
            </a:lstStyle>
            <a:p>
              <a:pPr lvl="0">
                <a:defRPr sz="1800"/>
              </a:pPr>
              <a:r>
                <a:rPr sz="2000"/>
                <a:t>Pop2</a:t>
              </a:r>
            </a:p>
          </p:txBody>
        </p:sp>
        <p:sp>
          <p:nvSpPr>
            <p:cNvPr id="102" name="Shape 102"/>
            <p:cNvSpPr/>
            <p:nvPr/>
          </p:nvSpPr>
          <p:spPr>
            <a:xfrm>
              <a:off x="3858081" y="5031264"/>
              <a:ext cx="1036004" cy="580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900"/>
              </a:lvl1pPr>
            </a:lstStyle>
            <a:p>
              <a:pPr lvl="0">
                <a:defRPr sz="1800"/>
              </a:pPr>
              <a:r>
                <a:rPr sz="2000"/>
                <a:t>Pop3</a:t>
              </a:r>
            </a:p>
          </p:txBody>
        </p:sp>
      </p:grpSp>
      <p:sp>
        <p:nvSpPr>
          <p:cNvPr id="104" name="Shape 104"/>
          <p:cNvSpPr/>
          <p:nvPr/>
        </p:nvSpPr>
        <p:spPr>
          <a:xfrm>
            <a:off x="5144840" y="6301551"/>
            <a:ext cx="3750469" cy="349131"/>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defRPr sz="2500"/>
            </a:lvl1pPr>
          </a:lstStyle>
          <a:p>
            <a:pPr lvl="0">
              <a:defRPr sz="1800"/>
            </a:pPr>
            <a:r>
              <a:rPr sz="1800"/>
              <a:t>[Figure from Leliaert et al. 2014]</a:t>
            </a:r>
          </a:p>
        </p:txBody>
      </p:sp>
    </p:spTree>
    <p:extLst>
      <p:ext uri="{BB962C8B-B14F-4D97-AF65-F5344CB8AC3E}">
        <p14:creationId xmlns:p14="http://schemas.microsoft.com/office/powerpoint/2010/main" val="189242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title"/>
          </p:nvPr>
        </p:nvSpPr>
        <p:spPr>
          <a:xfrm>
            <a:off x="669727" y="312540"/>
            <a:ext cx="7804547" cy="1080248"/>
          </a:xfrm>
          <a:prstGeom prst="rect">
            <a:avLst/>
          </a:prstGeom>
        </p:spPr>
        <p:txBody>
          <a:bodyPr/>
          <a:lstStyle>
            <a:lvl1pPr defTabSz="549148">
              <a:defRPr sz="7519"/>
            </a:lvl1pPr>
          </a:lstStyle>
          <a:p>
            <a:pPr lvl="0">
              <a:defRPr sz="1800"/>
            </a:pPr>
            <a:r>
              <a:rPr sz="5300"/>
              <a:t>The rare allele coalescent</a:t>
            </a:r>
          </a:p>
        </p:txBody>
      </p:sp>
      <p:sp>
        <p:nvSpPr>
          <p:cNvPr id="107" name="Shape 107"/>
          <p:cNvSpPr>
            <a:spLocks noGrp="1"/>
          </p:cNvSpPr>
          <p:nvPr>
            <p:ph type="body" idx="1"/>
          </p:nvPr>
        </p:nvSpPr>
        <p:spPr>
          <a:xfrm>
            <a:off x="390102" y="2370833"/>
            <a:ext cx="5546667" cy="3703084"/>
          </a:xfrm>
          <a:prstGeom prst="rect">
            <a:avLst/>
          </a:prstGeom>
        </p:spPr>
        <p:txBody>
          <a:bodyPr anchor="t"/>
          <a:lstStyle/>
          <a:p>
            <a:pPr>
              <a:spcBef>
                <a:spcPts val="3305"/>
              </a:spcBef>
              <a:defRPr sz="1800"/>
            </a:pPr>
            <a:r>
              <a:rPr sz="2400" dirty="0"/>
              <a:t>Idea: Define recursion equations for probability of observing </a:t>
            </a:r>
            <a:r>
              <a:rPr sz="2400" b="1" dirty="0"/>
              <a:t>i</a:t>
            </a:r>
            <a:r>
              <a:rPr sz="2400" dirty="0"/>
              <a:t> derived alleles in population </a:t>
            </a:r>
            <a:r>
              <a:rPr sz="2400" b="1" dirty="0"/>
              <a:t>k</a:t>
            </a:r>
            <a:r>
              <a:rPr sz="2400" dirty="0"/>
              <a:t>:</a:t>
            </a:r>
          </a:p>
          <a:p>
            <a:pPr>
              <a:spcBef>
                <a:spcPts val="3305"/>
              </a:spcBef>
              <a:defRPr sz="1800"/>
            </a:pPr>
            <a:r>
              <a:rPr sz="2400" dirty="0"/>
              <a:t>Given a </a:t>
            </a:r>
            <a:r>
              <a:rPr sz="2400" dirty="0" smtClean="0"/>
              <a:t>demographic </a:t>
            </a:r>
            <a:r>
              <a:rPr sz="2400" dirty="0"/>
              <a:t>model, propagate this probability backwards in time to get full likelihood of the data.</a:t>
            </a:r>
          </a:p>
          <a:p>
            <a:pPr>
              <a:spcBef>
                <a:spcPts val="3305"/>
              </a:spcBef>
              <a:defRPr sz="1800"/>
            </a:pPr>
            <a:r>
              <a:rPr sz="2400" dirty="0"/>
              <a:t>Key simplification: Treat number of ancestral alleles over time as average (mean-field approximation):</a:t>
            </a:r>
          </a:p>
        </p:txBody>
      </p:sp>
      <p:grpSp>
        <p:nvGrpSpPr>
          <p:cNvPr id="117" name="Group 117"/>
          <p:cNvGrpSpPr/>
          <p:nvPr/>
        </p:nvGrpSpPr>
        <p:grpSpPr>
          <a:xfrm>
            <a:off x="6051052" y="2849292"/>
            <a:ext cx="2901013" cy="2660992"/>
            <a:chOff x="0" y="0"/>
            <a:chExt cx="4125884" cy="3784520"/>
          </a:xfrm>
        </p:grpSpPr>
        <p:grpSp>
          <p:nvGrpSpPr>
            <p:cNvPr id="111" name="Group 111"/>
            <p:cNvGrpSpPr/>
            <p:nvPr/>
          </p:nvGrpSpPr>
          <p:grpSpPr>
            <a:xfrm>
              <a:off x="0" y="-1"/>
              <a:ext cx="3505087" cy="3351055"/>
              <a:chOff x="0" y="0"/>
              <a:chExt cx="3505086" cy="3351053"/>
            </a:xfrm>
          </p:grpSpPr>
          <p:pic>
            <p:nvPicPr>
              <p:cNvPr id="108" name="coalescent_figure.jpg"/>
              <p:cNvPicPr/>
              <p:nvPr/>
            </p:nvPicPr>
            <p:blipFill>
              <a:blip r:embed="rId2">
                <a:extLst/>
              </a:blip>
              <a:srcRect l="33279" t="14534" r="35456" b="4604"/>
              <a:stretch>
                <a:fillRect/>
              </a:stretch>
            </p:blipFill>
            <p:spPr>
              <a:xfrm rot="10800000" flipH="1">
                <a:off x="49964" y="0"/>
                <a:ext cx="3287707" cy="3351054"/>
              </a:xfrm>
              <a:prstGeom prst="rect">
                <a:avLst/>
              </a:prstGeom>
              <a:ln w="12700" cap="flat">
                <a:noFill/>
                <a:miter lim="400000"/>
              </a:ln>
              <a:effectLst/>
            </p:spPr>
          </p:pic>
          <p:sp>
            <p:nvSpPr>
              <p:cNvPr id="109" name="Shape 109"/>
              <p:cNvSpPr/>
              <p:nvPr/>
            </p:nvSpPr>
            <p:spPr>
              <a:xfrm>
                <a:off x="0" y="31448"/>
                <a:ext cx="757947" cy="400416"/>
              </a:xfrm>
              <a:prstGeom prst="rect">
                <a:avLst/>
              </a:pr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110" name="Shape 110"/>
              <p:cNvSpPr/>
              <p:nvPr/>
            </p:nvSpPr>
            <p:spPr>
              <a:xfrm>
                <a:off x="2747140" y="34226"/>
                <a:ext cx="757947" cy="1542616"/>
              </a:xfrm>
              <a:prstGeom prst="rect">
                <a:avLst/>
              </a:pr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grpSp>
        <p:sp>
          <p:nvSpPr>
            <p:cNvPr id="112" name="Shape 112"/>
            <p:cNvSpPr/>
            <p:nvPr/>
          </p:nvSpPr>
          <p:spPr>
            <a:xfrm flipV="1">
              <a:off x="3517607" y="652217"/>
              <a:ext cx="1" cy="276978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endParaRPr/>
            </a:p>
          </p:txBody>
        </p:sp>
        <p:sp>
          <p:nvSpPr>
            <p:cNvPr id="113" name="Shape 113"/>
            <p:cNvSpPr/>
            <p:nvPr/>
          </p:nvSpPr>
          <p:spPr>
            <a:xfrm>
              <a:off x="2738047" y="190576"/>
              <a:ext cx="1387838" cy="4008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time (past)</a:t>
              </a:r>
            </a:p>
          </p:txBody>
        </p:sp>
        <p:sp>
          <p:nvSpPr>
            <p:cNvPr id="114" name="Shape 114"/>
            <p:cNvSpPr/>
            <p:nvPr/>
          </p:nvSpPr>
          <p:spPr>
            <a:xfrm>
              <a:off x="233027" y="3392785"/>
              <a:ext cx="698620" cy="3917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900"/>
              </a:lvl1pPr>
            </a:lstStyle>
            <a:p>
              <a:pPr lvl="0">
                <a:defRPr sz="1800"/>
              </a:pPr>
              <a:r>
                <a:rPr sz="1300"/>
                <a:t>Pop1</a:t>
              </a:r>
            </a:p>
          </p:txBody>
        </p:sp>
        <p:sp>
          <p:nvSpPr>
            <p:cNvPr id="115" name="Shape 115"/>
            <p:cNvSpPr/>
            <p:nvPr/>
          </p:nvSpPr>
          <p:spPr>
            <a:xfrm>
              <a:off x="1508445" y="3392785"/>
              <a:ext cx="698620" cy="3917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900"/>
              </a:lvl1pPr>
            </a:lstStyle>
            <a:p>
              <a:pPr lvl="0">
                <a:defRPr sz="1800"/>
              </a:pPr>
              <a:r>
                <a:rPr sz="1300"/>
                <a:t>Pop2</a:t>
              </a:r>
            </a:p>
          </p:txBody>
        </p:sp>
        <p:sp>
          <p:nvSpPr>
            <p:cNvPr id="116" name="Shape 116"/>
            <p:cNvSpPr/>
            <p:nvPr/>
          </p:nvSpPr>
          <p:spPr>
            <a:xfrm>
              <a:off x="2601659" y="3392785"/>
              <a:ext cx="698621" cy="3917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900"/>
              </a:lvl1pPr>
            </a:lstStyle>
            <a:p>
              <a:pPr lvl="0">
                <a:defRPr sz="1800"/>
              </a:pPr>
              <a:r>
                <a:rPr sz="1300"/>
                <a:t>Pop3</a:t>
              </a:r>
            </a:p>
          </p:txBody>
        </p:sp>
      </p:grpSp>
    </p:spTree>
    <p:extLst>
      <p:ext uri="{BB962C8B-B14F-4D97-AF65-F5344CB8AC3E}">
        <p14:creationId xmlns:p14="http://schemas.microsoft.com/office/powerpoint/2010/main" val="41553739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a:xfrm>
            <a:off x="669727" y="44648"/>
            <a:ext cx="7804547" cy="761825"/>
          </a:xfrm>
          <a:prstGeom prst="rect">
            <a:avLst/>
          </a:prstGeom>
        </p:spPr>
        <p:txBody>
          <a:bodyPr/>
          <a:lstStyle>
            <a:lvl1pPr defTabSz="537463">
              <a:defRPr sz="5704"/>
            </a:lvl1pPr>
          </a:lstStyle>
          <a:p>
            <a:pPr lvl="0">
              <a:defRPr sz="1800"/>
            </a:pPr>
            <a:r>
              <a:rPr sz="4000"/>
              <a:t>Test inference with simulated data</a:t>
            </a:r>
          </a:p>
        </p:txBody>
      </p:sp>
      <p:grpSp>
        <p:nvGrpSpPr>
          <p:cNvPr id="150" name="Group 150"/>
          <p:cNvGrpSpPr/>
          <p:nvPr/>
        </p:nvGrpSpPr>
        <p:grpSpPr>
          <a:xfrm>
            <a:off x="459560" y="758279"/>
            <a:ext cx="4392695" cy="3270248"/>
            <a:chOff x="716734" y="-508000"/>
            <a:chExt cx="6247387" cy="4651019"/>
          </a:xfrm>
        </p:grpSpPr>
        <p:grpSp>
          <p:nvGrpSpPr>
            <p:cNvPr id="126" name="Group 126"/>
            <p:cNvGrpSpPr/>
            <p:nvPr/>
          </p:nvGrpSpPr>
          <p:grpSpPr>
            <a:xfrm>
              <a:off x="1812482" y="1158375"/>
              <a:ext cx="3329105" cy="2978023"/>
              <a:chOff x="0" y="0"/>
              <a:chExt cx="3329103" cy="2978022"/>
            </a:xfrm>
          </p:grpSpPr>
          <p:sp>
            <p:nvSpPr>
              <p:cNvPr id="122" name="Shape 122"/>
              <p:cNvSpPr/>
              <p:nvPr/>
            </p:nvSpPr>
            <p:spPr>
              <a:xfrm>
                <a:off x="0" y="2203843"/>
                <a:ext cx="802278" cy="7741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569" y="0"/>
                    </a:lnTo>
                    <a:lnTo>
                      <a:pt x="21600" y="21304"/>
                    </a:lnTo>
                  </a:path>
                </a:pathLst>
              </a:cu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23" name="Shape 123"/>
              <p:cNvSpPr/>
              <p:nvPr/>
            </p:nvSpPr>
            <p:spPr>
              <a:xfrm>
                <a:off x="1587688" y="1566407"/>
                <a:ext cx="802278" cy="1411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569" y="0"/>
                    </a:lnTo>
                    <a:lnTo>
                      <a:pt x="21600" y="21304"/>
                    </a:lnTo>
                  </a:path>
                </a:pathLst>
              </a:cu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24" name="Shape 124"/>
              <p:cNvSpPr/>
              <p:nvPr/>
            </p:nvSpPr>
            <p:spPr>
              <a:xfrm>
                <a:off x="1996796" y="837269"/>
                <a:ext cx="1332308" cy="2131588"/>
              </a:xfrm>
              <a:custGeom>
                <a:avLst/>
                <a:gdLst/>
                <a:ahLst/>
                <a:cxnLst>
                  <a:cxn ang="0">
                    <a:pos x="wd2" y="hd2"/>
                  </a:cxn>
                  <a:cxn ang="5400000">
                    <a:pos x="wd2" y="hd2"/>
                  </a:cxn>
                  <a:cxn ang="10800000">
                    <a:pos x="wd2" y="hd2"/>
                  </a:cxn>
                  <a:cxn ang="16200000">
                    <a:pos x="wd2" y="hd2"/>
                  </a:cxn>
                </a:cxnLst>
                <a:rect l="0" t="0" r="r" b="b"/>
                <a:pathLst>
                  <a:path w="21600" h="21600" extrusionOk="0">
                    <a:moveTo>
                      <a:pt x="0" y="7390"/>
                    </a:moveTo>
                    <a:lnTo>
                      <a:pt x="0" y="0"/>
                    </a:lnTo>
                    <a:lnTo>
                      <a:pt x="21600" y="0"/>
                    </a:lnTo>
                    <a:lnTo>
                      <a:pt x="21600" y="21600"/>
                    </a:lnTo>
                  </a:path>
                </a:pathLst>
              </a:cu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25" name="Shape 125"/>
              <p:cNvSpPr/>
              <p:nvPr/>
            </p:nvSpPr>
            <p:spPr>
              <a:xfrm>
                <a:off x="385443" y="0"/>
                <a:ext cx="2191524" cy="22173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8112"/>
                    </a:lnTo>
                  </a:path>
                </a:pathLst>
              </a:cu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grpSp>
        <p:sp>
          <p:nvSpPr>
            <p:cNvPr id="127" name="Shape 127"/>
            <p:cNvSpPr/>
            <p:nvPr/>
          </p:nvSpPr>
          <p:spPr>
            <a:xfrm flipV="1">
              <a:off x="1394687" y="265593"/>
              <a:ext cx="1" cy="3877427"/>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endParaRPr/>
            </a:p>
          </p:txBody>
        </p:sp>
        <p:sp>
          <p:nvSpPr>
            <p:cNvPr id="128" name="Shape 128"/>
            <p:cNvSpPr/>
            <p:nvPr/>
          </p:nvSpPr>
          <p:spPr>
            <a:xfrm flipV="1">
              <a:off x="3389292" y="495164"/>
              <a:ext cx="1" cy="676871"/>
            </a:xfrm>
            <a:prstGeom prst="line">
              <a:avLst/>
            </a:pr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29" name="Shape 129"/>
            <p:cNvSpPr/>
            <p:nvPr/>
          </p:nvSpPr>
          <p:spPr>
            <a:xfrm>
              <a:off x="733154" y="3190727"/>
              <a:ext cx="584716" cy="398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100</a:t>
              </a:r>
            </a:p>
          </p:txBody>
        </p:sp>
        <p:sp>
          <p:nvSpPr>
            <p:cNvPr id="130" name="Shape 130"/>
            <p:cNvSpPr/>
            <p:nvPr/>
          </p:nvSpPr>
          <p:spPr>
            <a:xfrm>
              <a:off x="750280" y="2535158"/>
              <a:ext cx="567590" cy="398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200</a:t>
              </a:r>
            </a:p>
          </p:txBody>
        </p:sp>
        <p:sp>
          <p:nvSpPr>
            <p:cNvPr id="131" name="Shape 131"/>
            <p:cNvSpPr/>
            <p:nvPr/>
          </p:nvSpPr>
          <p:spPr>
            <a:xfrm>
              <a:off x="716734" y="1792704"/>
              <a:ext cx="601136" cy="4045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300</a:t>
              </a:r>
            </a:p>
          </p:txBody>
        </p:sp>
        <p:sp>
          <p:nvSpPr>
            <p:cNvPr id="132" name="Shape 132"/>
            <p:cNvSpPr/>
            <p:nvPr/>
          </p:nvSpPr>
          <p:spPr>
            <a:xfrm>
              <a:off x="784199" y="945407"/>
              <a:ext cx="579030" cy="425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400</a:t>
              </a:r>
            </a:p>
          </p:txBody>
        </p:sp>
        <p:sp>
          <p:nvSpPr>
            <p:cNvPr id="133" name="Shape 133"/>
            <p:cNvSpPr/>
            <p:nvPr/>
          </p:nvSpPr>
          <p:spPr>
            <a:xfrm>
              <a:off x="1394687" y="3389811"/>
              <a:ext cx="275368"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134" name="Shape 134"/>
            <p:cNvSpPr/>
            <p:nvPr/>
          </p:nvSpPr>
          <p:spPr>
            <a:xfrm>
              <a:off x="1394687" y="2734242"/>
              <a:ext cx="1860635"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135" name="Shape 135"/>
            <p:cNvSpPr/>
            <p:nvPr/>
          </p:nvSpPr>
          <p:spPr>
            <a:xfrm>
              <a:off x="1394687" y="1994983"/>
              <a:ext cx="2317371"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136" name="Shape 136"/>
            <p:cNvSpPr/>
            <p:nvPr/>
          </p:nvSpPr>
          <p:spPr>
            <a:xfrm>
              <a:off x="1394687" y="1158086"/>
              <a:ext cx="730445"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137" name="Shape 137"/>
            <p:cNvSpPr/>
            <p:nvPr/>
          </p:nvSpPr>
          <p:spPr>
            <a:xfrm>
              <a:off x="762000" y="-508000"/>
              <a:ext cx="1493358" cy="676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defRPr sz="1700"/>
              </a:lvl1pPr>
            </a:lstStyle>
            <a:p>
              <a:pPr lvl="0">
                <a:defRPr sz="1800"/>
              </a:pPr>
              <a:r>
                <a:rPr sz="1200"/>
                <a:t>Time (generations)</a:t>
              </a:r>
            </a:p>
          </p:txBody>
        </p:sp>
        <p:sp>
          <p:nvSpPr>
            <p:cNvPr id="138" name="Shape 138"/>
            <p:cNvSpPr/>
            <p:nvPr/>
          </p:nvSpPr>
          <p:spPr>
            <a:xfrm>
              <a:off x="1838873" y="3655027"/>
              <a:ext cx="432431" cy="4226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10</a:t>
              </a:r>
            </a:p>
          </p:txBody>
        </p:sp>
        <p:sp>
          <p:nvSpPr>
            <p:cNvPr id="139" name="Shape 139"/>
            <p:cNvSpPr/>
            <p:nvPr/>
          </p:nvSpPr>
          <p:spPr>
            <a:xfrm>
              <a:off x="2662100" y="3646908"/>
              <a:ext cx="275368" cy="394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5</a:t>
              </a:r>
            </a:p>
          </p:txBody>
        </p:sp>
        <p:sp>
          <p:nvSpPr>
            <p:cNvPr id="140" name="Shape 140"/>
            <p:cNvSpPr/>
            <p:nvPr/>
          </p:nvSpPr>
          <p:spPr>
            <a:xfrm>
              <a:off x="3441533" y="3646908"/>
              <a:ext cx="275368" cy="398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2</a:t>
              </a:r>
            </a:p>
          </p:txBody>
        </p:sp>
        <p:sp>
          <p:nvSpPr>
            <p:cNvPr id="141" name="Shape 141"/>
            <p:cNvSpPr/>
            <p:nvPr/>
          </p:nvSpPr>
          <p:spPr>
            <a:xfrm>
              <a:off x="4245323" y="3646908"/>
              <a:ext cx="290567" cy="425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4</a:t>
              </a:r>
            </a:p>
          </p:txBody>
        </p:sp>
        <p:sp>
          <p:nvSpPr>
            <p:cNvPr id="142" name="Shape 142"/>
            <p:cNvSpPr/>
            <p:nvPr/>
          </p:nvSpPr>
          <p:spPr>
            <a:xfrm>
              <a:off x="5162780" y="3646908"/>
              <a:ext cx="332640" cy="425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5</a:t>
              </a:r>
            </a:p>
          </p:txBody>
        </p:sp>
        <p:sp>
          <p:nvSpPr>
            <p:cNvPr id="143" name="Shape 143"/>
            <p:cNvSpPr/>
            <p:nvPr/>
          </p:nvSpPr>
          <p:spPr>
            <a:xfrm>
              <a:off x="2275705" y="2843118"/>
              <a:ext cx="566820" cy="4401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0.4</a:t>
              </a:r>
            </a:p>
          </p:txBody>
        </p:sp>
        <p:sp>
          <p:nvSpPr>
            <p:cNvPr id="144" name="Shape 144"/>
            <p:cNvSpPr/>
            <p:nvPr/>
          </p:nvSpPr>
          <p:spPr>
            <a:xfrm>
              <a:off x="3875165" y="2193591"/>
              <a:ext cx="521152" cy="398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0.5</a:t>
              </a:r>
            </a:p>
          </p:txBody>
        </p:sp>
        <p:sp>
          <p:nvSpPr>
            <p:cNvPr id="145" name="Shape 145"/>
            <p:cNvSpPr/>
            <p:nvPr/>
          </p:nvSpPr>
          <p:spPr>
            <a:xfrm>
              <a:off x="4500336" y="1365444"/>
              <a:ext cx="561881" cy="398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0.2</a:t>
              </a:r>
            </a:p>
          </p:txBody>
        </p:sp>
        <p:sp>
          <p:nvSpPr>
            <p:cNvPr id="146" name="Shape 146"/>
            <p:cNvSpPr/>
            <p:nvPr/>
          </p:nvSpPr>
          <p:spPr>
            <a:xfrm>
              <a:off x="3441533" y="634726"/>
              <a:ext cx="275368" cy="3977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1</a:t>
              </a:r>
            </a:p>
          </p:txBody>
        </p:sp>
        <p:sp>
          <p:nvSpPr>
            <p:cNvPr id="147" name="Shape 147"/>
            <p:cNvSpPr/>
            <p:nvPr/>
          </p:nvSpPr>
          <p:spPr>
            <a:xfrm>
              <a:off x="5505992" y="406994"/>
              <a:ext cx="1458131" cy="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400" i="1">
                  <a:solidFill>
                    <a:srgbClr val="C82506"/>
                  </a:solidFill>
                </a:defRPr>
              </a:lvl1pPr>
            </a:lstStyle>
            <a:p>
              <a:pPr lvl="0">
                <a:defRPr sz="1800" i="0">
                  <a:solidFill>
                    <a:srgbClr val="000000"/>
                  </a:solidFill>
                </a:defRPr>
              </a:pPr>
              <a:r>
                <a:rPr sz="1000"/>
                <a:t>scaled population sizes</a:t>
              </a:r>
            </a:p>
          </p:txBody>
        </p:sp>
        <p:sp>
          <p:nvSpPr>
            <p:cNvPr id="148" name="Shape 148"/>
            <p:cNvSpPr/>
            <p:nvPr/>
          </p:nvSpPr>
          <p:spPr>
            <a:xfrm flipH="1">
              <a:off x="3706113" y="740274"/>
              <a:ext cx="1780571" cy="54596"/>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1300"/>
              </a:pPr>
              <a:endParaRPr/>
            </a:p>
          </p:txBody>
        </p:sp>
        <p:sp>
          <p:nvSpPr>
            <p:cNvPr id="149" name="Shape 149"/>
            <p:cNvSpPr/>
            <p:nvPr/>
          </p:nvSpPr>
          <p:spPr>
            <a:xfrm flipH="1">
              <a:off x="4928844" y="990919"/>
              <a:ext cx="639915" cy="469577"/>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1300"/>
              </a:pPr>
              <a:endParaRPr/>
            </a:p>
          </p:txBody>
        </p:sp>
      </p:grpSp>
      <p:grpSp>
        <p:nvGrpSpPr>
          <p:cNvPr id="175" name="Group 175"/>
          <p:cNvGrpSpPr/>
          <p:nvPr/>
        </p:nvGrpSpPr>
        <p:grpSpPr>
          <a:xfrm>
            <a:off x="5192293" y="1302212"/>
            <a:ext cx="3360014" cy="2726315"/>
            <a:chOff x="716734" y="265593"/>
            <a:chExt cx="4778685" cy="3877425"/>
          </a:xfrm>
        </p:grpSpPr>
        <p:grpSp>
          <p:nvGrpSpPr>
            <p:cNvPr id="155" name="Group 155"/>
            <p:cNvGrpSpPr/>
            <p:nvPr/>
          </p:nvGrpSpPr>
          <p:grpSpPr>
            <a:xfrm>
              <a:off x="1812482" y="1158375"/>
              <a:ext cx="3329105" cy="2978023"/>
              <a:chOff x="0" y="0"/>
              <a:chExt cx="3329103" cy="2978022"/>
            </a:xfrm>
          </p:grpSpPr>
          <p:sp>
            <p:nvSpPr>
              <p:cNvPr id="151" name="Shape 151"/>
              <p:cNvSpPr/>
              <p:nvPr/>
            </p:nvSpPr>
            <p:spPr>
              <a:xfrm>
                <a:off x="0" y="2203843"/>
                <a:ext cx="802278" cy="7741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569" y="0"/>
                    </a:lnTo>
                    <a:lnTo>
                      <a:pt x="21600" y="21304"/>
                    </a:lnTo>
                  </a:path>
                </a:pathLst>
              </a:cu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52" name="Shape 152"/>
              <p:cNvSpPr/>
              <p:nvPr/>
            </p:nvSpPr>
            <p:spPr>
              <a:xfrm>
                <a:off x="1587688" y="1566407"/>
                <a:ext cx="802278" cy="14116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569" y="0"/>
                    </a:lnTo>
                    <a:lnTo>
                      <a:pt x="21600" y="21304"/>
                    </a:lnTo>
                  </a:path>
                </a:pathLst>
              </a:cu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53" name="Shape 153"/>
              <p:cNvSpPr/>
              <p:nvPr/>
            </p:nvSpPr>
            <p:spPr>
              <a:xfrm>
                <a:off x="1996796" y="837269"/>
                <a:ext cx="1332308" cy="2131588"/>
              </a:xfrm>
              <a:custGeom>
                <a:avLst/>
                <a:gdLst/>
                <a:ahLst/>
                <a:cxnLst>
                  <a:cxn ang="0">
                    <a:pos x="wd2" y="hd2"/>
                  </a:cxn>
                  <a:cxn ang="5400000">
                    <a:pos x="wd2" y="hd2"/>
                  </a:cxn>
                  <a:cxn ang="10800000">
                    <a:pos x="wd2" y="hd2"/>
                  </a:cxn>
                  <a:cxn ang="16200000">
                    <a:pos x="wd2" y="hd2"/>
                  </a:cxn>
                </a:cxnLst>
                <a:rect l="0" t="0" r="r" b="b"/>
                <a:pathLst>
                  <a:path w="21600" h="21600" extrusionOk="0">
                    <a:moveTo>
                      <a:pt x="0" y="7390"/>
                    </a:moveTo>
                    <a:lnTo>
                      <a:pt x="0" y="0"/>
                    </a:lnTo>
                    <a:lnTo>
                      <a:pt x="21600" y="0"/>
                    </a:lnTo>
                    <a:lnTo>
                      <a:pt x="21600" y="21600"/>
                    </a:lnTo>
                  </a:path>
                </a:pathLst>
              </a:cu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54" name="Shape 154"/>
              <p:cNvSpPr/>
              <p:nvPr/>
            </p:nvSpPr>
            <p:spPr>
              <a:xfrm>
                <a:off x="385443" y="0"/>
                <a:ext cx="2191524" cy="22173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8112"/>
                    </a:lnTo>
                  </a:path>
                </a:pathLst>
              </a:cu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grpSp>
        <p:sp>
          <p:nvSpPr>
            <p:cNvPr id="156" name="Shape 156"/>
            <p:cNvSpPr/>
            <p:nvPr/>
          </p:nvSpPr>
          <p:spPr>
            <a:xfrm flipV="1">
              <a:off x="1394687" y="265593"/>
              <a:ext cx="1" cy="3877427"/>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endParaRPr/>
            </a:p>
          </p:txBody>
        </p:sp>
        <p:sp>
          <p:nvSpPr>
            <p:cNvPr id="157" name="Shape 157"/>
            <p:cNvSpPr/>
            <p:nvPr/>
          </p:nvSpPr>
          <p:spPr>
            <a:xfrm flipV="1">
              <a:off x="3389292" y="495164"/>
              <a:ext cx="1" cy="676871"/>
            </a:xfrm>
            <a:prstGeom prst="line">
              <a:avLst/>
            </a:pr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58" name="Shape 158"/>
            <p:cNvSpPr/>
            <p:nvPr/>
          </p:nvSpPr>
          <p:spPr>
            <a:xfrm>
              <a:off x="733154" y="3190727"/>
              <a:ext cx="584716" cy="398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92</a:t>
              </a:r>
            </a:p>
          </p:txBody>
        </p:sp>
        <p:sp>
          <p:nvSpPr>
            <p:cNvPr id="159" name="Shape 159"/>
            <p:cNvSpPr/>
            <p:nvPr/>
          </p:nvSpPr>
          <p:spPr>
            <a:xfrm>
              <a:off x="750280" y="2535158"/>
              <a:ext cx="567590" cy="398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200</a:t>
              </a:r>
            </a:p>
          </p:txBody>
        </p:sp>
        <p:sp>
          <p:nvSpPr>
            <p:cNvPr id="160" name="Shape 160"/>
            <p:cNvSpPr/>
            <p:nvPr/>
          </p:nvSpPr>
          <p:spPr>
            <a:xfrm>
              <a:off x="716734" y="1792704"/>
              <a:ext cx="601136" cy="4045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299</a:t>
              </a:r>
            </a:p>
          </p:txBody>
        </p:sp>
        <p:sp>
          <p:nvSpPr>
            <p:cNvPr id="161" name="Shape 161"/>
            <p:cNvSpPr/>
            <p:nvPr/>
          </p:nvSpPr>
          <p:spPr>
            <a:xfrm>
              <a:off x="784199" y="945407"/>
              <a:ext cx="579030" cy="425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lvl1pPr>
            </a:lstStyle>
            <a:p>
              <a:pPr lvl="0">
                <a:defRPr sz="1800"/>
              </a:pPr>
              <a:r>
                <a:rPr sz="1400"/>
                <a:t>388</a:t>
              </a:r>
            </a:p>
          </p:txBody>
        </p:sp>
        <p:sp>
          <p:nvSpPr>
            <p:cNvPr id="162" name="Shape 162"/>
            <p:cNvSpPr/>
            <p:nvPr/>
          </p:nvSpPr>
          <p:spPr>
            <a:xfrm>
              <a:off x="1394687" y="3389811"/>
              <a:ext cx="275368"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163" name="Shape 163"/>
            <p:cNvSpPr/>
            <p:nvPr/>
          </p:nvSpPr>
          <p:spPr>
            <a:xfrm>
              <a:off x="1394687" y="2734242"/>
              <a:ext cx="1860635"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164" name="Shape 164"/>
            <p:cNvSpPr/>
            <p:nvPr/>
          </p:nvSpPr>
          <p:spPr>
            <a:xfrm>
              <a:off x="1394687" y="1994983"/>
              <a:ext cx="2317371"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165" name="Shape 165"/>
            <p:cNvSpPr/>
            <p:nvPr/>
          </p:nvSpPr>
          <p:spPr>
            <a:xfrm>
              <a:off x="1394687" y="1158086"/>
              <a:ext cx="730445"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166" name="Shape 166"/>
            <p:cNvSpPr/>
            <p:nvPr/>
          </p:nvSpPr>
          <p:spPr>
            <a:xfrm>
              <a:off x="1737273" y="3655027"/>
              <a:ext cx="712446" cy="4525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10.3</a:t>
              </a:r>
            </a:p>
          </p:txBody>
        </p:sp>
        <p:sp>
          <p:nvSpPr>
            <p:cNvPr id="167" name="Shape 167"/>
            <p:cNvSpPr/>
            <p:nvPr/>
          </p:nvSpPr>
          <p:spPr>
            <a:xfrm>
              <a:off x="2662100" y="3646908"/>
              <a:ext cx="275368" cy="394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5</a:t>
              </a:r>
            </a:p>
          </p:txBody>
        </p:sp>
        <p:sp>
          <p:nvSpPr>
            <p:cNvPr id="168" name="Shape 168"/>
            <p:cNvSpPr/>
            <p:nvPr/>
          </p:nvSpPr>
          <p:spPr>
            <a:xfrm>
              <a:off x="3441533" y="3646908"/>
              <a:ext cx="275368" cy="398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2</a:t>
              </a:r>
            </a:p>
          </p:txBody>
        </p:sp>
        <p:sp>
          <p:nvSpPr>
            <p:cNvPr id="169" name="Shape 169"/>
            <p:cNvSpPr/>
            <p:nvPr/>
          </p:nvSpPr>
          <p:spPr>
            <a:xfrm>
              <a:off x="4245323" y="3646908"/>
              <a:ext cx="290567" cy="425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4</a:t>
              </a:r>
            </a:p>
          </p:txBody>
        </p:sp>
        <p:sp>
          <p:nvSpPr>
            <p:cNvPr id="170" name="Shape 170"/>
            <p:cNvSpPr/>
            <p:nvPr/>
          </p:nvSpPr>
          <p:spPr>
            <a:xfrm>
              <a:off x="5162780" y="3646908"/>
              <a:ext cx="332640" cy="425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5</a:t>
              </a:r>
            </a:p>
          </p:txBody>
        </p:sp>
        <p:sp>
          <p:nvSpPr>
            <p:cNvPr id="171" name="Shape 171"/>
            <p:cNvSpPr/>
            <p:nvPr/>
          </p:nvSpPr>
          <p:spPr>
            <a:xfrm>
              <a:off x="2275705" y="2843118"/>
              <a:ext cx="769961" cy="446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0.47</a:t>
              </a:r>
            </a:p>
          </p:txBody>
        </p:sp>
        <p:sp>
          <p:nvSpPr>
            <p:cNvPr id="172" name="Shape 172"/>
            <p:cNvSpPr/>
            <p:nvPr/>
          </p:nvSpPr>
          <p:spPr>
            <a:xfrm>
              <a:off x="3875165" y="2193591"/>
              <a:ext cx="521152" cy="398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0.5</a:t>
              </a:r>
            </a:p>
          </p:txBody>
        </p:sp>
        <p:sp>
          <p:nvSpPr>
            <p:cNvPr id="173" name="Shape 173"/>
            <p:cNvSpPr/>
            <p:nvPr/>
          </p:nvSpPr>
          <p:spPr>
            <a:xfrm>
              <a:off x="4500336" y="1365444"/>
              <a:ext cx="764378" cy="3981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0.22</a:t>
              </a:r>
            </a:p>
          </p:txBody>
        </p:sp>
        <p:sp>
          <p:nvSpPr>
            <p:cNvPr id="174" name="Shape 174"/>
            <p:cNvSpPr/>
            <p:nvPr/>
          </p:nvSpPr>
          <p:spPr>
            <a:xfrm>
              <a:off x="3441533" y="634726"/>
              <a:ext cx="747451" cy="3977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300" i="1">
                  <a:solidFill>
                    <a:srgbClr val="C82506"/>
                  </a:solidFill>
                </a:defRPr>
              </a:lvl1pPr>
            </a:lstStyle>
            <a:p>
              <a:pPr lvl="0">
                <a:defRPr sz="1800" i="0">
                  <a:solidFill>
                    <a:srgbClr val="000000"/>
                  </a:solidFill>
                </a:defRPr>
              </a:pPr>
              <a:r>
                <a:rPr sz="1600"/>
                <a:t>0.87</a:t>
              </a:r>
            </a:p>
          </p:txBody>
        </p:sp>
      </p:grpSp>
      <p:sp>
        <p:nvSpPr>
          <p:cNvPr id="176" name="Shape 176"/>
          <p:cNvSpPr/>
          <p:nvPr/>
        </p:nvSpPr>
        <p:spPr>
          <a:xfrm>
            <a:off x="1686134" y="4034553"/>
            <a:ext cx="1380182" cy="4568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Simulated</a:t>
            </a:r>
          </a:p>
        </p:txBody>
      </p:sp>
      <p:sp>
        <p:nvSpPr>
          <p:cNvPr id="177" name="Shape 177"/>
          <p:cNvSpPr/>
          <p:nvPr/>
        </p:nvSpPr>
        <p:spPr>
          <a:xfrm>
            <a:off x="6551752" y="4034553"/>
            <a:ext cx="1354534" cy="4568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a:t>Estimated</a:t>
            </a:r>
          </a:p>
        </p:txBody>
      </p:sp>
      <p:sp>
        <p:nvSpPr>
          <p:cNvPr id="178" name="Shape 178"/>
          <p:cNvSpPr/>
          <p:nvPr/>
        </p:nvSpPr>
        <p:spPr>
          <a:xfrm>
            <a:off x="668193" y="4802262"/>
            <a:ext cx="2943010"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2800"/>
            </a:lvl1pPr>
          </a:lstStyle>
          <a:p>
            <a:pPr lvl="0">
              <a:defRPr sz="1800"/>
            </a:pPr>
            <a:r>
              <a:rPr sz="2000"/>
              <a:t>Fits (100 samples per pop.):</a:t>
            </a:r>
          </a:p>
        </p:txBody>
      </p:sp>
      <p:graphicFrame>
        <p:nvGraphicFramePr>
          <p:cNvPr id="179" name="Table 179"/>
          <p:cNvGraphicFramePr/>
          <p:nvPr/>
        </p:nvGraphicFramePr>
        <p:xfrm>
          <a:off x="532200" y="5215565"/>
          <a:ext cx="3617715" cy="1496855"/>
        </p:xfrm>
        <a:graphic>
          <a:graphicData uri="http://schemas.openxmlformats.org/drawingml/2006/table">
            <a:tbl>
              <a:tblPr firstRow="1" bandRow="1"/>
              <a:tblGrid>
                <a:gridCol w="1205905"/>
                <a:gridCol w="1205905"/>
                <a:gridCol w="1205905"/>
              </a:tblGrid>
              <a:tr h="406527">
                <a:tc>
                  <a:txBody>
                    <a:bodyPr/>
                    <a:lstStyle/>
                    <a:p>
                      <a:pPr lvl="0" algn="l" defTabSz="914400">
                        <a:defRPr b="0">
                          <a:solidFill>
                            <a:srgbClr val="000000"/>
                          </a:solidFill>
                        </a:defRPr>
                      </a:pPr>
                      <a:r>
                        <a:rPr sz="1200" b="1">
                          <a:solidFill>
                            <a:srgbClr val="FFFFFF"/>
                          </a:solidFill>
                        </a:rPr>
                        <a:t>Pattern</a:t>
                      </a:r>
                    </a:p>
                  </a:txBody>
                  <a:tcPr marL="35719" marR="35719" marT="35719" marB="35719" anchor="ctr" horzOverflow="overflow"/>
                </a:tc>
                <a:tc>
                  <a:txBody>
                    <a:bodyPr/>
                    <a:lstStyle/>
                    <a:p>
                      <a:pPr lvl="0" algn="l" defTabSz="914400">
                        <a:defRPr b="0">
                          <a:solidFill>
                            <a:srgbClr val="000000"/>
                          </a:solidFill>
                        </a:defRPr>
                      </a:pPr>
                      <a:r>
                        <a:rPr sz="1200" b="1">
                          <a:solidFill>
                            <a:srgbClr val="FFFFFF"/>
                          </a:solidFill>
                        </a:rPr>
                        <a:t>Count (real)</a:t>
                      </a:r>
                    </a:p>
                  </a:txBody>
                  <a:tcPr marL="35719" marR="35719" marT="35719" marB="35719" anchor="ctr" horzOverflow="overflow"/>
                </a:tc>
                <a:tc>
                  <a:txBody>
                    <a:bodyPr/>
                    <a:lstStyle/>
                    <a:p>
                      <a:pPr lvl="0" algn="l" defTabSz="914400">
                        <a:defRPr b="0">
                          <a:solidFill>
                            <a:srgbClr val="000000"/>
                          </a:solidFill>
                        </a:defRPr>
                      </a:pPr>
                      <a:r>
                        <a:rPr sz="1200" b="1">
                          <a:solidFill>
                            <a:srgbClr val="FFFFFF"/>
                          </a:solidFill>
                        </a:rPr>
                        <a:t>Count (predicted)</a:t>
                      </a:r>
                    </a:p>
                  </a:txBody>
                  <a:tcPr marL="35719" marR="35719" marT="35719" marB="35719" anchor="ctr" horzOverflow="overflow"/>
                </a:tc>
              </a:tr>
              <a:tr h="272582">
                <a:tc>
                  <a:txBody>
                    <a:bodyPr/>
                    <a:lstStyle/>
                    <a:p>
                      <a:pPr lvl="0" algn="l" defTabSz="914400"/>
                      <a:r>
                        <a:rPr sz="1200"/>
                        <a:t>0,1,0,2,1</a:t>
                      </a:r>
                    </a:p>
                  </a:txBody>
                  <a:tcPr marL="35719" marR="35719" marT="35719" marB="35719" anchor="ctr" horzOverflow="overflow"/>
                </a:tc>
                <a:tc>
                  <a:txBody>
                    <a:bodyPr/>
                    <a:lstStyle/>
                    <a:p>
                      <a:pPr lvl="0" algn="l" defTabSz="914400"/>
                      <a:r>
                        <a:rPr sz="1200"/>
                        <a:t>1114</a:t>
                      </a:r>
                    </a:p>
                  </a:txBody>
                  <a:tcPr marL="35719" marR="35719" marT="35719" marB="35719" anchor="ctr" horzOverflow="overflow"/>
                </a:tc>
                <a:tc>
                  <a:txBody>
                    <a:bodyPr/>
                    <a:lstStyle/>
                    <a:p>
                      <a:pPr lvl="0" algn="l" defTabSz="914400"/>
                      <a:r>
                        <a:rPr sz="1200"/>
                        <a:t>1159</a:t>
                      </a:r>
                    </a:p>
                  </a:txBody>
                  <a:tcPr marL="35719" marR="35719" marT="35719" marB="35719" anchor="ctr" horzOverflow="overflow"/>
                </a:tc>
              </a:tr>
              <a:tr h="272582">
                <a:tc>
                  <a:txBody>
                    <a:bodyPr/>
                    <a:lstStyle/>
                    <a:p>
                      <a:pPr lvl="0" algn="l" defTabSz="914400"/>
                      <a:r>
                        <a:rPr sz="1200"/>
                        <a:t>2,1,0,0,0</a:t>
                      </a:r>
                    </a:p>
                  </a:txBody>
                  <a:tcPr marL="35719" marR="35719" marT="35719" marB="35719" anchor="ctr" horzOverflow="overflow"/>
                </a:tc>
                <a:tc>
                  <a:txBody>
                    <a:bodyPr/>
                    <a:lstStyle/>
                    <a:p>
                      <a:pPr lvl="0" algn="l" defTabSz="914400"/>
                      <a:r>
                        <a:rPr sz="1200"/>
                        <a:t>140585</a:t>
                      </a:r>
                    </a:p>
                  </a:txBody>
                  <a:tcPr marL="35719" marR="35719" marT="35719" marB="35719" anchor="ctr" horzOverflow="overflow"/>
                </a:tc>
                <a:tc>
                  <a:txBody>
                    <a:bodyPr/>
                    <a:lstStyle/>
                    <a:p>
                      <a:pPr lvl="0" algn="l" defTabSz="914400"/>
                      <a:r>
                        <a:rPr sz="1200"/>
                        <a:t>139657</a:t>
                      </a:r>
                    </a:p>
                  </a:txBody>
                  <a:tcPr marL="35719" marR="35719" marT="35719" marB="35719" anchor="ctr" horzOverflow="overflow"/>
                </a:tc>
              </a:tr>
              <a:tr h="272582">
                <a:tc>
                  <a:txBody>
                    <a:bodyPr/>
                    <a:lstStyle/>
                    <a:p>
                      <a:pPr lvl="0" algn="l" defTabSz="914400"/>
                      <a:r>
                        <a:rPr sz="1200"/>
                        <a:t>1,0,2,0,0</a:t>
                      </a:r>
                    </a:p>
                  </a:txBody>
                  <a:tcPr marL="35719" marR="35719" marT="35719" marB="35719" anchor="ctr" horzOverflow="overflow"/>
                </a:tc>
                <a:tc>
                  <a:txBody>
                    <a:bodyPr/>
                    <a:lstStyle/>
                    <a:p>
                      <a:pPr lvl="0" algn="l" defTabSz="914400"/>
                      <a:r>
                        <a:rPr sz="1200"/>
                        <a:t>1138</a:t>
                      </a:r>
                    </a:p>
                  </a:txBody>
                  <a:tcPr marL="35719" marR="35719" marT="35719" marB="35719" anchor="ctr" horzOverflow="overflow"/>
                </a:tc>
                <a:tc>
                  <a:txBody>
                    <a:bodyPr/>
                    <a:lstStyle/>
                    <a:p>
                      <a:pPr lvl="0" algn="l" defTabSz="914400"/>
                      <a:r>
                        <a:rPr sz="1200"/>
                        <a:t>1205</a:t>
                      </a:r>
                    </a:p>
                  </a:txBody>
                  <a:tcPr marL="35719" marR="35719" marT="35719" marB="35719" anchor="ctr" horzOverflow="overflow"/>
                </a:tc>
              </a:tr>
              <a:tr h="272582">
                <a:tc gridSpan="3">
                  <a:txBody>
                    <a:bodyPr/>
                    <a:lstStyle/>
                    <a:p>
                      <a:pPr lvl="0" defTabSz="914400"/>
                      <a:r>
                        <a:rPr sz="1200"/>
                        <a:t>thousands of rows …</a:t>
                      </a:r>
                    </a:p>
                  </a:txBody>
                  <a:tcPr marL="35719" marR="35719" marT="35719" marB="35719" anchor="ctr" horzOverflow="overflow"/>
                </a:tc>
                <a:tc hMerge="1">
                  <a:txBody>
                    <a:bodyPr/>
                    <a:lstStyle/>
                    <a:p>
                      <a:endParaRPr lang="en-US"/>
                    </a:p>
                  </a:txBody>
                  <a:tcPr/>
                </a:tc>
                <a:tc hMerge="1">
                  <a:txBody>
                    <a:bodyPr/>
                    <a:lstStyle/>
                    <a:p>
                      <a:endParaRPr lang="en-US"/>
                    </a:p>
                  </a:txBody>
                  <a:tcPr/>
                </a:tc>
              </a:tr>
            </a:tbl>
          </a:graphicData>
        </a:graphic>
      </p:graphicFrame>
      <p:sp>
        <p:nvSpPr>
          <p:cNvPr id="180" name="Shape 180"/>
          <p:cNvSpPr/>
          <p:nvPr/>
        </p:nvSpPr>
        <p:spPr>
          <a:xfrm>
            <a:off x="4984459" y="4982930"/>
            <a:ext cx="4073304" cy="142634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lvl="0" algn="l">
              <a:defRPr sz="1800"/>
            </a:pPr>
            <a:r>
              <a:rPr sz="2200"/>
              <a:t>Fitting population sizes and split times separates </a:t>
            </a:r>
            <a:r>
              <a:rPr sz="2200" b="1"/>
              <a:t>drift</a:t>
            </a:r>
            <a:r>
              <a:rPr sz="2200"/>
              <a:t> from </a:t>
            </a:r>
            <a:r>
              <a:rPr sz="2200" b="1"/>
              <a:t>divergence -&gt; different from Treemix</a:t>
            </a:r>
          </a:p>
        </p:txBody>
      </p:sp>
    </p:spTree>
    <p:extLst>
      <p:ext uri="{BB962C8B-B14F-4D97-AF65-F5344CB8AC3E}">
        <p14:creationId xmlns:p14="http://schemas.microsoft.com/office/powerpoint/2010/main" val="7246579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 name="Group 211"/>
          <p:cNvGrpSpPr/>
          <p:nvPr/>
        </p:nvGrpSpPr>
        <p:grpSpPr>
          <a:xfrm>
            <a:off x="1503545" y="1160023"/>
            <a:ext cx="6544785" cy="3465366"/>
            <a:chOff x="0" y="0"/>
            <a:chExt cx="9308138" cy="4928520"/>
          </a:xfrm>
        </p:grpSpPr>
        <p:grpSp>
          <p:nvGrpSpPr>
            <p:cNvPr id="190" name="Group 190"/>
            <p:cNvGrpSpPr/>
            <p:nvPr/>
          </p:nvGrpSpPr>
          <p:grpSpPr>
            <a:xfrm>
              <a:off x="2223533" y="1273497"/>
              <a:ext cx="4891369" cy="3655024"/>
              <a:chOff x="0" y="0"/>
              <a:chExt cx="4891367" cy="3655022"/>
            </a:xfrm>
          </p:grpSpPr>
          <p:grpSp>
            <p:nvGrpSpPr>
              <p:cNvPr id="185" name="Group 185"/>
              <p:cNvGrpSpPr/>
              <p:nvPr/>
            </p:nvGrpSpPr>
            <p:grpSpPr>
              <a:xfrm>
                <a:off x="370565" y="0"/>
                <a:ext cx="4197095" cy="3080334"/>
                <a:chOff x="0" y="0"/>
                <a:chExt cx="4197093" cy="3080333"/>
              </a:xfrm>
            </p:grpSpPr>
            <p:sp>
              <p:nvSpPr>
                <p:cNvPr id="182" name="Shape 182"/>
                <p:cNvSpPr/>
                <p:nvPr/>
              </p:nvSpPr>
              <p:spPr>
                <a:xfrm>
                  <a:off x="0" y="1762552"/>
                  <a:ext cx="1287626" cy="13177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319"/>
                      </a:lnTo>
                    </a:path>
                  </a:pathLst>
                </a:cu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83" name="Shape 183"/>
                <p:cNvSpPr/>
                <p:nvPr/>
              </p:nvSpPr>
              <p:spPr>
                <a:xfrm>
                  <a:off x="655170" y="1039083"/>
                  <a:ext cx="1896537" cy="2016485"/>
                </a:xfrm>
                <a:custGeom>
                  <a:avLst/>
                  <a:gdLst/>
                  <a:ahLst/>
                  <a:cxnLst>
                    <a:cxn ang="0">
                      <a:pos x="wd2" y="hd2"/>
                    </a:cxn>
                    <a:cxn ang="5400000">
                      <a:pos x="wd2" y="hd2"/>
                    </a:cxn>
                    <a:cxn ang="10800000">
                      <a:pos x="wd2" y="hd2"/>
                    </a:cxn>
                    <a:cxn ang="16200000">
                      <a:pos x="wd2" y="hd2"/>
                    </a:cxn>
                  </a:cxnLst>
                  <a:rect l="0" t="0" r="r" b="b"/>
                  <a:pathLst>
                    <a:path w="21600" h="21600" extrusionOk="0">
                      <a:moveTo>
                        <a:pt x="0" y="7768"/>
                      </a:moveTo>
                      <a:lnTo>
                        <a:pt x="0" y="0"/>
                      </a:lnTo>
                      <a:lnTo>
                        <a:pt x="21600" y="0"/>
                      </a:lnTo>
                      <a:lnTo>
                        <a:pt x="21600" y="21600"/>
                      </a:lnTo>
                    </a:path>
                  </a:pathLst>
                </a:cu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84" name="Shape 184"/>
                <p:cNvSpPr/>
                <p:nvPr/>
              </p:nvSpPr>
              <p:spPr>
                <a:xfrm>
                  <a:off x="1589713" y="0"/>
                  <a:ext cx="2607381" cy="3021940"/>
                </a:xfrm>
                <a:custGeom>
                  <a:avLst/>
                  <a:gdLst/>
                  <a:ahLst/>
                  <a:cxnLst>
                    <a:cxn ang="0">
                      <a:pos x="wd2" y="hd2"/>
                    </a:cxn>
                    <a:cxn ang="5400000">
                      <a:pos x="wd2" y="hd2"/>
                    </a:cxn>
                    <a:cxn ang="10800000">
                      <a:pos x="wd2" y="hd2"/>
                    </a:cxn>
                    <a:cxn ang="16200000">
                      <a:pos x="wd2" y="hd2"/>
                    </a:cxn>
                  </a:cxnLst>
                  <a:rect l="0" t="0" r="r" b="b"/>
                  <a:pathLst>
                    <a:path w="21600" h="21600" extrusionOk="0">
                      <a:moveTo>
                        <a:pt x="0" y="7437"/>
                      </a:moveTo>
                      <a:lnTo>
                        <a:pt x="0" y="0"/>
                      </a:lnTo>
                      <a:lnTo>
                        <a:pt x="21600" y="0"/>
                      </a:lnTo>
                      <a:lnTo>
                        <a:pt x="21600" y="21600"/>
                      </a:lnTo>
                    </a:path>
                  </a:pathLst>
                </a:cu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grpSp>
          <p:sp>
            <p:nvSpPr>
              <p:cNvPr id="186" name="Shape 186"/>
              <p:cNvSpPr/>
              <p:nvPr/>
            </p:nvSpPr>
            <p:spPr>
              <a:xfrm>
                <a:off x="-1" y="3125401"/>
                <a:ext cx="675174" cy="529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700"/>
                </a:lvl1pPr>
              </a:lstStyle>
              <a:p>
                <a:pPr lvl="0">
                  <a:defRPr sz="1800"/>
                </a:pPr>
                <a:r>
                  <a:rPr sz="1900"/>
                  <a:t>FIN</a:t>
                </a:r>
              </a:p>
            </p:txBody>
          </p:sp>
          <p:sp>
            <p:nvSpPr>
              <p:cNvPr id="187" name="Shape 187"/>
              <p:cNvSpPr/>
              <p:nvPr/>
            </p:nvSpPr>
            <p:spPr>
              <a:xfrm>
                <a:off x="1173389" y="3125401"/>
                <a:ext cx="883034" cy="529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700"/>
                </a:lvl1pPr>
              </a:lstStyle>
              <a:p>
                <a:pPr lvl="0">
                  <a:defRPr sz="1800"/>
                </a:pPr>
                <a:r>
                  <a:rPr sz="1900"/>
                  <a:t>GBR</a:t>
                </a:r>
              </a:p>
            </p:txBody>
          </p:sp>
          <p:sp>
            <p:nvSpPr>
              <p:cNvPr id="188" name="Shape 188"/>
              <p:cNvSpPr/>
              <p:nvPr/>
            </p:nvSpPr>
            <p:spPr>
              <a:xfrm>
                <a:off x="2616927" y="3125401"/>
                <a:ext cx="633676" cy="529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700"/>
                </a:lvl1pPr>
              </a:lstStyle>
              <a:p>
                <a:pPr lvl="0">
                  <a:defRPr sz="1800"/>
                </a:pPr>
                <a:r>
                  <a:rPr sz="1900"/>
                  <a:t>TSI</a:t>
                </a:r>
              </a:p>
            </p:txBody>
          </p:sp>
          <p:sp>
            <p:nvSpPr>
              <p:cNvPr id="189" name="Shape 189"/>
              <p:cNvSpPr/>
              <p:nvPr/>
            </p:nvSpPr>
            <p:spPr>
              <a:xfrm>
                <a:off x="4216194" y="3125401"/>
                <a:ext cx="675174" cy="529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700"/>
                </a:lvl1pPr>
              </a:lstStyle>
              <a:p>
                <a:pPr lvl="0">
                  <a:defRPr sz="1800"/>
                </a:pPr>
                <a:r>
                  <a:rPr sz="1900"/>
                  <a:t>IBS</a:t>
                </a:r>
              </a:p>
            </p:txBody>
          </p:sp>
        </p:grpSp>
        <p:sp>
          <p:nvSpPr>
            <p:cNvPr id="191" name="Shape 191"/>
            <p:cNvSpPr/>
            <p:nvPr/>
          </p:nvSpPr>
          <p:spPr>
            <a:xfrm flipV="1">
              <a:off x="951489" y="769839"/>
              <a:ext cx="1" cy="3655023"/>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endParaRPr/>
            </a:p>
          </p:txBody>
        </p:sp>
        <p:sp>
          <p:nvSpPr>
            <p:cNvPr id="192" name="Shape 192"/>
            <p:cNvSpPr/>
            <p:nvPr/>
          </p:nvSpPr>
          <p:spPr>
            <a:xfrm>
              <a:off x="0" y="110012"/>
              <a:ext cx="1632976" cy="4465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lvl1pPr>
            </a:lstStyle>
            <a:p>
              <a:pPr lvl="0">
                <a:defRPr sz="1800"/>
              </a:pPr>
              <a:r>
                <a:rPr sz="1500"/>
                <a:t>Time (gen.)</a:t>
              </a:r>
            </a:p>
          </p:txBody>
        </p:sp>
        <p:sp>
          <p:nvSpPr>
            <p:cNvPr id="193" name="Shape 193"/>
            <p:cNvSpPr/>
            <p:nvPr/>
          </p:nvSpPr>
          <p:spPr>
            <a:xfrm>
              <a:off x="1042308" y="3033309"/>
              <a:ext cx="1321503"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194" name="Shape 194"/>
            <p:cNvSpPr/>
            <p:nvPr/>
          </p:nvSpPr>
          <p:spPr>
            <a:xfrm>
              <a:off x="1052693" y="2306379"/>
              <a:ext cx="2111615"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195" name="Shape 195"/>
            <p:cNvSpPr/>
            <p:nvPr/>
          </p:nvSpPr>
          <p:spPr>
            <a:xfrm>
              <a:off x="1031923" y="1278292"/>
              <a:ext cx="3008961" cy="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defRPr sz="2400"/>
              </a:pPr>
              <a:endParaRPr/>
            </a:p>
          </p:txBody>
        </p:sp>
        <p:sp>
          <p:nvSpPr>
            <p:cNvPr id="196" name="Shape 196"/>
            <p:cNvSpPr/>
            <p:nvPr/>
          </p:nvSpPr>
          <p:spPr>
            <a:xfrm flipV="1">
              <a:off x="5562303" y="0"/>
              <a:ext cx="1" cy="1267908"/>
            </a:xfrm>
            <a:prstGeom prst="line">
              <a:avLst/>
            </a:prstGeom>
            <a:noFill/>
            <a:ln w="63500" cap="flat">
              <a:solidFill>
                <a:srgbClr val="000000"/>
              </a:solidFill>
              <a:prstDash val="solid"/>
              <a:miter lim="400000"/>
            </a:ln>
            <a:effectLst/>
          </p:spPr>
          <p:txBody>
            <a:bodyPr wrap="square" lIns="0" tIns="0" rIns="0" bIns="0" numCol="1" anchor="ctr">
              <a:noAutofit/>
            </a:bodyPr>
            <a:lstStyle/>
            <a:p>
              <a:pPr lvl="0">
                <a:defRPr sz="2400"/>
              </a:pPr>
              <a:endParaRPr/>
            </a:p>
          </p:txBody>
        </p:sp>
        <p:sp>
          <p:nvSpPr>
            <p:cNvPr id="197" name="Shape 197"/>
            <p:cNvSpPr/>
            <p:nvPr/>
          </p:nvSpPr>
          <p:spPr>
            <a:xfrm>
              <a:off x="285626" y="2815230"/>
              <a:ext cx="578471" cy="436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a:lvl1pPr>
            </a:lstStyle>
            <a:p>
              <a:pPr lvl="0">
                <a:defRPr sz="1800"/>
              </a:pPr>
              <a:r>
                <a:rPr sz="1500"/>
                <a:t>236</a:t>
              </a:r>
            </a:p>
          </p:txBody>
        </p:sp>
        <p:sp>
          <p:nvSpPr>
            <p:cNvPr id="198" name="Shape 198"/>
            <p:cNvSpPr/>
            <p:nvPr/>
          </p:nvSpPr>
          <p:spPr>
            <a:xfrm>
              <a:off x="285626" y="2098685"/>
              <a:ext cx="578471" cy="436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a:lvl1pPr>
            </a:lstStyle>
            <a:p>
              <a:pPr lvl="0">
                <a:defRPr sz="1800"/>
              </a:pPr>
              <a:r>
                <a:rPr sz="1500"/>
                <a:t>282</a:t>
              </a:r>
            </a:p>
          </p:txBody>
        </p:sp>
        <p:sp>
          <p:nvSpPr>
            <p:cNvPr id="199" name="Shape 199"/>
            <p:cNvSpPr/>
            <p:nvPr/>
          </p:nvSpPr>
          <p:spPr>
            <a:xfrm>
              <a:off x="285626" y="1080983"/>
              <a:ext cx="578471" cy="436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a:lvl1pPr>
            </a:lstStyle>
            <a:p>
              <a:pPr lvl="0">
                <a:defRPr sz="1800"/>
              </a:pPr>
              <a:r>
                <a:rPr sz="1500"/>
                <a:t>334</a:t>
              </a:r>
            </a:p>
          </p:txBody>
        </p:sp>
        <p:sp>
          <p:nvSpPr>
            <p:cNvPr id="200" name="Shape 200"/>
            <p:cNvSpPr/>
            <p:nvPr/>
          </p:nvSpPr>
          <p:spPr>
            <a:xfrm>
              <a:off x="1955322" y="3438313"/>
              <a:ext cx="562188" cy="436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a:solidFill>
                    <a:srgbClr val="C82506"/>
                  </a:solidFill>
                </a:defRPr>
              </a:lvl1pPr>
            </a:lstStyle>
            <a:p>
              <a:pPr lvl="0">
                <a:defRPr sz="1800">
                  <a:solidFill>
                    <a:srgbClr val="000000"/>
                  </a:solidFill>
                </a:defRPr>
              </a:pPr>
              <a:r>
                <a:rPr sz="1500"/>
                <a:t>34k</a:t>
              </a:r>
            </a:p>
          </p:txBody>
        </p:sp>
        <p:sp>
          <p:nvSpPr>
            <p:cNvPr id="201" name="Shape 201"/>
            <p:cNvSpPr/>
            <p:nvPr/>
          </p:nvSpPr>
          <p:spPr>
            <a:xfrm>
              <a:off x="3141423" y="3438313"/>
              <a:ext cx="723857" cy="436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a:solidFill>
                    <a:srgbClr val="C82506"/>
                  </a:solidFill>
                </a:defRPr>
              </a:lvl1pPr>
            </a:lstStyle>
            <a:p>
              <a:pPr lvl="0">
                <a:defRPr sz="1800">
                  <a:solidFill>
                    <a:srgbClr val="000000"/>
                  </a:solidFill>
                </a:defRPr>
              </a:pPr>
              <a:r>
                <a:rPr sz="1500"/>
                <a:t>724k</a:t>
              </a:r>
            </a:p>
          </p:txBody>
        </p:sp>
        <p:sp>
          <p:nvSpPr>
            <p:cNvPr id="202" name="Shape 202"/>
            <p:cNvSpPr/>
            <p:nvPr/>
          </p:nvSpPr>
          <p:spPr>
            <a:xfrm>
              <a:off x="6059528" y="2711383"/>
              <a:ext cx="723858" cy="436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a:solidFill>
                    <a:srgbClr val="C82506"/>
                  </a:solidFill>
                </a:defRPr>
              </a:lvl1pPr>
            </a:lstStyle>
            <a:p>
              <a:pPr lvl="0">
                <a:defRPr sz="1800">
                  <a:solidFill>
                    <a:srgbClr val="000000"/>
                  </a:solidFill>
                </a:defRPr>
              </a:pPr>
              <a:r>
                <a:rPr sz="1500"/>
                <a:t>784k</a:t>
              </a:r>
            </a:p>
          </p:txBody>
        </p:sp>
        <p:sp>
          <p:nvSpPr>
            <p:cNvPr id="203" name="Shape 203"/>
            <p:cNvSpPr/>
            <p:nvPr/>
          </p:nvSpPr>
          <p:spPr>
            <a:xfrm>
              <a:off x="4397974" y="3064463"/>
              <a:ext cx="723857" cy="436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a:solidFill>
                    <a:srgbClr val="C82506"/>
                  </a:solidFill>
                </a:defRPr>
              </a:lvl1pPr>
            </a:lstStyle>
            <a:p>
              <a:pPr lvl="0">
                <a:defRPr sz="1800">
                  <a:solidFill>
                    <a:srgbClr val="000000"/>
                  </a:solidFill>
                </a:defRPr>
              </a:pPr>
              <a:r>
                <a:rPr sz="1500"/>
                <a:t>660k</a:t>
              </a:r>
            </a:p>
          </p:txBody>
        </p:sp>
        <p:sp>
          <p:nvSpPr>
            <p:cNvPr id="204" name="Shape 204"/>
            <p:cNvSpPr/>
            <p:nvPr/>
          </p:nvSpPr>
          <p:spPr>
            <a:xfrm>
              <a:off x="2609560" y="2482919"/>
              <a:ext cx="562188" cy="436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a:solidFill>
                    <a:srgbClr val="C82506"/>
                  </a:solidFill>
                </a:defRPr>
              </a:lvl1pPr>
            </a:lstStyle>
            <a:p>
              <a:pPr lvl="0">
                <a:defRPr sz="1800">
                  <a:solidFill>
                    <a:srgbClr val="000000"/>
                  </a:solidFill>
                </a:defRPr>
              </a:pPr>
              <a:r>
                <a:rPr sz="1500"/>
                <a:t>14k</a:t>
              </a:r>
            </a:p>
          </p:txBody>
        </p:sp>
        <p:sp>
          <p:nvSpPr>
            <p:cNvPr id="205" name="Shape 205"/>
            <p:cNvSpPr/>
            <p:nvPr/>
          </p:nvSpPr>
          <p:spPr>
            <a:xfrm>
              <a:off x="3544184" y="1548295"/>
              <a:ext cx="562188" cy="436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a:solidFill>
                    <a:srgbClr val="C82506"/>
                  </a:solidFill>
                </a:defRPr>
              </a:lvl1pPr>
            </a:lstStyle>
            <a:p>
              <a:pPr lvl="0">
                <a:defRPr sz="1800">
                  <a:solidFill>
                    <a:srgbClr val="000000"/>
                  </a:solidFill>
                </a:defRPr>
              </a:pPr>
              <a:r>
                <a:rPr sz="1500"/>
                <a:t>46k</a:t>
              </a:r>
            </a:p>
          </p:txBody>
        </p:sp>
        <p:sp>
          <p:nvSpPr>
            <p:cNvPr id="206" name="Shape 206"/>
            <p:cNvSpPr/>
            <p:nvPr/>
          </p:nvSpPr>
          <p:spPr>
            <a:xfrm>
              <a:off x="4998044" y="405976"/>
              <a:ext cx="562188" cy="436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a:solidFill>
                    <a:srgbClr val="C82506"/>
                  </a:solidFill>
                </a:defRPr>
              </a:lvl1pPr>
            </a:lstStyle>
            <a:p>
              <a:pPr lvl="0">
                <a:defRPr sz="1800">
                  <a:solidFill>
                    <a:srgbClr val="000000"/>
                  </a:solidFill>
                </a:defRPr>
              </a:pPr>
              <a:r>
                <a:rPr sz="1500"/>
                <a:t>50k</a:t>
              </a:r>
            </a:p>
          </p:txBody>
        </p:sp>
        <p:sp>
          <p:nvSpPr>
            <p:cNvPr id="207" name="Shape 207"/>
            <p:cNvSpPr/>
            <p:nvPr/>
          </p:nvSpPr>
          <p:spPr>
            <a:xfrm flipV="1">
              <a:off x="951489" y="4364703"/>
              <a:ext cx="604645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lvl="0">
                <a:defRPr sz="2400"/>
              </a:pPr>
              <a:endParaRPr/>
            </a:p>
          </p:txBody>
        </p:sp>
        <p:sp>
          <p:nvSpPr>
            <p:cNvPr id="208" name="Shape 208"/>
            <p:cNvSpPr/>
            <p:nvPr/>
          </p:nvSpPr>
          <p:spPr>
            <a:xfrm>
              <a:off x="7065579" y="1797528"/>
              <a:ext cx="2242560" cy="436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100">
                  <a:solidFill>
                    <a:srgbClr val="C82506"/>
                  </a:solidFill>
                </a:defRPr>
              </a:lvl1pPr>
            </a:lstStyle>
            <a:p>
              <a:pPr lvl="0">
                <a:defRPr sz="1800">
                  <a:solidFill>
                    <a:srgbClr val="000000"/>
                  </a:solidFill>
                </a:defRPr>
              </a:pPr>
              <a:r>
                <a:rPr sz="1500"/>
                <a:t>Population Sizes</a:t>
              </a:r>
            </a:p>
          </p:txBody>
        </p:sp>
        <p:sp>
          <p:nvSpPr>
            <p:cNvPr id="209" name="Shape 209"/>
            <p:cNvSpPr/>
            <p:nvPr/>
          </p:nvSpPr>
          <p:spPr>
            <a:xfrm flipH="1">
              <a:off x="6722349" y="2281938"/>
              <a:ext cx="428816" cy="428816"/>
            </a:xfrm>
            <a:prstGeom prst="line">
              <a:avLst/>
            </a:prstGeom>
            <a:noFill/>
            <a:ln w="25400" cap="flat">
              <a:solidFill>
                <a:srgbClr val="C82506"/>
              </a:solidFill>
              <a:prstDash val="solid"/>
              <a:miter lim="400000"/>
              <a:tailEnd type="triangle" w="med" len="med"/>
            </a:ln>
            <a:effectLst/>
          </p:spPr>
          <p:txBody>
            <a:bodyPr wrap="square" lIns="0" tIns="0" rIns="0" bIns="0" numCol="1" anchor="ctr">
              <a:noAutofit/>
            </a:bodyPr>
            <a:lstStyle/>
            <a:p>
              <a:pPr lvl="0">
                <a:defRPr sz="2400"/>
              </a:pPr>
              <a:endParaRPr/>
            </a:p>
          </p:txBody>
        </p:sp>
        <p:sp>
          <p:nvSpPr>
            <p:cNvPr id="210" name="Shape 210"/>
            <p:cNvSpPr/>
            <p:nvPr/>
          </p:nvSpPr>
          <p:spPr>
            <a:xfrm flipH="1" flipV="1">
              <a:off x="5789209" y="867879"/>
              <a:ext cx="1258109" cy="1009056"/>
            </a:xfrm>
            <a:prstGeom prst="line">
              <a:avLst/>
            </a:prstGeom>
            <a:noFill/>
            <a:ln w="25400" cap="flat">
              <a:solidFill>
                <a:srgbClr val="C82506"/>
              </a:solidFill>
              <a:prstDash val="solid"/>
              <a:miter lim="400000"/>
              <a:tailEnd type="triangle" w="med" len="med"/>
            </a:ln>
            <a:effectLst/>
          </p:spPr>
          <p:txBody>
            <a:bodyPr wrap="square" lIns="0" tIns="0" rIns="0" bIns="0" numCol="1" anchor="ctr">
              <a:noAutofit/>
            </a:bodyPr>
            <a:lstStyle/>
            <a:p>
              <a:pPr lvl="0">
                <a:defRPr sz="2400"/>
              </a:pPr>
              <a:endParaRPr/>
            </a:p>
          </p:txBody>
        </p:sp>
      </p:grpSp>
      <p:sp>
        <p:nvSpPr>
          <p:cNvPr id="212" name="Shape 212"/>
          <p:cNvSpPr>
            <a:spLocks noGrp="1"/>
          </p:cNvSpPr>
          <p:nvPr>
            <p:ph type="title" idx="4294967295"/>
          </p:nvPr>
        </p:nvSpPr>
        <p:spPr>
          <a:xfrm>
            <a:off x="669727" y="44648"/>
            <a:ext cx="7804547" cy="910716"/>
          </a:xfrm>
          <a:prstGeom prst="rect">
            <a:avLst/>
          </a:prstGeom>
        </p:spPr>
        <p:txBody>
          <a:bodyPr/>
          <a:lstStyle>
            <a:lvl1pPr>
              <a:defRPr sz="6900"/>
            </a:lvl1pPr>
          </a:lstStyle>
          <a:p>
            <a:pPr lvl="0">
              <a:defRPr sz="1800"/>
            </a:pPr>
            <a:r>
              <a:rPr sz="4900"/>
              <a:t>An average European Tree</a:t>
            </a:r>
          </a:p>
        </p:txBody>
      </p:sp>
      <p:sp>
        <p:nvSpPr>
          <p:cNvPr id="213" name="Shape 213"/>
          <p:cNvSpPr>
            <a:spLocks noGrp="1"/>
          </p:cNvSpPr>
          <p:nvPr>
            <p:ph type="body" idx="4294967295"/>
          </p:nvPr>
        </p:nvSpPr>
        <p:spPr>
          <a:xfrm>
            <a:off x="811812" y="4686165"/>
            <a:ext cx="7573676" cy="1921804"/>
          </a:xfrm>
          <a:prstGeom prst="rect">
            <a:avLst/>
          </a:prstGeom>
        </p:spPr>
        <p:txBody>
          <a:bodyPr/>
          <a:lstStyle/>
          <a:p>
            <a:pPr marL="240646" indent="-240646" defTabSz="345030">
              <a:spcBef>
                <a:spcPts val="1055"/>
              </a:spcBef>
              <a:defRPr sz="1800"/>
            </a:pPr>
            <a:r>
              <a:rPr sz="1900" dirty="0"/>
              <a:t>Used 341 European samples from the 1000 Genomes project (phase 3)</a:t>
            </a:r>
          </a:p>
          <a:p>
            <a:pPr marL="240646" indent="-240646" defTabSz="345030">
              <a:spcBef>
                <a:spcPts val="1055"/>
              </a:spcBef>
              <a:defRPr sz="1800"/>
            </a:pPr>
            <a:r>
              <a:rPr sz="1900" dirty="0"/>
              <a:t>Fitted demographic history to all rare variants up to allele count </a:t>
            </a:r>
            <a:r>
              <a:rPr sz="1900" dirty="0"/>
              <a:t>4</a:t>
            </a:r>
            <a:endParaRPr sz="1900" dirty="0"/>
          </a:p>
        </p:txBody>
      </p:sp>
    </p:spTree>
    <p:extLst>
      <p:ext uri="{BB962C8B-B14F-4D97-AF65-F5344CB8AC3E}">
        <p14:creationId xmlns:p14="http://schemas.microsoft.com/office/powerpoint/2010/main" val="2155593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ill Sans Light"/>
        <a:ea typeface=""/>
        <a:cs typeface=""/>
      </a:majorFont>
      <a:minorFont>
        <a:latin typeface="Gill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50755</TotalTime>
  <Words>7061</Words>
  <Application>Microsoft Macintosh PowerPoint</Application>
  <PresentationFormat>On-screen Show (4:3)</PresentationFormat>
  <Paragraphs>1542</Paragraphs>
  <Slides>103</Slides>
  <Notes>37</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Blank Presentation</vt:lpstr>
      <vt:lpstr>  Efficient storage and search of genome sequence information </vt:lpstr>
      <vt:lpstr>The era of sequencing genomes </vt:lpstr>
      <vt:lpstr>Between 2000  and 2010 DNA sequencing costs dropped by five orders of magnitude</vt:lpstr>
      <vt:lpstr>We can now study genetic variation  directly by sequencing</vt:lpstr>
      <vt:lpstr>The march of technology</vt:lpstr>
      <vt:lpstr>People’s genome sequences  are nearly, but not quite the same</vt:lpstr>
      <vt:lpstr>Most genetic variation is shared</vt:lpstr>
      <vt:lpstr>PowerPoint Presentation</vt:lpstr>
      <vt:lpstr>PowerPoint Presentation</vt:lpstr>
      <vt:lpstr>PowerPoint Presentation</vt:lpstr>
      <vt:lpstr>Two core information problems</vt:lpstr>
      <vt:lpstr>We want fast algorithms on compressed data</vt:lpstr>
      <vt:lpstr>Basic Data Processing Strategy</vt:lpstr>
      <vt:lpstr>Read mapping</vt:lpstr>
      <vt:lpstr>Suffix array: Manber &amp; Myers (1990)</vt:lpstr>
      <vt:lpstr>Using the BWT and FM-index for matching,  as in e.g. bwa or bowtie Non-unique match is an interval in Suffix Array</vt:lpstr>
      <vt:lpstr>Update uses index derived from BWT Ferragina and Manzini 2000</vt:lpstr>
      <vt:lpstr>We can represent C and P in space N and construct them in time O(N)</vt:lpstr>
      <vt:lpstr>FM index searching in practice</vt:lpstr>
      <vt:lpstr>BWT compression</vt:lpstr>
      <vt:lpstr>Current read mapping status</vt:lpstr>
      <vt:lpstr>PowerPoint Presentation</vt:lpstr>
      <vt:lpstr>Problem 2: Errors due to alignment at indels</vt:lpstr>
      <vt:lpstr>We are mapping to the wrong reference! Genetic variation by assembly</vt:lpstr>
      <vt:lpstr>Example of assembly advantages</vt:lpstr>
      <vt:lpstr>Assembly is also confounded by repeats (cf regions of same colour in jigsaw puzzle)</vt:lpstr>
      <vt:lpstr>Using BW/FM index for assembly</vt:lpstr>
      <vt:lpstr>PowerPoint Presentation</vt:lpstr>
      <vt:lpstr>Transitive reduction of overlap graph</vt:lpstr>
      <vt:lpstr>PowerPoint Presentation</vt:lpstr>
      <vt:lpstr>Using BWT/FM index for assembly</vt:lpstr>
      <vt:lpstr>Unipath construction in SGA</vt:lpstr>
      <vt:lpstr>Additional steps</vt:lpstr>
      <vt:lpstr>SGA performance</vt:lpstr>
      <vt:lpstr>SGA performance  Assemblathon March 2011 UCSC</vt:lpstr>
      <vt:lpstr>We are mapping to the wrong reference! Genetic variation by assembly</vt:lpstr>
      <vt:lpstr>Genetic variation by assembly</vt:lpstr>
      <vt:lpstr>Genetic variation by assembly</vt:lpstr>
      <vt:lpstr>Two yeast strains co-assembled</vt:lpstr>
      <vt:lpstr>Two yeast strains co-assembled</vt:lpstr>
      <vt:lpstr>Example from 1000 Genomes: 4bp MNP</vt:lpstr>
      <vt:lpstr>How far can we go towards reference free analysis? 1000 Genomes Project Read Server</vt:lpstr>
      <vt:lpstr>Challenges</vt:lpstr>
      <vt:lpstr>Solution</vt:lpstr>
      <vt:lpstr>Problem: Varying read lengths break read sharing</vt:lpstr>
      <vt:lpstr>Results: BWT 1000 Genomes Read Server</vt:lpstr>
      <vt:lpstr>PowerPoint Presentation</vt:lpstr>
      <vt:lpstr>PowerPoint Presentation</vt:lpstr>
      <vt:lpstr>PowerPoint Presentation</vt:lpstr>
      <vt:lpstr>Population variation</vt:lpstr>
      <vt:lpstr>PowerPoint Presentation</vt:lpstr>
      <vt:lpstr>Effect of recombination on genealogies: “prune and graft”</vt:lpstr>
      <vt:lpstr>The tree changes along the genome</vt:lpstr>
      <vt:lpstr>Inference on ARGs is hard</vt:lpstr>
      <vt:lpstr>Alternate approach to representing and using variation</vt:lpstr>
      <vt:lpstr>PowerPoint Presentation</vt:lpstr>
      <vt:lpstr>PowerPoint Presentation</vt:lpstr>
      <vt:lpstr>PowerPoint Presentation</vt:lpstr>
      <vt:lpstr>New data structure for haplotype matching Positional Burrows-Wheeler Transform PBWT (Bioinformatics, 2014)</vt:lpstr>
      <vt:lpstr>Updating sort order is linear time</vt:lpstr>
      <vt:lpstr>PowerPoint Presentation</vt:lpstr>
      <vt:lpstr>Data compression – run length encoding</vt:lpstr>
      <vt:lpstr>Compression performance</vt:lpstr>
      <vt:lpstr>Maximal matches of new sequences to a reference panel</vt:lpstr>
      <vt:lpstr>Time to match 1000 new sequences</vt:lpstr>
      <vt:lpstr>What about inference?</vt:lpstr>
      <vt:lpstr>Model fit</vt:lpstr>
      <vt:lpstr>Imputation</vt:lpstr>
      <vt:lpstr>Imputation on Haplotype Reference Consortium pilot (chr20)</vt:lpstr>
      <vt:lpstr>PowerPoint Presentation</vt:lpstr>
      <vt:lpstr>Tree-stable PBWT and  Ancestral Recombination Graphs</vt:lpstr>
      <vt:lpstr>Large scale vision</vt:lpstr>
      <vt:lpstr>Simplest case: two sequences (one diploid individual)</vt:lpstr>
      <vt:lpstr>Pairwise Sequentially Markovian Coalescent (PSMC)</vt:lpstr>
      <vt:lpstr>Fitting the model to data: density of  coalescent segments is inverse to ancestral (effective) population size</vt:lpstr>
      <vt:lpstr>Application to diploid human sequences shows out-of-Africa bottleneck  and shared previous history</vt:lpstr>
      <vt:lpstr>PowerPoint Presentation</vt:lpstr>
      <vt:lpstr>MSMC: state transitions</vt:lpstr>
      <vt:lpstr>MSMC: mutation probabilities</vt:lpstr>
      <vt:lpstr>Local Inference of first coalescence time </vt:lpstr>
      <vt:lpstr>Fit to simulated population history</vt:lpstr>
      <vt:lpstr>Application to human genome sequences</vt:lpstr>
      <vt:lpstr>Inferring historical population sizes</vt:lpstr>
      <vt:lpstr>Population size inference from 8 haplotypes</vt:lpstr>
      <vt:lpstr>Divergence between populations</vt:lpstr>
      <vt:lpstr>Testing gene flow inference with simulated split</vt:lpstr>
      <vt:lpstr>African Population separations</vt:lpstr>
      <vt:lpstr>Non-African Population Separations</vt:lpstr>
      <vt:lpstr>These results used a lower mutation rate µ=1.25x10-8 / generation</vt:lpstr>
      <vt:lpstr>MSMC Summary</vt:lpstr>
      <vt:lpstr>Late Iron Age samples from Hinxton</vt:lpstr>
      <vt:lpstr>Sample Summary</vt:lpstr>
      <vt:lpstr>PowerPoint Presentation</vt:lpstr>
      <vt:lpstr>Using rare variants to infer demographic history</vt:lpstr>
      <vt:lpstr>Sharing Patterns between Ancient and modern samples</vt:lpstr>
      <vt:lpstr>The rare allele coalescent</vt:lpstr>
      <vt:lpstr>The rare allele coalescent</vt:lpstr>
      <vt:lpstr>Test inference with simulated data</vt:lpstr>
      <vt:lpstr>An average European Tree</vt:lpstr>
      <vt:lpstr>European Tree (Fits)</vt:lpstr>
      <vt:lpstr>Placing ancient samples on the tree</vt:lpstr>
      <vt:lpstr>Conclusions</vt:lpstr>
      <vt:lpstr>Acknowledgements</vt:lpstr>
    </vt:vector>
  </TitlesOfParts>
  <Company>Wellcome Trust Sanger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MitoCheck Informatics</dc:title>
  <dc:creator>Richard Durbin</dc:creator>
  <cp:lastModifiedBy>Richard Durbin</cp:lastModifiedBy>
  <cp:revision>1259</cp:revision>
  <dcterms:created xsi:type="dcterms:W3CDTF">2012-04-18T14:13:56Z</dcterms:created>
  <dcterms:modified xsi:type="dcterms:W3CDTF">2015-04-21T15:36:40Z</dcterms:modified>
</cp:coreProperties>
</file>