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5"/>
  </p:notesMasterIdLst>
  <p:sldIdLst>
    <p:sldId id="688" r:id="rId2"/>
    <p:sldId id="622" r:id="rId3"/>
    <p:sldId id="623" r:id="rId4"/>
    <p:sldId id="624" r:id="rId5"/>
    <p:sldId id="625" r:id="rId6"/>
    <p:sldId id="627" r:id="rId7"/>
    <p:sldId id="659" r:id="rId8"/>
    <p:sldId id="567" r:id="rId9"/>
    <p:sldId id="568" r:id="rId10"/>
    <p:sldId id="629" r:id="rId11"/>
    <p:sldId id="571" r:id="rId12"/>
    <p:sldId id="578" r:id="rId13"/>
    <p:sldId id="632" r:id="rId14"/>
    <p:sldId id="581" r:id="rId15"/>
    <p:sldId id="628" r:id="rId16"/>
    <p:sldId id="657" r:id="rId17"/>
    <p:sldId id="689" r:id="rId18"/>
    <p:sldId id="717" r:id="rId19"/>
    <p:sldId id="718" r:id="rId20"/>
    <p:sldId id="690" r:id="rId21"/>
    <p:sldId id="691" r:id="rId22"/>
    <p:sldId id="703" r:id="rId23"/>
    <p:sldId id="687" r:id="rId24"/>
    <p:sldId id="721" r:id="rId25"/>
    <p:sldId id="728" r:id="rId26"/>
    <p:sldId id="727" r:id="rId27"/>
    <p:sldId id="723" r:id="rId28"/>
    <p:sldId id="724" r:id="rId29"/>
    <p:sldId id="729" r:id="rId30"/>
    <p:sldId id="730" r:id="rId31"/>
    <p:sldId id="735" r:id="rId32"/>
    <p:sldId id="734" r:id="rId33"/>
    <p:sldId id="736" r:id="rId34"/>
    <p:sldId id="738" r:id="rId35"/>
    <p:sldId id="731" r:id="rId36"/>
    <p:sldId id="732" r:id="rId37"/>
    <p:sldId id="713" r:id="rId38"/>
    <p:sldId id="739" r:id="rId39"/>
    <p:sldId id="697" r:id="rId40"/>
    <p:sldId id="698" r:id="rId41"/>
    <p:sldId id="712" r:id="rId42"/>
    <p:sldId id="652" r:id="rId43"/>
    <p:sldId id="716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86B"/>
    <a:srgbClr val="8E91E0"/>
    <a:srgbClr val="670AFF"/>
    <a:srgbClr val="4ACC2A"/>
    <a:srgbClr val="FFFFFF"/>
    <a:srgbClr val="003366"/>
    <a:srgbClr val="00CC99"/>
    <a:srgbClr val="446DCB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9236" autoAdjust="0"/>
    <p:restoredTop sz="96634" autoAdjust="0"/>
  </p:normalViewPr>
  <p:slideViewPr>
    <p:cSldViewPr snapToGrid="0">
      <p:cViewPr>
        <p:scale>
          <a:sx n="100" d="100"/>
          <a:sy n="100" d="100"/>
        </p:scale>
        <p:origin x="-198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"/>
    </p:cViewPr>
  </p:sorterViewPr>
  <p:notesViewPr>
    <p:cSldViewPr snapToGrid="0">
      <p:cViewPr varScale="1">
        <p:scale>
          <a:sx n="80" d="100"/>
          <a:sy n="80" d="100"/>
        </p:scale>
        <p:origin x="-9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3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8CA2FE02-E9F4-4BD1-BB97-59769B5CDD6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1688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1C254-64BD-4A8C-A66E-98C8FC24AB3E}" type="slidenum">
              <a:rPr lang="ko-KR" altLang="en-US" smtClean="0">
                <a:cs typeface="Arial" charset="0"/>
              </a:rPr>
              <a:pPr/>
              <a:t>1</a:t>
            </a:fld>
            <a:endParaRPr lang="en-US" altLang="ko-KR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D4CD2-DC83-4738-8483-8774CDC5360F}" type="slidenum">
              <a:rPr lang="ko-KR" altLang="en-US" smtClean="0">
                <a:cs typeface="Arial" charset="0"/>
              </a:rPr>
              <a:pPr/>
              <a:t>7</a:t>
            </a:fld>
            <a:endParaRPr lang="en-US" altLang="ko-KR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E7FDD-8244-4033-866A-37BBDEC494C9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Factor of 2 missing.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Add some animations to illustrate the two extreme cases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Factor of 2 missing.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1C254-64BD-4A8C-A66E-98C8FC24AB3E}" type="slidenum">
              <a:rPr lang="ko-KR" altLang="en-US" smtClean="0">
                <a:cs typeface="Arial" charset="0"/>
              </a:rPr>
              <a:pPr/>
              <a:t>43</a:t>
            </a:fld>
            <a:endParaRPr lang="en-US" altLang="ko-KR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endParaRPr lang="ko-KR" altLang="en-US" sz="1200" b="1">
              <a:solidFill>
                <a:schemeClr val="accent2"/>
              </a:solidFill>
              <a:latin typeface="Arial" pitchFamily="34" charset="0"/>
              <a:ea typeface="굴림" pitchFamily="34" charset="-127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44.emf"/><Relationship Id="rId10" Type="http://schemas.openxmlformats.org/officeDocument/2006/relationships/image" Target="../media/image32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6" Type="http://schemas.openxmlformats.org/officeDocument/2006/relationships/image" Target="../media/image2.emf"/><Relationship Id="rId7" Type="http://schemas.openxmlformats.org/officeDocument/2006/relationships/image" Target="../media/image3.emf"/><Relationship Id="rId8" Type="http://schemas.openxmlformats.org/officeDocument/2006/relationships/image" Target="../media/image4.jpeg"/><Relationship Id="rId9" Type="http://schemas.openxmlformats.org/officeDocument/2006/relationships/image" Target="../media/image5.emf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38.emf"/><Relationship Id="rId8" Type="http://schemas.openxmlformats.org/officeDocument/2006/relationships/image" Target="../media/image32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0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38.emf"/><Relationship Id="rId8" Type="http://schemas.openxmlformats.org/officeDocument/2006/relationships/image" Target="../media/image32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emf"/><Relationship Id="rId12" Type="http://schemas.openxmlformats.org/officeDocument/2006/relationships/image" Target="../media/image60.emf"/><Relationship Id="rId13" Type="http://schemas.openxmlformats.org/officeDocument/2006/relationships/image" Target="../media/image32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9" Type="http://schemas.openxmlformats.org/officeDocument/2006/relationships/image" Target="../media/image57.emf"/><Relationship Id="rId10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3.png"/><Relationship Id="rId5" Type="http://schemas.openxmlformats.org/officeDocument/2006/relationships/image" Target="../media/image64.jpe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839200" cy="16764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ea typeface="굴림" pitchFamily="34" charset="-127"/>
              </a:rPr>
              <a:t>The Science of Information:</a:t>
            </a:r>
            <a:br>
              <a:rPr lang="en-US" altLang="ko-KR" dirty="0" smtClean="0">
                <a:ea typeface="굴림" pitchFamily="34" charset="-127"/>
              </a:rPr>
            </a:br>
            <a:r>
              <a:rPr lang="en-US" altLang="ko-KR" dirty="0" smtClean="0">
                <a:ea typeface="굴림" pitchFamily="34" charset="-127"/>
              </a:rPr>
              <a:t>From Communication to DNA Sequencing</a:t>
            </a:r>
          </a:p>
        </p:txBody>
      </p:sp>
      <p:sp>
        <p:nvSpPr>
          <p:cNvPr id="1536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7" pitchFamily="34" charset="0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  <p:sp>
        <p:nvSpPr>
          <p:cNvPr id="15363" name="Subtitle 1"/>
          <p:cNvSpPr>
            <a:spLocks noGrp="1"/>
          </p:cNvSpPr>
          <p:nvPr>
            <p:ph type="subTitle" idx="1"/>
          </p:nvPr>
        </p:nvSpPr>
        <p:spPr>
          <a:xfrm>
            <a:off x="0" y="2038371"/>
            <a:ext cx="9144000" cy="2209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David Tse</a:t>
            </a:r>
          </a:p>
          <a:p>
            <a:pPr algn="ctr" eaLnBrk="1" hangingPunct="1"/>
            <a:r>
              <a:rPr lang="en-US" dirty="0" smtClean="0"/>
              <a:t>U.C. Berkeley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CUHK</a:t>
            </a:r>
            <a:endParaRPr lang="en-US" dirty="0" smtClean="0"/>
          </a:p>
          <a:p>
            <a:pPr algn="ctr" eaLnBrk="1" hangingPunct="1"/>
            <a:r>
              <a:rPr lang="en-US" dirty="0" smtClean="0"/>
              <a:t>December </a:t>
            </a:r>
            <a:r>
              <a:rPr lang="en-US" dirty="0" smtClean="0"/>
              <a:t>14, </a:t>
            </a:r>
            <a:r>
              <a:rPr lang="en-US" dirty="0" smtClean="0"/>
              <a:t>2012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 smtClean="0"/>
          </a:p>
          <a:p>
            <a:pPr eaLnBrk="1" hangingPunct="1"/>
            <a:r>
              <a:rPr lang="en-US" dirty="0" smtClean="0"/>
              <a:t>Research supported by NSF Center for Science of Information.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Sequencing gets cheaper and faster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05000"/>
            <a:ext cx="3930650" cy="45672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u="sng" dirty="0" smtClean="0"/>
              <a:t>Cost of one human genome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dirty="0" smtClean="0"/>
              <a:t>   HGP:	$ 3 billion</a:t>
            </a:r>
            <a:endParaRPr lang="en-US" sz="2000" u="sng" dirty="0" smtClean="0"/>
          </a:p>
          <a:p>
            <a:pPr eaLnBrk="1" hangingPunct="1">
              <a:defRPr/>
            </a:pPr>
            <a:r>
              <a:rPr lang="en-US" sz="2000" dirty="0" smtClean="0"/>
              <a:t>2004: 	$30,000,000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2008: </a:t>
            </a:r>
            <a:r>
              <a:rPr lang="en-US" sz="2000" dirty="0" smtClean="0"/>
              <a:t>	$</a:t>
            </a:r>
            <a:r>
              <a:rPr lang="en-US" sz="2000" dirty="0"/>
              <a:t>100,000</a:t>
            </a:r>
          </a:p>
          <a:p>
            <a:pPr eaLnBrk="1" hangingPunct="1">
              <a:defRPr/>
            </a:pPr>
            <a:r>
              <a:rPr lang="en-US" sz="2000" dirty="0"/>
              <a:t>2010: </a:t>
            </a:r>
            <a:r>
              <a:rPr lang="en-US" sz="2000" dirty="0" smtClean="0"/>
              <a:t>	$10,000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2011: 	$4,000 </a:t>
            </a:r>
            <a:endParaRPr lang="en-US" sz="20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2000" dirty="0" smtClean="0"/>
              <a:t>2012-13:  	$</a:t>
            </a:r>
            <a:r>
              <a:rPr lang="en-US" sz="2000" dirty="0"/>
              <a:t>1,000</a:t>
            </a:r>
          </a:p>
          <a:p>
            <a:pPr eaLnBrk="1" hangingPunct="1">
              <a:defRPr/>
            </a:pPr>
            <a:r>
              <a:rPr lang="en-US" sz="2000" dirty="0" smtClean="0"/>
              <a:t>???: 		$</a:t>
            </a:r>
            <a:r>
              <a:rPr lang="en-US" sz="2000" dirty="0"/>
              <a:t>3</a:t>
            </a:r>
            <a:r>
              <a:rPr lang="en-US" sz="2000" dirty="0" smtClean="0"/>
              <a:t>00</a:t>
            </a:r>
            <a:endParaRPr lang="en-US" sz="2000" dirty="0"/>
          </a:p>
          <a:p>
            <a:pPr eaLnBrk="1" hangingPunct="1">
              <a:defRPr/>
            </a:pPr>
            <a:endParaRPr lang="en-US" b="1" dirty="0"/>
          </a:p>
        </p:txBody>
      </p:sp>
      <p:pic>
        <p:nvPicPr>
          <p:cNvPr id="29699" name="Picture 2" descr="http://1.bp.blogspot.com/-4VMM5enIUAo/TWSbF5wcyRI/AAAAAAAAAXU/qBOTCznLLTU/s1600/Sequencing+Cost+per+Gen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1614488"/>
            <a:ext cx="44084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3075" y="5630863"/>
            <a:ext cx="68056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 to sequence one genome:  years  </a:t>
            </a:r>
            <a:r>
              <a:rPr lang="en-US">
                <a:sym typeface="Wingdings" pitchFamily="2" charset="2"/>
              </a:rPr>
              <a:t> days</a:t>
            </a:r>
          </a:p>
          <a:p>
            <a:endParaRPr lang="en-US"/>
          </a:p>
          <a:p>
            <a:r>
              <a:rPr lang="en-US"/>
              <a:t>Massive parallelization.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7367588" y="5037138"/>
            <a:ext cx="1531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courtesy: Batzoglou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But many genomes to sequence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6788" y="1117600"/>
            <a:ext cx="29448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62088" y="3351213"/>
            <a:ext cx="23542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100 million species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(e.g. phylogeny)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888" y="2720975"/>
            <a:ext cx="330993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84738" y="4827588"/>
            <a:ext cx="35448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7 billion individuals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(SNP, personal genomics)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4463" y="4098925"/>
            <a:ext cx="21304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46150" y="5657850"/>
            <a:ext cx="29019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+mn-cs"/>
              </a:rPr>
              <a:t>10</a:t>
            </a:r>
            <a:r>
              <a:rPr lang="en-US" sz="2000" baseline="30000" dirty="0">
                <a:latin typeface="Arial"/>
                <a:cs typeface="+mn-cs"/>
              </a:rPr>
              <a:t>13</a:t>
            </a:r>
            <a:r>
              <a:rPr lang="en-US" sz="2000" dirty="0">
                <a:latin typeface="+mn-lt"/>
                <a:cs typeface="+mn-cs"/>
              </a:rPr>
              <a:t> cells in a human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(e.g. somatic mutations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such as HIV, cancer)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7367588" y="6415088"/>
            <a:ext cx="15319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courtesy: Batzoglou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Whole Genome Shotgun Sequencing</a:t>
            </a:r>
          </a:p>
        </p:txBody>
      </p:sp>
      <p:pic>
        <p:nvPicPr>
          <p:cNvPr id="31746" name="Content Placeholder 71" descr="fig_setup.eps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162050"/>
            <a:ext cx="7772400" cy="3171825"/>
          </a:xfrm>
        </p:spPr>
      </p:pic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2875" y="5867400"/>
            <a:ext cx="888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Reads are </a:t>
            </a:r>
            <a:r>
              <a:rPr lang="en-US">
                <a:solidFill>
                  <a:srgbClr val="FF0000"/>
                </a:solidFill>
              </a:rPr>
              <a:t>assembled</a:t>
            </a:r>
            <a:r>
              <a:rPr lang="en-US"/>
              <a:t> to reconstruct the original DNA sequence.</a:t>
            </a:r>
          </a:p>
        </p:txBody>
      </p:sp>
      <p:pic>
        <p:nvPicPr>
          <p:cNvPr id="5" name="Picture 2" descr="C:\Users\Andreas\Documents\Career\Stanford PhD\Quals\Solexa sequen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2839" y="4036857"/>
            <a:ext cx="2711937" cy="17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69333" y="3886200"/>
            <a:ext cx="3886200" cy="47413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4604" y="3268132"/>
            <a:ext cx="359833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2201" y="3606802"/>
            <a:ext cx="386926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5575996" y="3255730"/>
            <a:ext cx="256242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Number of reads</a:t>
            </a:r>
            <a:endParaRPr lang="en-US" dirty="0"/>
          </a:p>
        </p:txBody>
      </p:sp>
      <p:sp>
        <p:nvSpPr>
          <p:cNvPr id="31750" name="TextBox 3"/>
          <p:cNvSpPr txBox="1">
            <a:spLocks noChangeArrowheads="1"/>
          </p:cNvSpPr>
          <p:nvPr/>
        </p:nvSpPr>
        <p:spPr bwMode="auto">
          <a:xfrm>
            <a:off x="283104" y="3835402"/>
            <a:ext cx="3868737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read length L </a:t>
            </a:r>
            <a:r>
              <a:rPr lang="en-US" dirty="0">
                <a:latin typeface="cmsy10" pitchFamily="34" charset="0"/>
              </a:rPr>
              <a:t>¼</a:t>
            </a:r>
            <a:r>
              <a:rPr lang="en-US" dirty="0"/>
              <a:t> 100 - 1000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6694488" y="3675063"/>
            <a:ext cx="1273175" cy="460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N </a:t>
            </a:r>
            <a:r>
              <a:rPr lang="en-US" dirty="0">
                <a:latin typeface="cmsy10" pitchFamily="34" charset="0"/>
              </a:rPr>
              <a:t>¼</a:t>
            </a:r>
            <a:r>
              <a:rPr lang="en-US" dirty="0"/>
              <a:t> 10</a:t>
            </a:r>
            <a:r>
              <a:rPr lang="en-US" baseline="30000" dirty="0"/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4333" y="1490133"/>
            <a:ext cx="364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266" y="1794934"/>
            <a:ext cx="3666067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1752" name="TextBox 6"/>
          <p:cNvSpPr txBox="1">
            <a:spLocks noChangeArrowheads="1"/>
          </p:cNvSpPr>
          <p:nvPr/>
        </p:nvSpPr>
        <p:spPr bwMode="auto">
          <a:xfrm>
            <a:off x="4746359" y="1728322"/>
            <a:ext cx="3411537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genome length G </a:t>
            </a:r>
            <a:r>
              <a:rPr lang="en-US" dirty="0">
                <a:latin typeface="cmsy10" pitchFamily="34" charset="0"/>
              </a:rPr>
              <a:t>¼</a:t>
            </a:r>
            <a:r>
              <a:rPr lang="en-US" dirty="0"/>
              <a:t> 10</a:t>
            </a:r>
            <a:r>
              <a:rPr lang="en-US" baseline="30000" dirty="0"/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2867" y="1786465"/>
            <a:ext cx="353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 animBg="1"/>
      <p:bldP spid="7" grpId="0" animBg="1"/>
      <p:bldP spid="6" grpId="0" animBg="1"/>
      <p:bldP spid="31749" grpId="0" animBg="1"/>
      <p:bldP spid="31751" grpId="0" animBg="1"/>
      <p:bldP spid="2" grpId="0"/>
      <p:bldP spid="3175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Gigantic Jigsaw Puzzle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1274763"/>
            <a:ext cx="76835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Sequencing Technologies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103313"/>
            <a:ext cx="5506839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HGP era: single technology (Sanger)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Current: multiple “next generation” technologies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Illumina</a:t>
            </a:r>
            <a:r>
              <a:rPr lang="en-US" dirty="0" smtClean="0"/>
              <a:t>, </a:t>
            </a:r>
            <a:r>
              <a:rPr lang="en-US" dirty="0" err="1" smtClean="0"/>
              <a:t>SoLiD</a:t>
            </a:r>
            <a:r>
              <a:rPr lang="en-US" dirty="0" smtClean="0"/>
              <a:t>, Pac Bio, Ion Torrent, etc.)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Each technology has different read length, noise statistics, </a:t>
            </a:r>
            <a:r>
              <a:rPr lang="en-US" dirty="0" err="1" smtClean="0">
                <a:solidFill>
                  <a:schemeClr val="accent2"/>
                </a:solidFill>
              </a:rPr>
              <a:t>etc</a:t>
            </a:r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64263" y="1803400"/>
            <a:ext cx="2654300" cy="1616075"/>
            <a:chOff x="9874624" y="24307800"/>
            <a:chExt cx="8032376" cy="6019800"/>
          </a:xfrm>
        </p:grpSpPr>
        <p:pic>
          <p:nvPicPr>
            <p:cNvPr id="33796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9600" y="26822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54398" y="24307800"/>
              <a:ext cx="45720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0" y="27889200"/>
              <a:ext cx="211815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58400" y="27597100"/>
              <a:ext cx="3759798" cy="273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74624" y="25908000"/>
              <a:ext cx="1428376" cy="1655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15220" y="5128618"/>
            <a:ext cx="845345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.:    </a:t>
            </a:r>
            <a:r>
              <a:rPr lang="en-US" dirty="0" err="1" smtClean="0"/>
              <a:t>Illumina</a:t>
            </a:r>
            <a:r>
              <a:rPr lang="en-US" dirty="0" smtClean="0"/>
              <a:t>:         L = 50 to 200, error ~ 1 % substitution</a:t>
            </a:r>
          </a:p>
          <a:p>
            <a:endParaRPr lang="en-US" dirty="0"/>
          </a:p>
          <a:p>
            <a:r>
              <a:rPr lang="en-US" dirty="0" smtClean="0"/>
              <a:t>	Pac Bio:         L = 2000 to 4000, error ~ 10-15% </a:t>
            </a:r>
            <a:r>
              <a:rPr lang="en-US" dirty="0" err="1" smtClean="0"/>
              <a:t>indels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assembly algorithms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3" y="1135063"/>
            <a:ext cx="7764462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3200" y="6140450"/>
            <a:ext cx="96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</a:t>
            </a:r>
          </a:p>
          <a:p>
            <a:pPr algn="ctr"/>
            <a:r>
              <a:rPr lang="en-US" sz="1400"/>
              <a:t>Wikipedia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many more…….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1263650"/>
            <a:ext cx="7862888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70588" y="5611813"/>
            <a:ext cx="276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 grand total of 42!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Computational View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95494" y="1257980"/>
            <a:ext cx="8159186" cy="525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“Since it is well known that the assembly problem is NP-hard, …………”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eaLnBrk="1" hangingPunct="1"/>
            <a:r>
              <a:rPr lang="en-US" dirty="0"/>
              <a:t>a</a:t>
            </a:r>
            <a:r>
              <a:rPr lang="en-US" dirty="0" smtClean="0"/>
              <a:t>lgorithm design based largely on heuristics</a:t>
            </a:r>
          </a:p>
          <a:p>
            <a:pPr eaLnBrk="1" hangingPunct="1"/>
            <a:r>
              <a:rPr lang="en-US" dirty="0" smtClean="0"/>
              <a:t>no optimality or performance guarantees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But NP-hardness does not mean it is hopeless to be close to optimal.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446DCB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446DCB"/>
                </a:solidFill>
              </a:rPr>
              <a:t>Can we first define optimality without regard to computational complexity?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56" y="135464"/>
            <a:ext cx="5479796" cy="762000"/>
          </a:xfrm>
        </p:spPr>
        <p:txBody>
          <a:bodyPr/>
          <a:lstStyle/>
          <a:p>
            <a:pPr algn="l"/>
            <a:r>
              <a:rPr lang="en-US" dirty="0"/>
              <a:t>I</a:t>
            </a:r>
            <a:r>
              <a:rPr lang="en-US" dirty="0" smtClean="0"/>
              <a:t>nformation theoretic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9197"/>
            <a:ext cx="9144000" cy="2634851"/>
          </a:xfrm>
        </p:spPr>
        <p:txBody>
          <a:bodyPr/>
          <a:lstStyle/>
          <a:p>
            <a:r>
              <a:rPr lang="en-US" dirty="0" smtClean="0"/>
              <a:t>Given a statistical model, what is the read length L and number of reads N needed to reconstruct with probability 1-ε 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there computationally efficient assembly algorithms that perform </a:t>
            </a:r>
            <a:r>
              <a:rPr lang="en-US" dirty="0" smtClean="0">
                <a:solidFill>
                  <a:srgbClr val="FF0000"/>
                </a:solidFill>
              </a:rPr>
              <a:t>close</a:t>
            </a:r>
            <a:r>
              <a:rPr lang="en-US" dirty="0" smtClean="0"/>
              <a:t> to the fundamental limits?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 questions!</a:t>
            </a:r>
          </a:p>
        </p:txBody>
      </p:sp>
    </p:spTree>
    <p:extLst>
      <p:ext uri="{BB962C8B-B14F-4D97-AF65-F5344CB8AC3E}">
        <p14:creationId xmlns:p14="http://schemas.microsoft.com/office/powerpoint/2010/main" val="6654862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5827"/>
            <a:ext cx="9144000" cy="5783580"/>
          </a:xfrm>
        </p:spPr>
        <p:txBody>
          <a:bodyPr/>
          <a:lstStyle/>
          <a:p>
            <a:r>
              <a:rPr lang="en-US" dirty="0" smtClean="0"/>
              <a:t>Reads are </a:t>
            </a:r>
            <a:r>
              <a:rPr lang="en-US" dirty="0" smtClean="0">
                <a:solidFill>
                  <a:srgbClr val="446DCB"/>
                </a:solidFill>
              </a:rPr>
              <a:t>uniformly </a:t>
            </a:r>
            <a:r>
              <a:rPr lang="en-US" dirty="0" smtClean="0">
                <a:solidFill>
                  <a:srgbClr val="000000"/>
                </a:solidFill>
              </a:rPr>
              <a:t>sampled</a:t>
            </a:r>
            <a:r>
              <a:rPr lang="en-US" dirty="0" smtClean="0">
                <a:solidFill>
                  <a:srgbClr val="446DCB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/>
              <a:t>the DNA </a:t>
            </a:r>
            <a:r>
              <a:rPr lang="en-US" dirty="0" smtClean="0"/>
              <a:t>sequence.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Read process is </a:t>
            </a:r>
            <a:r>
              <a:rPr lang="en-US" dirty="0" smtClean="0">
                <a:solidFill>
                  <a:srgbClr val="446DCB"/>
                </a:solidFill>
              </a:rPr>
              <a:t>noiseless.</a:t>
            </a:r>
          </a:p>
          <a:p>
            <a:endParaRPr lang="en-US" dirty="0">
              <a:solidFill>
                <a:srgbClr val="446DCB"/>
              </a:solidFill>
            </a:endParaRPr>
          </a:p>
          <a:p>
            <a:endParaRPr lang="en-US" dirty="0" smtClean="0">
              <a:solidFill>
                <a:srgbClr val="446DCB"/>
              </a:solidFill>
            </a:endParaRPr>
          </a:p>
          <a:p>
            <a:endParaRPr lang="en-US" dirty="0">
              <a:solidFill>
                <a:srgbClr val="446DCB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Impact of  noise:  later.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01" y="150512"/>
            <a:ext cx="6109166" cy="762000"/>
          </a:xfrm>
        </p:spPr>
        <p:txBody>
          <a:bodyPr/>
          <a:lstStyle/>
          <a:p>
            <a:pPr algn="l"/>
            <a:r>
              <a:rPr lang="en-US" dirty="0" smtClean="0"/>
              <a:t>A basic read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6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Communication: the beginning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Prehistoric: smoke signals, drums.</a:t>
            </a:r>
          </a:p>
          <a:p>
            <a:pPr eaLnBrk="1" hangingPunct="1"/>
            <a:r>
              <a:rPr lang="en-US" dirty="0" smtClean="0"/>
              <a:t>1837: telegraph</a:t>
            </a:r>
          </a:p>
          <a:p>
            <a:pPr eaLnBrk="1" hangingPunct="1"/>
            <a:r>
              <a:rPr lang="en-US" dirty="0" smtClean="0"/>
              <a:t>1876: telephone</a:t>
            </a:r>
          </a:p>
          <a:p>
            <a:pPr eaLnBrk="1" hangingPunct="1"/>
            <a:r>
              <a:rPr lang="en-US" dirty="0" smtClean="0"/>
              <a:t>1897: radio</a:t>
            </a:r>
          </a:p>
          <a:p>
            <a:pPr eaLnBrk="1" hangingPunct="1"/>
            <a:r>
              <a:rPr lang="en-US" dirty="0" smtClean="0"/>
              <a:t>1927: television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Communication design tied to the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source and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physical medium.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52400" y="160338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Coverage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391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Pioneered by Lander-Waterman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   in 1988.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What is the  number of reads needed to </a:t>
            </a:r>
            <a:r>
              <a:rPr lang="en-US" dirty="0" smtClean="0">
                <a:solidFill>
                  <a:srgbClr val="FF0000"/>
                </a:solidFill>
              </a:rPr>
              <a:t>cover</a:t>
            </a:r>
            <a:r>
              <a:rPr lang="en-US" dirty="0" smtClean="0"/>
              <a:t> the entire DNA sequence with  probability 1-</a:t>
            </a:r>
            <a:r>
              <a:rPr lang="en-US" dirty="0" smtClean="0">
                <a:latin typeface="cmmi10"/>
                <a:ea typeface="cmmi10"/>
                <a:cs typeface="cmmi10"/>
              </a:rPr>
              <a:t>²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N</a:t>
            </a:r>
            <a:r>
              <a:rPr lang="en-US" baseline="-25000" dirty="0" err="1" smtClean="0"/>
              <a:t>cov</a:t>
            </a:r>
            <a:r>
              <a:rPr lang="en-US" dirty="0" smtClean="0"/>
              <a:t> only provides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lower bound</a:t>
            </a:r>
            <a:r>
              <a:rPr lang="en-US" dirty="0" smtClean="0"/>
              <a:t> on the number of reads </a:t>
            </a:r>
            <a:r>
              <a:rPr lang="en-US" dirty="0" smtClean="0">
                <a:latin typeface="Arial"/>
              </a:rPr>
              <a:t>needed for reconstruction.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N</a:t>
            </a:r>
            <a:r>
              <a:rPr lang="en-US" baseline="-25000" dirty="0" err="1" smtClean="0"/>
              <a:t>cov</a:t>
            </a:r>
            <a:r>
              <a:rPr lang="en-US" dirty="0" smtClean="0"/>
              <a:t> does not depend on the DNA statistics! </a:t>
            </a:r>
            <a:endParaRPr lang="en-US" dirty="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1290638"/>
            <a:ext cx="1479550" cy="1928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2988" y="1320800"/>
            <a:ext cx="1414462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2717800" y="3795713"/>
            <a:ext cx="3511550" cy="1084262"/>
            <a:chOff x="27203400" y="27355800"/>
            <a:chExt cx="7010400" cy="2971800"/>
          </a:xfrm>
        </p:grpSpPr>
        <p:sp>
          <p:nvSpPr>
            <p:cNvPr id="38919" name="TextBox 11"/>
            <p:cNvSpPr txBox="1">
              <a:spLocks noChangeArrowheads="1"/>
            </p:cNvSpPr>
            <p:nvPr/>
          </p:nvSpPr>
          <p:spPr bwMode="auto">
            <a:xfrm>
              <a:off x="30464818" y="27355800"/>
              <a:ext cx="368778" cy="278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6000">
                <a:solidFill>
                  <a:srgbClr val="C0504D"/>
                </a:solidFill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27203400" y="28878685"/>
              <a:ext cx="6943847" cy="0"/>
            </a:xfrm>
            <a:prstGeom prst="line">
              <a:avLst/>
            </a:prstGeom>
            <a:noFill/>
            <a:ln w="76200" cmpd="sng">
              <a:solidFill>
                <a:srgbClr val="446DCB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>
                <a:ln w="1270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sp>
          <p:nvSpPr>
            <p:cNvPr id="38921" name="Line 60"/>
            <p:cNvSpPr>
              <a:spLocks noChangeShapeType="1"/>
            </p:cNvSpPr>
            <p:nvPr/>
          </p:nvSpPr>
          <p:spPr bwMode="auto">
            <a:xfrm>
              <a:off x="27203400" y="296418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Line 60"/>
            <p:cNvSpPr>
              <a:spLocks noChangeShapeType="1"/>
            </p:cNvSpPr>
            <p:nvPr/>
          </p:nvSpPr>
          <p:spPr bwMode="auto">
            <a:xfrm>
              <a:off x="27659053" y="299466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Line 60"/>
            <p:cNvSpPr>
              <a:spLocks noChangeShapeType="1"/>
            </p:cNvSpPr>
            <p:nvPr/>
          </p:nvSpPr>
          <p:spPr bwMode="auto">
            <a:xfrm>
              <a:off x="28421053" y="297180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60"/>
            <p:cNvSpPr>
              <a:spLocks noChangeShapeType="1"/>
            </p:cNvSpPr>
            <p:nvPr/>
          </p:nvSpPr>
          <p:spPr bwMode="auto">
            <a:xfrm>
              <a:off x="28649653" y="301752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60"/>
            <p:cNvSpPr>
              <a:spLocks noChangeShapeType="1"/>
            </p:cNvSpPr>
            <p:nvPr/>
          </p:nvSpPr>
          <p:spPr bwMode="auto">
            <a:xfrm>
              <a:off x="29487853" y="299466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60"/>
            <p:cNvSpPr>
              <a:spLocks noChangeShapeType="1"/>
            </p:cNvSpPr>
            <p:nvPr/>
          </p:nvSpPr>
          <p:spPr bwMode="auto">
            <a:xfrm>
              <a:off x="30480000" y="301752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60"/>
            <p:cNvSpPr>
              <a:spLocks noChangeShapeType="1"/>
            </p:cNvSpPr>
            <p:nvPr/>
          </p:nvSpPr>
          <p:spPr bwMode="auto">
            <a:xfrm>
              <a:off x="32307253" y="303276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60"/>
            <p:cNvSpPr>
              <a:spLocks noChangeShapeType="1"/>
            </p:cNvSpPr>
            <p:nvPr/>
          </p:nvSpPr>
          <p:spPr bwMode="auto">
            <a:xfrm>
              <a:off x="33069253" y="300228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60"/>
            <p:cNvSpPr>
              <a:spLocks noChangeShapeType="1"/>
            </p:cNvSpPr>
            <p:nvPr/>
          </p:nvSpPr>
          <p:spPr bwMode="auto">
            <a:xfrm>
              <a:off x="32766000" y="29718000"/>
              <a:ext cx="1144547" cy="0"/>
            </a:xfrm>
            <a:prstGeom prst="line">
              <a:avLst/>
            </a:prstGeom>
            <a:noFill/>
            <a:ln w="57150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624517" y="28743800"/>
              <a:ext cx="697237" cy="28717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1624517" y="29030972"/>
              <a:ext cx="12677" cy="11312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38927" idx="0"/>
            </p:cNvCxnSpPr>
            <p:nvPr/>
          </p:nvCxnSpPr>
          <p:spPr>
            <a:xfrm flipH="1">
              <a:off x="32305906" y="29030972"/>
              <a:ext cx="3170" cy="12966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51" y="4240745"/>
            <a:ext cx="2487123" cy="723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80963"/>
            <a:ext cx="8329613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Repeat statistics do matter!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26727" y="1468205"/>
            <a:ext cx="2722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MU Bright Roman"/>
                <a:ea typeface="CMU Bright Roman"/>
                <a:cs typeface="CMU Bright Roman"/>
              </a:rPr>
              <a:t>easier jigsaw puzzle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6919" y="1411395"/>
            <a:ext cx="280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MU Bright Roman"/>
                <a:ea typeface="CMU Bright Roman"/>
                <a:cs typeface="CMU Bright Roman"/>
              </a:rPr>
              <a:t>harder jigsaw puzzle </a:t>
            </a: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2"/>
          <a:srcRect l="33514"/>
          <a:stretch>
            <a:fillRect/>
          </a:stretch>
        </p:blipFill>
        <p:spPr bwMode="auto">
          <a:xfrm>
            <a:off x="341313" y="2006814"/>
            <a:ext cx="341153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725" y="2038967"/>
            <a:ext cx="44180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610" y="5927297"/>
            <a:ext cx="928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exactly</a:t>
            </a:r>
            <a:r>
              <a:rPr lang="en-US" dirty="0" smtClean="0"/>
              <a:t> do the fundamental limits depend on repeat statistics?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9392"/>
          <p:cNvSpPr/>
          <p:nvPr/>
        </p:nvSpPr>
        <p:spPr bwMode="auto">
          <a:xfrm>
            <a:off x="3722562" y="1664315"/>
            <a:ext cx="4540067" cy="2467274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Arial" pitchFamily="34" charset="0"/>
              </a:rPr>
              <a:t>r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econstructable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34" charset="0"/>
              </a:rPr>
              <a:t>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y greedy algorithm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2" name="Rectangle 59391"/>
          <p:cNvSpPr/>
          <p:nvPr/>
        </p:nvSpPr>
        <p:spPr bwMode="auto">
          <a:xfrm>
            <a:off x="3737161" y="4160788"/>
            <a:ext cx="4554664" cy="13139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313846" y="1678914"/>
            <a:ext cx="2408716" cy="378120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762000"/>
          </a:xfrm>
        </p:spPr>
        <p:txBody>
          <a:bodyPr/>
          <a:lstStyle/>
          <a:p>
            <a:r>
              <a:rPr lang="en-US" dirty="0" smtClean="0"/>
              <a:t>Simple model: I.I.D. DNA, G </a:t>
            </a:r>
            <a:r>
              <a:rPr lang="en-US" dirty="0" smtClean="0">
                <a:latin typeface="cmsy10"/>
                <a:ea typeface="cmsy10"/>
                <a:cs typeface="cmsy10"/>
              </a:rPr>
              <a:t>!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1 </a:t>
            </a:r>
            <a:endParaRPr lang="en-US" dirty="0" smtClean="0">
              <a:latin typeface="cmsy1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697568" y="1143000"/>
            <a:ext cx="3173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Motahari</a:t>
            </a:r>
            <a:r>
              <a:rPr lang="en-US" sz="2000" dirty="0"/>
              <a:t>, </a:t>
            </a:r>
            <a:r>
              <a:rPr lang="en-US" sz="2000" dirty="0" err="1"/>
              <a:t>Bresler</a:t>
            </a:r>
            <a:r>
              <a:rPr lang="en-US" sz="2000" dirty="0"/>
              <a:t> &amp; T. </a:t>
            </a:r>
            <a:r>
              <a:rPr lang="en-US" sz="2000" dirty="0" smtClean="0"/>
              <a:t>12)</a:t>
            </a:r>
            <a:endParaRPr lang="en-US" sz="20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343359" y="5494948"/>
            <a:ext cx="657024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1331147" y="1856071"/>
            <a:ext cx="0" cy="36388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592444" y="5639100"/>
            <a:ext cx="197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length 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1330586" y="4172627"/>
            <a:ext cx="6335405" cy="1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01374" y="3945858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749834" y="1859540"/>
            <a:ext cx="0" cy="36132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372240" y="4645971"/>
            <a:ext cx="246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any repeats </a:t>
            </a:r>
          </a:p>
          <a:p>
            <a:pPr algn="ctr"/>
            <a:r>
              <a:rPr lang="en-US" sz="2000" dirty="0" smtClean="0"/>
              <a:t>of length L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04982" y="4662831"/>
            <a:ext cx="139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dirty="0" smtClean="0"/>
              <a:t>o repeats</a:t>
            </a:r>
          </a:p>
          <a:p>
            <a:pPr algn="ctr"/>
            <a:r>
              <a:rPr lang="en-US" sz="2000" dirty="0" smtClean="0"/>
              <a:t>of length L</a:t>
            </a:r>
            <a:endParaRPr lang="en-US" sz="2000" dirty="0"/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4491" y="5737426"/>
            <a:ext cx="1320800" cy="609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8" y="1671277"/>
            <a:ext cx="533400" cy="58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06" y="1167945"/>
            <a:ext cx="314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ormalized # of reads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02800" y="2949049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coverage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83826" y="4569567"/>
            <a:ext cx="214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 coverage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61163" y="2755679"/>
            <a:ext cx="693738" cy="496888"/>
            <a:chOff x="1958975" y="3806825"/>
            <a:chExt cx="693738" cy="496888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1962150" y="3838575"/>
              <a:ext cx="620713" cy="45085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958975" y="3806825"/>
              <a:ext cx="693738" cy="49688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410588" y="4601593"/>
            <a:ext cx="693738" cy="496888"/>
            <a:chOff x="1958975" y="3806825"/>
            <a:chExt cx="693738" cy="496888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1962150" y="3838575"/>
              <a:ext cx="620713" cy="45085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958975" y="3806825"/>
              <a:ext cx="693738" cy="49688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395" name="TextBox 59394"/>
          <p:cNvSpPr txBox="1"/>
          <p:nvPr/>
        </p:nvSpPr>
        <p:spPr>
          <a:xfrm>
            <a:off x="554735" y="6292282"/>
            <a:ext cx="4444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for finite real DNA?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023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 animBg="1"/>
      <p:bldP spid="59392" grpId="0" animBg="1"/>
      <p:bldP spid="31" grpId="0" animBg="1"/>
      <p:bldP spid="14" grpId="0"/>
      <p:bldP spid="7" grpId="0"/>
      <p:bldP spid="17" grpId="0"/>
      <p:bldP spid="17" grpId="1"/>
      <p:bldP spid="21" grpId="0"/>
      <p:bldP spid="21" grpId="1"/>
      <p:bldP spid="22" grpId="0"/>
      <p:bldP spid="593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ell_zoomed.eps"/>
          <p:cNvPicPr>
            <a:picLocks noChangeAspect="1"/>
          </p:cNvPicPr>
          <p:nvPr/>
        </p:nvPicPr>
        <p:blipFill>
          <a:blip r:embed="rId4"/>
          <a:srcRect l="5634" t="4607" r="5386" b="4797"/>
          <a:stretch>
            <a:fillRect/>
          </a:stretch>
        </p:blipFill>
        <p:spPr bwMode="auto">
          <a:xfrm>
            <a:off x="2403475" y="2593975"/>
            <a:ext cx="4535488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_ell_zoomed2.eps"/>
          <p:cNvPicPr>
            <a:picLocks noChangeAspect="1"/>
          </p:cNvPicPr>
          <p:nvPr/>
        </p:nvPicPr>
        <p:blipFill>
          <a:blip r:embed="rId5"/>
          <a:srcRect l="8762" t="5647" r="6844" b="4497"/>
          <a:stretch>
            <a:fillRect/>
          </a:stretch>
        </p:blipFill>
        <p:spPr bwMode="auto">
          <a:xfrm>
            <a:off x="2471738" y="2611438"/>
            <a:ext cx="43910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a_ell_zoomed2+.eps"/>
          <p:cNvPicPr>
            <a:picLocks noChangeAspect="1"/>
          </p:cNvPicPr>
          <p:nvPr/>
        </p:nvPicPr>
        <p:blipFill>
          <a:blip r:embed="rId6"/>
          <a:srcRect l="7356" t="6149" r="7361" b="3603"/>
          <a:stretch>
            <a:fillRect/>
          </a:stretch>
        </p:blipFill>
        <p:spPr bwMode="auto">
          <a:xfrm>
            <a:off x="2419350" y="2603500"/>
            <a:ext cx="43926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_ell_zoomed3.eps"/>
          <p:cNvPicPr>
            <a:picLocks noChangeAspect="1"/>
          </p:cNvPicPr>
          <p:nvPr/>
        </p:nvPicPr>
        <p:blipFill>
          <a:blip r:embed="rId7"/>
          <a:srcRect l="6985" t="3650" r="5708" b="5544"/>
          <a:stretch>
            <a:fillRect/>
          </a:stretch>
        </p:blipFill>
        <p:spPr bwMode="auto">
          <a:xfrm>
            <a:off x="2419350" y="2593975"/>
            <a:ext cx="44989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751379" y="5759365"/>
            <a:ext cx="2317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84325" y="2284413"/>
            <a:ext cx="2139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01975" y="4362450"/>
            <a:ext cx="108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i.i.d. fit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59288" y="4087813"/>
            <a:ext cx="784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52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I.I.D. DNA </a:t>
            </a:r>
            <a:r>
              <a:rPr lang="en-US" dirty="0" err="1" smtClean="0"/>
              <a:t>vs</a:t>
            </a:r>
            <a:r>
              <a:rPr lang="en-US" dirty="0" smtClean="0"/>
              <a:t> real DNA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9063" y="1484313"/>
            <a:ext cx="8455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Example:  human chromosome 22 (build GRCh37, G = 35M)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418138" y="1008063"/>
            <a:ext cx="29736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Bresler</a:t>
            </a:r>
            <a:r>
              <a:rPr lang="en-US" sz="2000" dirty="0"/>
              <a:t>, </a:t>
            </a:r>
            <a:r>
              <a:rPr lang="en-US" sz="2000" dirty="0" err="1" smtClean="0"/>
              <a:t>Bresler</a:t>
            </a:r>
            <a:r>
              <a:rPr lang="en-US" sz="2000" dirty="0" smtClean="0"/>
              <a:t> </a:t>
            </a:r>
            <a:r>
              <a:rPr lang="en-US" sz="2000" dirty="0"/>
              <a:t>&amp; T. 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499" y="6079358"/>
            <a:ext cx="775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derive performance bounds </a:t>
            </a:r>
            <a:r>
              <a:rPr lang="en-US" dirty="0">
                <a:solidFill>
                  <a:srgbClr val="FF0000"/>
                </a:solidFill>
              </a:rPr>
              <a:t>directly</a:t>
            </a:r>
            <a:r>
              <a:rPr lang="en-US" dirty="0"/>
              <a:t>  in terms of 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empirical </a:t>
            </a:r>
            <a:r>
              <a:rPr lang="en-US" dirty="0">
                <a:solidFill>
                  <a:srgbClr val="FF0000"/>
                </a:solidFill>
              </a:rPr>
              <a:t>repeat </a:t>
            </a:r>
            <a:r>
              <a:rPr lang="en-US" dirty="0" smtClean="0">
                <a:solidFill>
                  <a:srgbClr val="FF0000"/>
                </a:solidFill>
              </a:rPr>
              <a:t>statistics?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73066" cy="1044222"/>
          </a:xfrm>
        </p:spPr>
        <p:txBody>
          <a:bodyPr/>
          <a:lstStyle/>
          <a:p>
            <a:pPr algn="l"/>
            <a:r>
              <a:rPr lang="en-US" dirty="0" smtClean="0"/>
              <a:t>Lower bound: Interleaved repeats</a:t>
            </a:r>
            <a:endParaRPr lang="en-US" dirty="0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 flipV="1">
            <a:off x="678090" y="2155313"/>
            <a:ext cx="8050213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grpSp>
        <p:nvGrpSpPr>
          <p:cNvPr id="28" name="Group 120"/>
          <p:cNvGrpSpPr>
            <a:grpSpLocks/>
          </p:cNvGrpSpPr>
          <p:nvPr/>
        </p:nvGrpSpPr>
        <p:grpSpPr bwMode="auto">
          <a:xfrm>
            <a:off x="7161440" y="2347401"/>
            <a:ext cx="1462088" cy="395287"/>
            <a:chOff x="7134355" y="2095658"/>
            <a:chExt cx="1461345" cy="395889"/>
          </a:xfrm>
        </p:grpSpPr>
        <p:sp>
          <p:nvSpPr>
            <p:cNvPr id="29" name="Line 60"/>
            <p:cNvSpPr>
              <a:spLocks noChangeShapeType="1"/>
            </p:cNvSpPr>
            <p:nvPr/>
          </p:nvSpPr>
          <p:spPr bwMode="auto">
            <a:xfrm flipV="1">
              <a:off x="7374775" y="2491547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7678464" y="2179740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 flipV="1">
              <a:off x="8047370" y="2095658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flipV="1">
              <a:off x="7134355" y="2304113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119"/>
          <p:cNvGrpSpPr>
            <a:grpSpLocks/>
          </p:cNvGrpSpPr>
          <p:nvPr/>
        </p:nvGrpSpPr>
        <p:grpSpPr bwMode="auto">
          <a:xfrm>
            <a:off x="592365" y="2455351"/>
            <a:ext cx="1104900" cy="339725"/>
            <a:chOff x="565802" y="2204266"/>
            <a:chExt cx="1103913" cy="339833"/>
          </a:xfrm>
        </p:grpSpPr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V="1">
              <a:off x="899019" y="2204266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5618390" y="2450588"/>
            <a:ext cx="1616075" cy="409575"/>
            <a:chOff x="4160730" y="2199009"/>
            <a:chExt cx="1615460" cy="409904"/>
          </a:xfrm>
        </p:grpSpPr>
        <p:sp>
          <p:nvSpPr>
            <p:cNvPr id="41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V="1">
              <a:off x="4894645" y="25038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V="1">
              <a:off x="4443238" y="2608913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65"/>
          <p:cNvGrpSpPr>
            <a:grpSpLocks/>
          </p:cNvGrpSpPr>
          <p:nvPr/>
        </p:nvGrpSpPr>
        <p:grpSpPr bwMode="auto">
          <a:xfrm>
            <a:off x="1660753" y="2439476"/>
            <a:ext cx="2298700" cy="320675"/>
            <a:chOff x="1632935" y="2188501"/>
            <a:chExt cx="2299511" cy="320565"/>
          </a:xfrm>
        </p:grpSpPr>
        <p:sp>
          <p:nvSpPr>
            <p:cNvPr id="48" name="Line 60"/>
            <p:cNvSpPr>
              <a:spLocks noChangeShapeType="1"/>
            </p:cNvSpPr>
            <p:nvPr/>
          </p:nvSpPr>
          <p:spPr bwMode="auto">
            <a:xfrm flipV="1">
              <a:off x="1632935" y="2509066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0"/>
            <p:cNvSpPr>
              <a:spLocks noChangeShapeType="1"/>
            </p:cNvSpPr>
            <p:nvPr/>
          </p:nvSpPr>
          <p:spPr bwMode="auto">
            <a:xfrm flipV="1">
              <a:off x="1788995" y="2241052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V="1">
              <a:off x="1966149" y="2402211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 flipV="1">
              <a:off x="2396376" y="2318128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23"/>
            <p:cNvGrpSpPr>
              <a:grpSpLocks/>
            </p:cNvGrpSpPr>
            <p:nvPr/>
          </p:nvGrpSpPr>
          <p:grpSpPr bwMode="auto"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54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67"/>
          <p:cNvGrpSpPr>
            <a:grpSpLocks/>
          </p:cNvGrpSpPr>
          <p:nvPr/>
        </p:nvGrpSpPr>
        <p:grpSpPr bwMode="auto">
          <a:xfrm>
            <a:off x="1659165" y="2439476"/>
            <a:ext cx="2300288" cy="320675"/>
            <a:chOff x="1632935" y="2188501"/>
            <a:chExt cx="2299511" cy="320565"/>
          </a:xfrm>
        </p:grpSpPr>
        <p:sp>
          <p:nvSpPr>
            <p:cNvPr id="57" name="Line 60"/>
            <p:cNvSpPr>
              <a:spLocks noChangeShapeType="1"/>
            </p:cNvSpPr>
            <p:nvPr/>
          </p:nvSpPr>
          <p:spPr bwMode="auto">
            <a:xfrm flipV="1">
              <a:off x="1632935" y="2509066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 flipV="1">
              <a:off x="1788995" y="2241052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flipV="1">
              <a:off x="1966149" y="2402211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V="1">
              <a:off x="2396376" y="2318128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72"/>
            <p:cNvGrpSpPr>
              <a:grpSpLocks/>
            </p:cNvGrpSpPr>
            <p:nvPr/>
          </p:nvGrpSpPr>
          <p:grpSpPr bwMode="auto"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77"/>
          <p:cNvGrpSpPr>
            <a:grpSpLocks/>
          </p:cNvGrpSpPr>
          <p:nvPr/>
        </p:nvGrpSpPr>
        <p:grpSpPr bwMode="auto">
          <a:xfrm>
            <a:off x="5618390" y="2449001"/>
            <a:ext cx="1614488" cy="411162"/>
            <a:chOff x="4160730" y="2199009"/>
            <a:chExt cx="1615460" cy="409904"/>
          </a:xfrm>
        </p:grpSpPr>
        <p:sp>
          <p:nvSpPr>
            <p:cNvPr id="66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 flipV="1">
              <a:off x="4527664" y="2350943"/>
              <a:ext cx="548017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 flipV="1">
              <a:off x="4894597" y="2504459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V="1">
              <a:off x="5050265" y="2235409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 flipV="1">
              <a:off x="5228172" y="2396839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V="1">
              <a:off x="4443475" y="2608913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1308328" y="1718751"/>
            <a:ext cx="482600" cy="298450"/>
            <a:chOff x="1281609" y="1557867"/>
            <a:chExt cx="481722" cy="297446"/>
          </a:xfrm>
        </p:grpSpPr>
        <p:pic>
          <p:nvPicPr>
            <p:cNvPr id="73" name="Picture 97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4" name="Group 43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75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6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3789590" y="2431538"/>
            <a:ext cx="1887538" cy="219075"/>
            <a:chOff x="3761844" y="2270394"/>
            <a:chExt cx="1887456" cy="218089"/>
          </a:xfrm>
        </p:grpSpPr>
        <p:grpSp>
          <p:nvGrpSpPr>
            <p:cNvPr id="78" name="Group 120"/>
            <p:cNvGrpSpPr>
              <a:grpSpLocks/>
            </p:cNvGrpSpPr>
            <p:nvPr/>
          </p:nvGrpSpPr>
          <p:grpSpPr bwMode="auto">
            <a:xfrm>
              <a:off x="3761844" y="2270394"/>
              <a:ext cx="1722861" cy="218089"/>
              <a:chOff x="7089244" y="2095658"/>
              <a:chExt cx="1722861" cy="218089"/>
            </a:xfrm>
          </p:grpSpPr>
          <p:sp>
            <p:nvSpPr>
              <p:cNvPr id="80" name="Line 60"/>
              <p:cNvSpPr>
                <a:spLocks noChangeShapeType="1"/>
              </p:cNvSpPr>
              <p:nvPr/>
            </p:nvSpPr>
            <p:spPr bwMode="auto">
              <a:xfrm flipV="1">
                <a:off x="8263775" y="2313747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0"/>
              <p:cNvSpPr>
                <a:spLocks noChangeShapeType="1"/>
              </p:cNvSpPr>
              <p:nvPr/>
            </p:nvSpPr>
            <p:spPr bwMode="auto">
              <a:xfrm flipV="1">
                <a:off x="7678464" y="2179740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0"/>
              <p:cNvSpPr>
                <a:spLocks noChangeShapeType="1"/>
              </p:cNvSpPr>
              <p:nvPr/>
            </p:nvSpPr>
            <p:spPr bwMode="auto">
              <a:xfrm flipV="1">
                <a:off x="8047370" y="2095658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" name="Group 43"/>
              <p:cNvGrpSpPr>
                <a:grpSpLocks/>
              </p:cNvGrpSpPr>
              <p:nvPr/>
            </p:nvGrpSpPr>
            <p:grpSpPr bwMode="auto">
              <a:xfrm>
                <a:off x="7089244" y="2214775"/>
                <a:ext cx="788182" cy="89338"/>
                <a:chOff x="7089244" y="2331871"/>
                <a:chExt cx="788182" cy="89338"/>
              </a:xfrm>
            </p:grpSpPr>
            <p:sp>
              <p:nvSpPr>
                <p:cNvPr id="8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329096" y="2421209"/>
                  <a:ext cx="54833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089244" y="2331871"/>
                  <a:ext cx="54833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V="1">
              <a:off x="5100970" y="2371994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102"/>
          <p:cNvGrpSpPr>
            <a:grpSpLocks/>
          </p:cNvGrpSpPr>
          <p:nvPr/>
        </p:nvGrpSpPr>
        <p:grpSpPr bwMode="auto">
          <a:xfrm>
            <a:off x="3528358" y="1719949"/>
            <a:ext cx="482600" cy="296863"/>
            <a:chOff x="1281609" y="1557867"/>
            <a:chExt cx="481722" cy="297446"/>
          </a:xfrm>
        </p:grpSpPr>
        <p:pic>
          <p:nvPicPr>
            <p:cNvPr id="87" name="Picture 103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8" name="Group 104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89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0" name="Straight Connector 106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91" name="Group 107"/>
          <p:cNvGrpSpPr>
            <a:grpSpLocks/>
          </p:cNvGrpSpPr>
          <p:nvPr/>
        </p:nvGrpSpPr>
        <p:grpSpPr bwMode="auto">
          <a:xfrm>
            <a:off x="5243705" y="1710813"/>
            <a:ext cx="481012" cy="296863"/>
            <a:chOff x="1281609" y="1557867"/>
            <a:chExt cx="481722" cy="297446"/>
          </a:xfrm>
        </p:grpSpPr>
        <p:pic>
          <p:nvPicPr>
            <p:cNvPr id="92" name="Picture 108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Group 109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94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" name="Straight Connector 111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96" name="Group 112"/>
          <p:cNvGrpSpPr>
            <a:grpSpLocks/>
          </p:cNvGrpSpPr>
          <p:nvPr/>
        </p:nvGrpSpPr>
        <p:grpSpPr bwMode="auto">
          <a:xfrm>
            <a:off x="6894705" y="1702876"/>
            <a:ext cx="481012" cy="296862"/>
            <a:chOff x="1281609" y="1557867"/>
            <a:chExt cx="481722" cy="297446"/>
          </a:xfrm>
        </p:grpSpPr>
        <p:pic>
          <p:nvPicPr>
            <p:cNvPr id="97" name="Picture 113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" name="Group 114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99" name="Straight Connector 115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16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101" name="Line 60"/>
          <p:cNvSpPr>
            <a:spLocks noChangeShapeType="1"/>
          </p:cNvSpPr>
          <p:nvPr/>
        </p:nvSpPr>
        <p:spPr bwMode="auto">
          <a:xfrm>
            <a:off x="1763940" y="2156901"/>
            <a:ext cx="2003425" cy="4762"/>
          </a:xfrm>
          <a:prstGeom prst="line">
            <a:avLst/>
          </a:prstGeom>
          <a:noFill/>
          <a:ln w="7620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3545115" y="2104513"/>
            <a:ext cx="452438" cy="100013"/>
          </a:xfrm>
          <a:prstGeom prst="rect">
            <a:avLst/>
          </a:prstGeom>
          <a:solidFill>
            <a:srgbClr val="E4E528"/>
          </a:solidFill>
          <a:ln w="9525" algn="ctr">
            <a:solidFill>
              <a:srgbClr val="E4E528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3" name="Line 60"/>
          <p:cNvSpPr>
            <a:spLocks noChangeShapeType="1"/>
          </p:cNvSpPr>
          <p:nvPr/>
        </p:nvSpPr>
        <p:spPr bwMode="auto">
          <a:xfrm>
            <a:off x="5726340" y="2153726"/>
            <a:ext cx="1350963" cy="3175"/>
          </a:xfrm>
          <a:prstGeom prst="line">
            <a:avLst/>
          </a:prstGeom>
          <a:noFill/>
          <a:ln w="76200" cmpd="sng">
            <a:solidFill>
              <a:srgbClr val="E500E5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6889978" y="2096576"/>
            <a:ext cx="477837" cy="115652"/>
          </a:xfrm>
          <a:prstGeom prst="rect">
            <a:avLst/>
          </a:prstGeom>
          <a:solidFill>
            <a:srgbClr val="E4E528"/>
          </a:solidFill>
          <a:ln w="9525" algn="ctr">
            <a:solidFill>
              <a:srgbClr val="E4E528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251678" y="2099751"/>
            <a:ext cx="474662" cy="123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322615" y="2083876"/>
            <a:ext cx="457200" cy="134937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70935" y="3099440"/>
            <a:ext cx="65355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CMU Bright Roman"/>
              <a:cs typeface="CMU Bright Roman"/>
            </a:endParaRPr>
          </a:p>
          <a:p>
            <a:r>
              <a:rPr lang="en-US" dirty="0">
                <a:latin typeface="CMU Bright Roman"/>
                <a:cs typeface="CMU Bright Roman"/>
              </a:rPr>
              <a:t>N</a:t>
            </a:r>
            <a:r>
              <a:rPr lang="en-US" dirty="0" smtClean="0">
                <a:latin typeface="CMU Bright Roman"/>
                <a:cs typeface="CMU Bright Roman"/>
              </a:rPr>
              <a:t>ecessary condition:</a:t>
            </a:r>
            <a:endParaRPr lang="en-US" dirty="0">
              <a:latin typeface="CMU Bright Roman"/>
              <a:cs typeface="CMU Bright Roman"/>
            </a:endParaRPr>
          </a:p>
          <a:p>
            <a:r>
              <a:rPr lang="en-US" dirty="0" smtClean="0">
                <a:latin typeface="CMU Bright Roman"/>
                <a:cs typeface="CMU Bright Roman"/>
              </a:rPr>
              <a:t>	</a:t>
            </a: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91" y="4089741"/>
            <a:ext cx="518470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MU Bright Roman"/>
                <a:cs typeface="CMU Bright Roman"/>
              </a:rPr>
              <a:t>all</a:t>
            </a:r>
            <a:r>
              <a:rPr lang="en-US" dirty="0" smtClean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interleaved </a:t>
            </a:r>
            <a:r>
              <a:rPr lang="en-US" dirty="0" smtClean="0">
                <a:latin typeface="CMU Bright Roman"/>
                <a:cs typeface="CMU Bright Roman"/>
              </a:rPr>
              <a:t>repeats are bridged.</a:t>
            </a:r>
            <a:endParaRPr lang="en-US" dirty="0">
              <a:latin typeface="CMU Bright Roman"/>
              <a:cs typeface="CMU Bright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7616" y="4711582"/>
            <a:ext cx="8050213" cy="1122075"/>
            <a:chOff x="687616" y="5317070"/>
            <a:chExt cx="8050213" cy="1122075"/>
          </a:xfrm>
        </p:grpSpPr>
        <p:grpSp>
          <p:nvGrpSpPr>
            <p:cNvPr id="116" name="Group 115"/>
            <p:cNvGrpSpPr/>
            <p:nvPr/>
          </p:nvGrpSpPr>
          <p:grpSpPr>
            <a:xfrm>
              <a:off x="687616" y="5903908"/>
              <a:ext cx="8050213" cy="147225"/>
              <a:chOff x="552147" y="5785429"/>
              <a:chExt cx="8050213" cy="147225"/>
            </a:xfrm>
          </p:grpSpPr>
          <p:sp>
            <p:nvSpPr>
              <p:cNvPr id="128" name="Line 3"/>
              <p:cNvSpPr>
                <a:spLocks noChangeShapeType="1"/>
              </p:cNvSpPr>
              <p:nvPr/>
            </p:nvSpPr>
            <p:spPr bwMode="auto">
              <a:xfrm flipV="1">
                <a:off x="552147" y="5856866"/>
                <a:ext cx="8050213" cy="0"/>
              </a:xfrm>
              <a:prstGeom prst="line">
                <a:avLst/>
              </a:prstGeom>
              <a:noFill/>
              <a:ln w="7620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n w="127000" cmpd="sng">
                    <a:solidFill>
                      <a:schemeClr val="tx1"/>
                    </a:solidFill>
                  </a:ln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9" name="Rectangle 128"/>
              <p:cNvSpPr>
                <a:spLocks noChangeArrowheads="1"/>
              </p:cNvSpPr>
              <p:nvPr/>
            </p:nvSpPr>
            <p:spPr bwMode="auto">
              <a:xfrm>
                <a:off x="2809524" y="5806066"/>
                <a:ext cx="1062086" cy="126588"/>
              </a:xfrm>
              <a:prstGeom prst="rect">
                <a:avLst/>
              </a:prstGeom>
              <a:solidFill>
                <a:srgbClr val="E4E528"/>
              </a:solidFill>
              <a:ln w="9525" algn="ctr">
                <a:solidFill>
                  <a:srgbClr val="E4E5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>
                <a:spLocks noChangeArrowheads="1"/>
              </p:cNvSpPr>
              <p:nvPr/>
            </p:nvSpPr>
            <p:spPr bwMode="auto">
              <a:xfrm>
                <a:off x="6764035" y="5798128"/>
                <a:ext cx="1073058" cy="134525"/>
              </a:xfrm>
              <a:prstGeom prst="rect">
                <a:avLst/>
              </a:prstGeom>
              <a:solidFill>
                <a:srgbClr val="E4E528"/>
              </a:solidFill>
              <a:ln w="9525" algn="ctr">
                <a:solidFill>
                  <a:srgbClr val="E4E5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>
                <a:spLocks noChangeArrowheads="1"/>
              </p:cNvSpPr>
              <p:nvPr/>
            </p:nvSpPr>
            <p:spPr bwMode="auto">
              <a:xfrm>
                <a:off x="5125735" y="5801304"/>
                <a:ext cx="474662" cy="123825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>
                <a:spLocks noChangeArrowheads="1"/>
              </p:cNvSpPr>
              <p:nvPr/>
            </p:nvSpPr>
            <p:spPr bwMode="auto">
              <a:xfrm>
                <a:off x="1196672" y="5785429"/>
                <a:ext cx="457200" cy="13493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798186" y="5644710"/>
              <a:ext cx="1556827" cy="184014"/>
              <a:chOff x="1346201" y="1075265"/>
              <a:chExt cx="1159416" cy="220133"/>
            </a:xfrm>
          </p:grpSpPr>
          <p:cxnSp>
            <p:nvCxnSpPr>
              <p:cNvPr id="125" name="Straight Connector 124"/>
              <p:cNvCxnSpPr/>
              <p:nvPr/>
            </p:nvCxnSpPr>
            <p:spPr bwMode="auto">
              <a:xfrm flipV="1">
                <a:off x="1346201" y="1178624"/>
                <a:ext cx="1159416" cy="670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flipH="1" flipV="1">
                <a:off x="1363128" y="1083732"/>
                <a:ext cx="1" cy="21166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497662" y="1075265"/>
                <a:ext cx="1" cy="21166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4" name="TextBox 123"/>
            <p:cNvSpPr txBox="1"/>
            <p:nvPr/>
          </p:nvSpPr>
          <p:spPr>
            <a:xfrm>
              <a:off x="1342527" y="5317070"/>
              <a:ext cx="34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8073" y="5977478"/>
              <a:ext cx="441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7408" y="5960542"/>
              <a:ext cx="441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2680" y="597747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8815" y="597748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754" y="6187893"/>
            <a:ext cx="853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particular: L &gt; longest interleaved repeat length  (</a:t>
            </a:r>
            <a:r>
              <a:rPr lang="en-US" dirty="0" err="1" smtClean="0"/>
              <a:t>Ukkonen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69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43212 0.004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6267 -0.00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2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81481E-6 L -0.43229 0.0023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36129 0.0013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903 -0.00093 " pathEditMode="relative" ptsTypes="AA">
                                      <p:cBhvr>
                                        <p:cTn id="7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264 0 " pathEditMode="relative" ptsTypes="AA">
                                      <p:cBhvr>
                                        <p:cTn id="7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7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5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7294" y="6466184"/>
            <a:ext cx="6535524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 smtClean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pPr algn="l"/>
            <a:r>
              <a:rPr lang="en-US" dirty="0" smtClean="0">
                <a:latin typeface="CMU Bright Roman"/>
                <a:cs typeface="CMU Bright Roman"/>
              </a:rPr>
              <a:t>	</a:t>
            </a: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4565" cy="804333"/>
          </a:xfrm>
        </p:spPr>
        <p:txBody>
          <a:bodyPr/>
          <a:lstStyle/>
          <a:p>
            <a:pPr algn="l"/>
            <a:r>
              <a:rPr lang="en-US" dirty="0" smtClean="0"/>
              <a:t>Lower bound: Triple repeats</a:t>
            </a:r>
            <a:endParaRPr lang="en-US" dirty="0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 flipV="1">
            <a:off x="678090" y="2155313"/>
            <a:ext cx="8050213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grpSp>
        <p:nvGrpSpPr>
          <p:cNvPr id="28" name="Group 120"/>
          <p:cNvGrpSpPr>
            <a:grpSpLocks/>
          </p:cNvGrpSpPr>
          <p:nvPr/>
        </p:nvGrpSpPr>
        <p:grpSpPr bwMode="auto">
          <a:xfrm>
            <a:off x="7161440" y="2347401"/>
            <a:ext cx="1462088" cy="395287"/>
            <a:chOff x="7134355" y="2095658"/>
            <a:chExt cx="1461345" cy="395889"/>
          </a:xfrm>
        </p:grpSpPr>
        <p:sp>
          <p:nvSpPr>
            <p:cNvPr id="29" name="Line 60"/>
            <p:cNvSpPr>
              <a:spLocks noChangeShapeType="1"/>
            </p:cNvSpPr>
            <p:nvPr/>
          </p:nvSpPr>
          <p:spPr bwMode="auto">
            <a:xfrm flipV="1">
              <a:off x="7374775" y="2491547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7678464" y="2179740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 flipV="1">
              <a:off x="8047370" y="2095658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flipV="1">
              <a:off x="7134355" y="2304113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119"/>
          <p:cNvGrpSpPr>
            <a:grpSpLocks/>
          </p:cNvGrpSpPr>
          <p:nvPr/>
        </p:nvGrpSpPr>
        <p:grpSpPr bwMode="auto">
          <a:xfrm>
            <a:off x="592365" y="2396082"/>
            <a:ext cx="1104900" cy="339725"/>
            <a:chOff x="565802" y="2204266"/>
            <a:chExt cx="1103913" cy="339833"/>
          </a:xfrm>
        </p:grpSpPr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V="1">
              <a:off x="899019" y="2204266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5406710" y="2487344"/>
            <a:ext cx="1827745" cy="398218"/>
            <a:chOff x="3949138" y="2235795"/>
            <a:chExt cx="1827052" cy="398538"/>
          </a:xfrm>
        </p:grpSpPr>
        <p:sp>
          <p:nvSpPr>
            <p:cNvPr id="41" name="Line 60"/>
            <p:cNvSpPr>
              <a:spLocks noChangeShapeType="1"/>
            </p:cNvSpPr>
            <p:nvPr/>
          </p:nvSpPr>
          <p:spPr bwMode="auto">
            <a:xfrm flipV="1">
              <a:off x="3949138" y="2529472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V="1">
              <a:off x="4894645" y="25038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V="1">
              <a:off x="4223188" y="2634333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74498" y="2148434"/>
            <a:ext cx="2300288" cy="645584"/>
            <a:chOff x="1574498" y="2148434"/>
            <a:chExt cx="2300288" cy="645584"/>
          </a:xfrm>
        </p:grpSpPr>
        <p:grpSp>
          <p:nvGrpSpPr>
            <p:cNvPr id="56" name="Group 67"/>
            <p:cNvGrpSpPr>
              <a:grpSpLocks/>
            </p:cNvGrpSpPr>
            <p:nvPr/>
          </p:nvGrpSpPr>
          <p:grpSpPr bwMode="auto">
            <a:xfrm>
              <a:off x="1574498" y="2473343"/>
              <a:ext cx="2300288" cy="320675"/>
              <a:chOff x="1632935" y="2188501"/>
              <a:chExt cx="2299511" cy="320565"/>
            </a:xfrm>
          </p:grpSpPr>
          <p:sp>
            <p:nvSpPr>
              <p:cNvPr id="57" name="Line 60"/>
              <p:cNvSpPr>
                <a:spLocks noChangeShapeType="1"/>
              </p:cNvSpPr>
              <p:nvPr/>
            </p:nvSpPr>
            <p:spPr bwMode="auto">
              <a:xfrm flipV="1">
                <a:off x="1632935" y="2509066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 flipV="1">
                <a:off x="1788995" y="2241052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 flipV="1">
                <a:off x="1966149" y="2402211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V="1">
                <a:off x="2396376" y="2318128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" name="Group 72"/>
              <p:cNvGrpSpPr>
                <a:grpSpLocks/>
              </p:cNvGrpSpPr>
              <p:nvPr/>
            </p:nvGrpSpPr>
            <p:grpSpPr bwMode="auto">
              <a:xfrm>
                <a:off x="3172470" y="2188501"/>
                <a:ext cx="759976" cy="119117"/>
                <a:chOff x="3172470" y="2305597"/>
                <a:chExt cx="759976" cy="119117"/>
              </a:xfrm>
            </p:grpSpPr>
            <p:sp>
              <p:nvSpPr>
                <p:cNvPr id="6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172470" y="2424714"/>
                  <a:ext cx="548330" cy="0"/>
                </a:xfrm>
                <a:prstGeom prst="line">
                  <a:avLst/>
                </a:prstGeom>
                <a:noFill/>
                <a:ln w="57150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384116" y="2305597"/>
                  <a:ext cx="548330" cy="0"/>
                </a:xfrm>
                <a:prstGeom prst="line">
                  <a:avLst/>
                </a:prstGeom>
                <a:noFill/>
                <a:ln w="57150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 flipV="1">
                <a:off x="2724798" y="2449506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" name="Line 60"/>
            <p:cNvSpPr>
              <a:spLocks noChangeShapeType="1"/>
            </p:cNvSpPr>
            <p:nvPr/>
          </p:nvSpPr>
          <p:spPr bwMode="auto">
            <a:xfrm>
              <a:off x="1763940" y="2148434"/>
              <a:ext cx="2003425" cy="4762"/>
            </a:xfrm>
            <a:prstGeom prst="line">
              <a:avLst/>
            </a:prstGeom>
            <a:noFill/>
            <a:ln w="762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n w="762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</p:grp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339549" y="2083876"/>
            <a:ext cx="457200" cy="134937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81123" y="2153726"/>
            <a:ext cx="1851555" cy="706437"/>
            <a:chOff x="3781123" y="2153726"/>
            <a:chExt cx="1851555" cy="706437"/>
          </a:xfrm>
        </p:grpSpPr>
        <p:sp>
          <p:nvSpPr>
            <p:cNvPr id="103" name="Line 60"/>
            <p:cNvSpPr>
              <a:spLocks noChangeShapeType="1"/>
            </p:cNvSpPr>
            <p:nvPr/>
          </p:nvSpPr>
          <p:spPr bwMode="auto">
            <a:xfrm>
              <a:off x="4126140" y="2153726"/>
              <a:ext cx="1350963" cy="3175"/>
            </a:xfrm>
            <a:prstGeom prst="line">
              <a:avLst/>
            </a:prstGeom>
            <a:noFill/>
            <a:ln w="7620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n w="762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781123" y="2449001"/>
              <a:ext cx="1851555" cy="411162"/>
              <a:chOff x="3781123" y="2449001"/>
              <a:chExt cx="1851555" cy="411162"/>
            </a:xfrm>
          </p:grpSpPr>
          <p:grpSp>
            <p:nvGrpSpPr>
              <p:cNvPr id="65" name="Group 77"/>
              <p:cNvGrpSpPr>
                <a:grpSpLocks/>
              </p:cNvGrpSpPr>
              <p:nvPr/>
            </p:nvGrpSpPr>
            <p:grpSpPr bwMode="auto">
              <a:xfrm>
                <a:off x="4018190" y="2449001"/>
                <a:ext cx="1614488" cy="411162"/>
                <a:chOff x="4160730" y="2199009"/>
                <a:chExt cx="1615460" cy="409904"/>
              </a:xfrm>
            </p:grpSpPr>
            <p:sp>
              <p:nvSpPr>
                <p:cNvPr id="6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160730" y="2199009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527664" y="2350943"/>
                  <a:ext cx="548017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894597" y="2504459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5050265" y="2235409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7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5228172" y="2396839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7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443475" y="2608913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</p:grpSp>
          <p:sp>
            <p:nvSpPr>
              <p:cNvPr id="112" name="Line 60"/>
              <p:cNvSpPr>
                <a:spLocks noChangeShapeType="1"/>
              </p:cNvSpPr>
              <p:nvPr/>
            </p:nvSpPr>
            <p:spPr bwMode="auto">
              <a:xfrm flipV="1">
                <a:off x="3781123" y="2711468"/>
                <a:ext cx="547688" cy="0"/>
              </a:xfrm>
              <a:prstGeom prst="line">
                <a:avLst/>
              </a:prstGeom>
              <a:noFill/>
              <a:ln w="57150" cmpd="sng">
                <a:solidFill>
                  <a:srgbClr val="E500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277079" y="2099751"/>
            <a:ext cx="474662" cy="123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659945" y="2091284"/>
            <a:ext cx="474662" cy="123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24574" y="3362127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Necessary condition:</a:t>
            </a:r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1308328" y="1718751"/>
            <a:ext cx="482600" cy="298450"/>
            <a:chOff x="1281609" y="1557867"/>
            <a:chExt cx="481722" cy="297446"/>
          </a:xfrm>
        </p:grpSpPr>
        <p:pic>
          <p:nvPicPr>
            <p:cNvPr id="49" name="Picture 97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43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5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4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5219928" y="1731451"/>
            <a:ext cx="482600" cy="298450"/>
            <a:chOff x="1281609" y="1557867"/>
            <a:chExt cx="481722" cy="297446"/>
          </a:xfrm>
        </p:grpSpPr>
        <p:pic>
          <p:nvPicPr>
            <p:cNvPr id="72" name="Picture 97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3" name="Group 43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74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5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76" name="Group 50"/>
          <p:cNvGrpSpPr>
            <a:grpSpLocks/>
          </p:cNvGrpSpPr>
          <p:nvPr/>
        </p:nvGrpSpPr>
        <p:grpSpPr bwMode="auto">
          <a:xfrm>
            <a:off x="3657828" y="1706051"/>
            <a:ext cx="482600" cy="298450"/>
            <a:chOff x="1281609" y="1557867"/>
            <a:chExt cx="481722" cy="297446"/>
          </a:xfrm>
        </p:grpSpPr>
        <p:pic>
          <p:nvPicPr>
            <p:cNvPr id="77" name="Picture 97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8" name="Group 43"/>
            <p:cNvGrpSpPr>
              <a:grpSpLocks/>
            </p:cNvGrpSpPr>
            <p:nvPr/>
          </p:nvGrpSpPr>
          <p:grpSpPr bwMode="auto">
            <a:xfrm>
              <a:off x="1350456" y="1557867"/>
              <a:ext cx="309012" cy="279400"/>
              <a:chOff x="1350456" y="1557867"/>
              <a:chExt cx="309012" cy="279400"/>
            </a:xfrm>
          </p:grpSpPr>
          <p:cxnSp>
            <p:nvCxnSpPr>
              <p:cNvPr id="79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50456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6" name="TextBox 5"/>
          <p:cNvSpPr txBox="1"/>
          <p:nvPr/>
        </p:nvSpPr>
        <p:spPr>
          <a:xfrm>
            <a:off x="2451100" y="4025900"/>
            <a:ext cx="399986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triple repeats are bridged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57754" y="6187893"/>
            <a:ext cx="777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particular: L &gt; longest triple repeat length  (</a:t>
            </a:r>
            <a:r>
              <a:rPr lang="en-US" dirty="0" err="1" smtClean="0"/>
              <a:t>Ukkonen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7290" y="4711582"/>
            <a:ext cx="8050213" cy="720331"/>
            <a:chOff x="627290" y="4711582"/>
            <a:chExt cx="8050213" cy="720331"/>
          </a:xfrm>
        </p:grpSpPr>
        <p:sp>
          <p:nvSpPr>
            <p:cNvPr id="86" name="Line 3"/>
            <p:cNvSpPr>
              <a:spLocks noChangeShapeType="1"/>
            </p:cNvSpPr>
            <p:nvPr/>
          </p:nvSpPr>
          <p:spPr bwMode="auto">
            <a:xfrm flipV="1">
              <a:off x="627290" y="5381113"/>
              <a:ext cx="8050213" cy="0"/>
            </a:xfrm>
            <a:prstGeom prst="line">
              <a:avLst/>
            </a:pr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n w="1270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301449" y="5296976"/>
              <a:ext cx="457200" cy="1349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5302479" y="5287451"/>
              <a:ext cx="474662" cy="12382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flipV="1">
              <a:off x="798186" y="5125622"/>
              <a:ext cx="1556827" cy="56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1342527" y="4711582"/>
              <a:ext cx="34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765249" y="5296976"/>
              <a:ext cx="457200" cy="1349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9692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7587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5556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7795 0.001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1" grpId="0"/>
      <p:bldP spid="6" grpId="0" animBg="1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_ell_zoomed3.eps"/>
          <p:cNvPicPr>
            <a:picLocks noChangeAspect="1"/>
          </p:cNvPicPr>
          <p:nvPr/>
        </p:nvPicPr>
        <p:blipFill>
          <a:blip r:embed="rId5"/>
          <a:srcRect l="6985" t="3650" r="5708" b="5544"/>
          <a:stretch>
            <a:fillRect/>
          </a:stretch>
        </p:blipFill>
        <p:spPr bwMode="auto">
          <a:xfrm>
            <a:off x="-50800" y="2593975"/>
            <a:ext cx="44973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81450" y="6157913"/>
            <a:ext cx="2333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225" y="2284413"/>
            <a:ext cx="2139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40788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Chromosome 22 (Lower Bound)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17463" y="6400800"/>
            <a:ext cx="3011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GRCh37 Chr 22  (G = 35M)</a:t>
            </a:r>
          </a:p>
        </p:txBody>
      </p:sp>
      <p:pic>
        <p:nvPicPr>
          <p:cNvPr id="3" name="Picture 2" descr="Ch22lower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13" y="2338552"/>
            <a:ext cx="4409116" cy="3941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8139" y="1716681"/>
            <a:ext cx="105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triple repeat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984124" y="1728951"/>
            <a:ext cx="148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interleaved repeat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5521436" y="5780693"/>
            <a:ext cx="1476702" cy="1036794"/>
            <a:chOff x="5521436" y="5701862"/>
            <a:chExt cx="1476702" cy="1036794"/>
          </a:xfrm>
        </p:grpSpPr>
        <p:sp>
          <p:nvSpPr>
            <p:cNvPr id="11" name="TextBox 10"/>
            <p:cNvSpPr txBox="1"/>
            <p:nvPr/>
          </p:nvSpPr>
          <p:spPr>
            <a:xfrm>
              <a:off x="5521436" y="6369324"/>
              <a:ext cx="1476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coverage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11" idx="0"/>
            </p:cNvCxnSpPr>
            <p:nvPr/>
          </p:nvCxnSpPr>
          <p:spPr bwMode="auto">
            <a:xfrm flipV="1">
              <a:off x="6259787" y="5701862"/>
              <a:ext cx="536902" cy="6674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28" y="1847123"/>
            <a:ext cx="484276" cy="56849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268017" y="5127300"/>
            <a:ext cx="3454400" cy="541866"/>
            <a:chOff x="2133600" y="5232400"/>
            <a:chExt cx="3454400" cy="541866"/>
          </a:xfrm>
        </p:grpSpPr>
        <p:grpSp>
          <p:nvGrpSpPr>
            <p:cNvPr id="19" name="Group 18"/>
            <p:cNvGrpSpPr/>
            <p:nvPr/>
          </p:nvGrpSpPr>
          <p:grpSpPr>
            <a:xfrm>
              <a:off x="2133600" y="5232400"/>
              <a:ext cx="3064932" cy="541866"/>
              <a:chOff x="10718800" y="4233334"/>
              <a:chExt cx="3064932" cy="541866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10718800" y="4250267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11142133" y="4250267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11616266" y="4250267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12039599" y="4250267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12462933" y="4233334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12886266" y="4233334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13360399" y="4233334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13783732" y="4233334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0" name="Straight Arrow Connector 19"/>
            <p:cNvCxnSpPr/>
            <p:nvPr/>
          </p:nvCxnSpPr>
          <p:spPr bwMode="auto">
            <a:xfrm flipV="1">
              <a:off x="5588000" y="5249333"/>
              <a:ext cx="0" cy="5249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 rot="5400000">
            <a:off x="6615676" y="3991612"/>
            <a:ext cx="2556940" cy="660397"/>
            <a:chOff x="3454399" y="5113869"/>
            <a:chExt cx="2556940" cy="660397"/>
          </a:xfrm>
        </p:grpSpPr>
        <p:grpSp>
          <p:nvGrpSpPr>
            <p:cNvPr id="34" name="Group 33"/>
            <p:cNvGrpSpPr/>
            <p:nvPr/>
          </p:nvGrpSpPr>
          <p:grpSpPr>
            <a:xfrm>
              <a:off x="3454399" y="5181601"/>
              <a:ext cx="1744142" cy="592665"/>
              <a:chOff x="12039599" y="4182535"/>
              <a:chExt cx="1744142" cy="592665"/>
            </a:xfrm>
          </p:grpSpPr>
          <p:cxnSp>
            <p:nvCxnSpPr>
              <p:cNvPr id="40" name="Straight Arrow Connector 39"/>
              <p:cNvCxnSpPr/>
              <p:nvPr/>
            </p:nvCxnSpPr>
            <p:spPr bwMode="auto">
              <a:xfrm flipV="1">
                <a:off x="12039599" y="4250267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 flipV="1">
                <a:off x="12462933" y="4233334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12886266" y="4233334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13360399" y="4233334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 flipV="1">
                <a:off x="13783741" y="4182535"/>
                <a:ext cx="0" cy="5249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5" name="Straight Arrow Connector 34"/>
            <p:cNvCxnSpPr/>
            <p:nvPr/>
          </p:nvCxnSpPr>
          <p:spPr bwMode="auto">
            <a:xfrm flipV="1">
              <a:off x="5588006" y="5130802"/>
              <a:ext cx="0" cy="5249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6011339" y="5113869"/>
              <a:ext cx="0" cy="5249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7639206" y="3571182"/>
            <a:ext cx="14084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what is achievable?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671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10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2120" cy="762000"/>
          </a:xfrm>
        </p:spPr>
        <p:txBody>
          <a:bodyPr/>
          <a:lstStyle/>
          <a:p>
            <a:pPr algn="l"/>
            <a:r>
              <a:rPr lang="en-US" dirty="0" smtClean="0"/>
              <a:t>Greedy algorithm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34276" y="1232268"/>
            <a:ext cx="8049169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rgbClr val="0000FF"/>
                </a:solidFill>
              </a:ln>
            </a:endParaRPr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 flipV="1">
            <a:off x="899019" y="1706711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V="1">
            <a:off x="1265977" y="1859111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1632935" y="2011511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0"/>
          <p:cNvSpPr>
            <a:spLocks noChangeShapeType="1"/>
          </p:cNvSpPr>
          <p:nvPr/>
        </p:nvSpPr>
        <p:spPr bwMode="auto">
          <a:xfrm flipV="1">
            <a:off x="1788995" y="1743497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 flipV="1">
            <a:off x="1966149" y="1904656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2396376" y="1820573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3770575" y="2034282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172470" y="1690946"/>
            <a:ext cx="556768" cy="119117"/>
            <a:chOff x="3172470" y="2305597"/>
            <a:chExt cx="556768" cy="119117"/>
          </a:xfrm>
        </p:grpSpPr>
        <p:sp>
          <p:nvSpPr>
            <p:cNvPr id="13" name="Line 60"/>
            <p:cNvSpPr>
              <a:spLocks noChangeShapeType="1"/>
            </p:cNvSpPr>
            <p:nvPr/>
          </p:nvSpPr>
          <p:spPr bwMode="auto">
            <a:xfrm flipV="1">
              <a:off x="3172470" y="2424714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V="1">
              <a:off x="3180908" y="2305597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3505687" y="1930932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V="1">
            <a:off x="565802" y="1822325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V="1">
            <a:off x="4160730" y="1701454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60"/>
          <p:cNvSpPr>
            <a:spLocks noChangeShapeType="1"/>
          </p:cNvSpPr>
          <p:nvPr/>
        </p:nvSpPr>
        <p:spPr bwMode="auto">
          <a:xfrm flipV="1">
            <a:off x="4527687" y="1853854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 flipV="1">
            <a:off x="4894645" y="2006254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V="1">
            <a:off x="5050706" y="1738240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V="1">
            <a:off x="5227860" y="1899399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flipV="1">
            <a:off x="5658086" y="1815316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 flipV="1">
            <a:off x="6025044" y="1967716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 flipV="1">
            <a:off x="6434181" y="1804806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 flipV="1">
            <a:off x="5689376" y="1676931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6767397" y="1925675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7374775" y="1993992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7678464" y="1682185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8047370" y="1598103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V="1">
            <a:off x="3827513" y="1817068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47251" y="1958959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7089244" y="1717220"/>
            <a:ext cx="593441" cy="89338"/>
            <a:chOff x="7089244" y="2331871"/>
            <a:chExt cx="593441" cy="89338"/>
          </a:xfrm>
        </p:grpSpPr>
        <p:sp>
          <p:nvSpPr>
            <p:cNvPr id="32" name="Line 60"/>
            <p:cNvSpPr>
              <a:spLocks noChangeShapeType="1"/>
            </p:cNvSpPr>
            <p:nvPr/>
          </p:nvSpPr>
          <p:spPr bwMode="auto">
            <a:xfrm flipV="1">
              <a:off x="7134355" y="24212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 flipV="1">
              <a:off x="7089244" y="233187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Line 60"/>
          <p:cNvSpPr>
            <a:spLocks noChangeShapeType="1"/>
          </p:cNvSpPr>
          <p:nvPr/>
        </p:nvSpPr>
        <p:spPr bwMode="auto">
          <a:xfrm flipV="1">
            <a:off x="769872" y="2046544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V="1">
            <a:off x="4443238" y="2111358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 flipV="1">
            <a:off x="5979501" y="2097344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V="1">
            <a:off x="2724798" y="1951951"/>
            <a:ext cx="54833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174080" y="1694450"/>
            <a:ext cx="556768" cy="119117"/>
            <a:chOff x="3167215" y="2309100"/>
            <a:chExt cx="556768" cy="119117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 flipV="1">
              <a:off x="3167215" y="2428217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V="1">
              <a:off x="3175653" y="2309100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Line 60"/>
          <p:cNvSpPr>
            <a:spLocks noChangeShapeType="1"/>
          </p:cNvSpPr>
          <p:nvPr/>
        </p:nvSpPr>
        <p:spPr bwMode="auto">
          <a:xfrm flipV="1">
            <a:off x="3158658" y="1747379"/>
            <a:ext cx="575829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7090617" y="1711728"/>
            <a:ext cx="593441" cy="89338"/>
            <a:chOff x="7089244" y="2331871"/>
            <a:chExt cx="593441" cy="89338"/>
          </a:xfrm>
        </p:grpSpPr>
        <p:sp>
          <p:nvSpPr>
            <p:cNvPr id="67" name="Line 60"/>
            <p:cNvSpPr>
              <a:spLocks noChangeShapeType="1"/>
            </p:cNvSpPr>
            <p:nvPr/>
          </p:nvSpPr>
          <p:spPr bwMode="auto">
            <a:xfrm flipV="1">
              <a:off x="7134355" y="24212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 flipV="1">
              <a:off x="7089244" y="233187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7074093" y="1768824"/>
            <a:ext cx="614556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60"/>
          <p:cNvSpPr>
            <a:spLocks noChangeShapeType="1"/>
          </p:cNvSpPr>
          <p:nvPr/>
        </p:nvSpPr>
        <p:spPr bwMode="auto">
          <a:xfrm flipV="1">
            <a:off x="3778811" y="2008196"/>
            <a:ext cx="621567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60"/>
          <p:cNvSpPr>
            <a:spLocks noChangeShapeType="1"/>
          </p:cNvSpPr>
          <p:nvPr/>
        </p:nvSpPr>
        <p:spPr bwMode="auto">
          <a:xfrm flipV="1">
            <a:off x="5649784" y="1748705"/>
            <a:ext cx="598615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V="1">
            <a:off x="5980670" y="2024672"/>
            <a:ext cx="598615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565663" y="1929938"/>
            <a:ext cx="752391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V="1">
            <a:off x="4897393" y="1964261"/>
            <a:ext cx="683741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478866" y="202569"/>
            <a:ext cx="4665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/>
            <a:r>
              <a:rPr lang="en-US" sz="2000" dirty="0">
                <a:latin typeface="CMU Bright Roman"/>
                <a:ea typeface="ＭＳ Ｐゴシック" charset="0"/>
                <a:cs typeface="CMU Bright Roman"/>
              </a:rPr>
              <a:t>(TIGR Assembler, </a:t>
            </a:r>
            <a:r>
              <a:rPr lang="en-US" sz="2000" dirty="0" err="1">
                <a:latin typeface="CMU Bright Roman"/>
                <a:ea typeface="ＭＳ Ｐゴシック" charset="0"/>
                <a:cs typeface="CMU Bright Roman"/>
              </a:rPr>
              <a:t>phrap</a:t>
            </a:r>
            <a:r>
              <a:rPr lang="en-US" sz="2000" dirty="0">
                <a:latin typeface="CMU Bright Roman"/>
                <a:ea typeface="ＭＳ Ｐゴシック" charset="0"/>
                <a:cs typeface="CMU Bright Roman"/>
              </a:rPr>
              <a:t>, CAP3...)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0" y="3871681"/>
            <a:ext cx="7772400" cy="371424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/>
              <a:t>Input: the set of N reads of length L </a:t>
            </a:r>
          </a:p>
          <a:p>
            <a:pPr eaLnBrk="1" hangingPunct="1">
              <a:buFontTx/>
              <a:buNone/>
              <a:defRPr/>
            </a:pPr>
            <a:endParaRPr lang="en-US" sz="1800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1800" dirty="0" smtClean="0"/>
              <a:t>Set the initial set of </a:t>
            </a:r>
            <a:r>
              <a:rPr lang="en-US" sz="1800" dirty="0" err="1" smtClean="0"/>
              <a:t>contigs</a:t>
            </a:r>
            <a:r>
              <a:rPr lang="en-US" sz="1800" dirty="0" smtClean="0"/>
              <a:t> as the reads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1800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1800" dirty="0" smtClean="0"/>
              <a:t>Find two </a:t>
            </a:r>
            <a:r>
              <a:rPr lang="en-US" sz="1800" dirty="0" err="1" smtClean="0"/>
              <a:t>contigs</a:t>
            </a:r>
            <a:r>
              <a:rPr lang="en-US" sz="1800" dirty="0" smtClean="0"/>
              <a:t> with largest overlap and merge them into a new </a:t>
            </a:r>
            <a:r>
              <a:rPr lang="en-US" sz="1800" dirty="0" err="1" smtClean="0"/>
              <a:t>contig</a:t>
            </a:r>
            <a:endParaRPr lang="en-US" sz="1800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1800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1800" dirty="0" smtClean="0"/>
              <a:t>Repeat step 2 until only one </a:t>
            </a:r>
            <a:r>
              <a:rPr lang="en-US" sz="1800" dirty="0" err="1" smtClean="0"/>
              <a:t>contig</a:t>
            </a:r>
            <a:r>
              <a:rPr lang="en-US" sz="1800" dirty="0" smtClean="0"/>
              <a:t> remains</a:t>
            </a:r>
          </a:p>
          <a:p>
            <a:pPr marL="0" indent="0" eaLnBrk="1" hangingPunct="1"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534015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0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6" grpId="0" animBg="1"/>
      <p:bldP spid="37" grpId="0" animBg="1"/>
      <p:bldP spid="40" grpId="0" animBg="1"/>
      <p:bldP spid="42" grpId="0" animBg="1"/>
      <p:bldP spid="52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67736"/>
            <a:ext cx="8866105" cy="762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Greedy algorithm: </a:t>
            </a:r>
            <a:br>
              <a:rPr lang="en-US" dirty="0" smtClean="0"/>
            </a:br>
            <a:r>
              <a:rPr lang="en-US" dirty="0" smtClean="0"/>
              <a:t> first error at overlap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34988" y="1907650"/>
            <a:ext cx="8048625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45059" name="Line 60"/>
          <p:cNvSpPr>
            <a:spLocks noChangeShapeType="1"/>
          </p:cNvSpPr>
          <p:nvPr/>
        </p:nvSpPr>
        <p:spPr bwMode="auto">
          <a:xfrm flipV="1">
            <a:off x="1265238" y="2541061"/>
            <a:ext cx="549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Line 60"/>
          <p:cNvSpPr>
            <a:spLocks noChangeShapeType="1"/>
          </p:cNvSpPr>
          <p:nvPr/>
        </p:nvSpPr>
        <p:spPr bwMode="auto">
          <a:xfrm flipV="1">
            <a:off x="1633538" y="2693461"/>
            <a:ext cx="8715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60"/>
          <p:cNvSpPr>
            <a:spLocks noChangeShapeType="1"/>
          </p:cNvSpPr>
          <p:nvPr/>
        </p:nvSpPr>
        <p:spPr bwMode="auto">
          <a:xfrm flipV="1">
            <a:off x="2397125" y="2502961"/>
            <a:ext cx="5476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0"/>
          <p:cNvSpPr>
            <a:spLocks noChangeShapeType="1"/>
          </p:cNvSpPr>
          <p:nvPr/>
        </p:nvSpPr>
        <p:spPr bwMode="auto">
          <a:xfrm flipV="1">
            <a:off x="3505200" y="2614086"/>
            <a:ext cx="1211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60"/>
          <p:cNvSpPr>
            <a:spLocks noChangeShapeType="1"/>
          </p:cNvSpPr>
          <p:nvPr/>
        </p:nvSpPr>
        <p:spPr bwMode="auto">
          <a:xfrm flipV="1">
            <a:off x="4902200" y="2582336"/>
            <a:ext cx="8810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60"/>
          <p:cNvSpPr>
            <a:spLocks noChangeShapeType="1"/>
          </p:cNvSpPr>
          <p:nvPr/>
        </p:nvSpPr>
        <p:spPr bwMode="auto">
          <a:xfrm flipV="1">
            <a:off x="6426200" y="2607736"/>
            <a:ext cx="14747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Line 60"/>
          <p:cNvSpPr>
            <a:spLocks noChangeShapeType="1"/>
          </p:cNvSpPr>
          <p:nvPr/>
        </p:nvSpPr>
        <p:spPr bwMode="auto">
          <a:xfrm flipV="1">
            <a:off x="7678738" y="2364849"/>
            <a:ext cx="5476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Line 60"/>
          <p:cNvSpPr>
            <a:spLocks noChangeShapeType="1"/>
          </p:cNvSpPr>
          <p:nvPr/>
        </p:nvSpPr>
        <p:spPr bwMode="auto">
          <a:xfrm flipV="1">
            <a:off x="8047038" y="2280711"/>
            <a:ext cx="549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60"/>
          <p:cNvSpPr>
            <a:spLocks noChangeShapeType="1"/>
          </p:cNvSpPr>
          <p:nvPr/>
        </p:nvSpPr>
        <p:spPr bwMode="auto">
          <a:xfrm flipV="1">
            <a:off x="4443413" y="2793474"/>
            <a:ext cx="630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60"/>
          <p:cNvSpPr>
            <a:spLocks noChangeShapeType="1"/>
          </p:cNvSpPr>
          <p:nvPr/>
        </p:nvSpPr>
        <p:spPr bwMode="auto">
          <a:xfrm flipV="1">
            <a:off x="2724150" y="2634724"/>
            <a:ext cx="549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60"/>
          <p:cNvSpPr>
            <a:spLocks noChangeShapeType="1"/>
          </p:cNvSpPr>
          <p:nvPr/>
        </p:nvSpPr>
        <p:spPr bwMode="auto">
          <a:xfrm flipV="1">
            <a:off x="3159125" y="2429936"/>
            <a:ext cx="574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60"/>
          <p:cNvSpPr>
            <a:spLocks noChangeShapeType="1"/>
          </p:cNvSpPr>
          <p:nvPr/>
        </p:nvSpPr>
        <p:spPr bwMode="auto">
          <a:xfrm flipV="1">
            <a:off x="5643563" y="2707749"/>
            <a:ext cx="9350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60"/>
          <p:cNvSpPr>
            <a:spLocks noChangeShapeType="1"/>
          </p:cNvSpPr>
          <p:nvPr/>
        </p:nvSpPr>
        <p:spPr bwMode="auto">
          <a:xfrm flipV="1">
            <a:off x="565150" y="2647424"/>
            <a:ext cx="752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72" name="Picture 1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338" y="483923"/>
            <a:ext cx="2159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518150" y="2541061"/>
            <a:ext cx="265113" cy="82550"/>
          </a:xfrm>
          <a:prstGeom prst="rect">
            <a:avLst/>
          </a:prstGeom>
          <a:solidFill>
            <a:srgbClr val="00CC99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511550" y="1841503"/>
            <a:ext cx="265113" cy="117475"/>
          </a:xfrm>
          <a:prstGeom prst="rect">
            <a:avLst/>
          </a:prstGeom>
          <a:solidFill>
            <a:srgbClr val="00CC99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510213" y="1842033"/>
            <a:ext cx="265112" cy="112712"/>
          </a:xfrm>
          <a:prstGeom prst="rect">
            <a:avLst/>
          </a:prstGeom>
          <a:solidFill>
            <a:srgbClr val="00CC99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507038" y="2169058"/>
            <a:ext cx="252412" cy="354012"/>
            <a:chOff x="5506996" y="2084859"/>
            <a:chExt cx="252629" cy="353542"/>
          </a:xfrm>
        </p:grpSpPr>
        <p:sp>
          <p:nvSpPr>
            <p:cNvPr id="45100" name="Right Brace 35"/>
            <p:cNvSpPr>
              <a:spLocks/>
            </p:cNvSpPr>
            <p:nvPr/>
          </p:nvSpPr>
          <p:spPr bwMode="auto">
            <a:xfrm rot="-5400000">
              <a:off x="5581137" y="2259913"/>
              <a:ext cx="104347" cy="252629"/>
            </a:xfrm>
            <a:prstGeom prst="rightBrace">
              <a:avLst>
                <a:gd name="adj1" fmla="val 8328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pic>
          <p:nvPicPr>
            <p:cNvPr id="45101" name="Picture 5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87998" y="2084859"/>
              <a:ext cx="111554" cy="21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0" y="4005746"/>
            <a:ext cx="64390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MU Bright Roman"/>
                <a:cs typeface="CMU Bright Roman"/>
              </a:rPr>
              <a:t>A sufficient condition for </a:t>
            </a:r>
            <a:r>
              <a:rPr lang="en-US" dirty="0" smtClean="0">
                <a:latin typeface="CMU Bright Roman"/>
                <a:cs typeface="CMU Bright Roman"/>
              </a:rPr>
              <a:t>reconstruction:</a:t>
            </a:r>
            <a:endParaRPr lang="en-US" dirty="0">
              <a:latin typeface="CMU Bright Roman"/>
              <a:cs typeface="CMU Bright Roman"/>
            </a:endParaRPr>
          </a:p>
          <a:p>
            <a:r>
              <a:rPr lang="en-US" dirty="0" smtClean="0">
                <a:latin typeface="CMU Bright Roman"/>
                <a:cs typeface="CMU Bright Roman"/>
              </a:rPr>
              <a:t>	</a:t>
            </a: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773488" y="1388008"/>
            <a:ext cx="1711325" cy="442912"/>
            <a:chOff x="5629157" y="1186893"/>
            <a:chExt cx="1711262" cy="443444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5629157" y="1503184"/>
              <a:ext cx="412735" cy="1176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022843" y="1186893"/>
              <a:ext cx="838169" cy="3687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CMU Bright Roman"/>
                  <a:cs typeface="CMU Bright Roman"/>
                </a:rPr>
                <a:t>repeat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6792751" y="1503184"/>
              <a:ext cx="547668" cy="12715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2" name="Line 60"/>
          <p:cNvSpPr>
            <a:spLocks noChangeShapeType="1"/>
          </p:cNvSpPr>
          <p:nvPr/>
        </p:nvSpPr>
        <p:spPr bwMode="auto">
          <a:xfrm flipV="1">
            <a:off x="3375025" y="2782361"/>
            <a:ext cx="576263" cy="0"/>
          </a:xfrm>
          <a:prstGeom prst="line">
            <a:avLst/>
          </a:prstGeom>
          <a:noFill/>
          <a:ln w="57150" cmpd="sng">
            <a:solidFill>
              <a:srgbClr val="E500E5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379869" y="1941718"/>
            <a:ext cx="560616" cy="852815"/>
            <a:chOff x="3380078" y="1856658"/>
            <a:chExt cx="560438" cy="853204"/>
          </a:xfrm>
        </p:grpSpPr>
        <p:cxnSp>
          <p:nvCxnSpPr>
            <p:cNvPr id="45095" name="Straight Connector 44"/>
            <p:cNvCxnSpPr>
              <a:cxnSpLocks noChangeShapeType="1"/>
            </p:cNvCxnSpPr>
            <p:nvPr/>
          </p:nvCxnSpPr>
          <p:spPr bwMode="auto">
            <a:xfrm>
              <a:off x="3940516" y="1859935"/>
              <a:ext cx="0" cy="8499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5096" name="Straight Connector 45"/>
            <p:cNvCxnSpPr>
              <a:cxnSpLocks noChangeShapeType="1"/>
            </p:cNvCxnSpPr>
            <p:nvPr/>
          </p:nvCxnSpPr>
          <p:spPr bwMode="auto">
            <a:xfrm>
              <a:off x="3380078" y="1856658"/>
              <a:ext cx="0" cy="8499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3372908" y="2611264"/>
            <a:ext cx="1325563" cy="0"/>
          </a:xfrm>
          <a:prstGeom prst="line">
            <a:avLst/>
          </a:prstGeom>
          <a:noFill/>
          <a:ln w="57150">
            <a:solidFill>
              <a:srgbClr val="F100F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509963" y="2572811"/>
            <a:ext cx="265112" cy="82550"/>
          </a:xfrm>
          <a:prstGeom prst="rect">
            <a:avLst/>
          </a:prstGeom>
          <a:solidFill>
            <a:srgbClr val="00CC99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0" y="2740558"/>
            <a:ext cx="3327400" cy="527050"/>
            <a:chOff x="3997599" y="3068504"/>
            <a:chExt cx="3327124" cy="526668"/>
          </a:xfrm>
        </p:grpSpPr>
        <p:cxnSp>
          <p:nvCxnSpPr>
            <p:cNvPr id="45092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6707595" y="3068504"/>
              <a:ext cx="617128" cy="277270"/>
            </a:xfrm>
            <a:prstGeom prst="straightConnector1">
              <a:avLst/>
            </a:prstGeom>
            <a:noFill/>
            <a:ln w="19050" algn="ctr">
              <a:solidFill>
                <a:srgbClr val="F100F1"/>
              </a:solidFill>
              <a:round/>
              <a:headEnd/>
              <a:tailEnd type="arrow" w="med" len="med"/>
            </a:ln>
          </p:spPr>
        </p:cxnSp>
        <p:sp>
          <p:nvSpPr>
            <p:cNvPr id="56" name="TextBox 55"/>
            <p:cNvSpPr txBox="1"/>
            <p:nvPr/>
          </p:nvSpPr>
          <p:spPr>
            <a:xfrm>
              <a:off x="3997599" y="3257279"/>
              <a:ext cx="3036636" cy="337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E500E5"/>
                  </a:solidFill>
                  <a:latin typeface="CMU Bright Roman"/>
                  <a:cs typeface="CMU Bright Roman"/>
                </a:rPr>
                <a:t>bridging read already merged</a:t>
              </a:r>
            </a:p>
          </p:txBody>
        </p:sp>
      </p:grpSp>
      <p:sp>
        <p:nvSpPr>
          <p:cNvPr id="45089" name="TextBox 21"/>
          <p:cNvSpPr txBox="1">
            <a:spLocks noChangeArrowheads="1"/>
          </p:cNvSpPr>
          <p:nvPr/>
        </p:nvSpPr>
        <p:spPr bwMode="auto">
          <a:xfrm>
            <a:off x="-80963" y="1951570"/>
            <a:ext cx="11588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MU Bright Roman"/>
                <a:cs typeface="CMU Bright Roman"/>
              </a:rPr>
              <a:t>contigs</a:t>
            </a:r>
          </a:p>
        </p:txBody>
      </p:sp>
      <p:cxnSp>
        <p:nvCxnSpPr>
          <p:cNvPr id="45090" name="Straight Arrow Connector 23"/>
          <p:cNvCxnSpPr>
            <a:cxnSpLocks noChangeShapeType="1"/>
          </p:cNvCxnSpPr>
          <p:nvPr/>
        </p:nvCxnSpPr>
        <p:spPr bwMode="auto">
          <a:xfrm>
            <a:off x="498475" y="2396599"/>
            <a:ext cx="288925" cy="249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091" name="Straight Arrow Connector 26"/>
          <p:cNvCxnSpPr>
            <a:cxnSpLocks noChangeShapeType="1"/>
          </p:cNvCxnSpPr>
          <p:nvPr/>
        </p:nvCxnSpPr>
        <p:spPr bwMode="auto">
          <a:xfrm>
            <a:off x="952500" y="2264836"/>
            <a:ext cx="546100" cy="25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" name="TextBox 50"/>
          <p:cNvSpPr txBox="1"/>
          <p:nvPr/>
        </p:nvSpPr>
        <p:spPr>
          <a:xfrm>
            <a:off x="3024722" y="4820735"/>
            <a:ext cx="335067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</a:rPr>
              <a:t>a</a:t>
            </a:r>
            <a:r>
              <a:rPr lang="en-US" dirty="0" smtClean="0">
                <a:latin typeface="CMU Bright Roman"/>
                <a:cs typeface="CMU Bright Roman"/>
              </a:rPr>
              <a:t>ll repeats are bridged</a:t>
            </a:r>
            <a:endParaRPr lang="en-US" dirty="0">
              <a:latin typeface="CMU Bright Roman"/>
              <a:cs typeface="CMU Bright Roman"/>
            </a:endParaRPr>
          </a:p>
        </p:txBody>
      </p:sp>
      <p:grpSp>
        <p:nvGrpSpPr>
          <p:cNvPr id="45" name="Group 50"/>
          <p:cNvGrpSpPr>
            <a:grpSpLocks/>
          </p:cNvGrpSpPr>
          <p:nvPr/>
        </p:nvGrpSpPr>
        <p:grpSpPr bwMode="auto">
          <a:xfrm>
            <a:off x="3403828" y="1464751"/>
            <a:ext cx="482600" cy="298450"/>
            <a:chOff x="1281609" y="1557867"/>
            <a:chExt cx="481722" cy="297446"/>
          </a:xfrm>
        </p:grpSpPr>
        <p:pic>
          <p:nvPicPr>
            <p:cNvPr id="46" name="Picture 97" descr="2733431-golden-gate-bridge-illustration.jpg"/>
            <p:cNvPicPr>
              <a:picLocks noChangeAspect="1"/>
            </p:cNvPicPr>
            <p:nvPr/>
          </p:nvPicPr>
          <p:blipFill>
            <a:blip r:embed="rId5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3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49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3" name="Group 50"/>
          <p:cNvGrpSpPr>
            <a:grpSpLocks/>
          </p:cNvGrpSpPr>
          <p:nvPr/>
        </p:nvGrpSpPr>
        <p:grpSpPr bwMode="auto">
          <a:xfrm>
            <a:off x="5385028" y="1464751"/>
            <a:ext cx="482600" cy="298450"/>
            <a:chOff x="1281609" y="1557867"/>
            <a:chExt cx="481722" cy="297446"/>
          </a:xfrm>
        </p:grpSpPr>
        <p:pic>
          <p:nvPicPr>
            <p:cNvPr id="55" name="Picture 97" descr="2733431-golden-gate-bridge-illustration.jpg"/>
            <p:cNvPicPr>
              <a:picLocks noChangeAspect="1"/>
            </p:cNvPicPr>
            <p:nvPr/>
          </p:nvPicPr>
          <p:blipFill>
            <a:blip r:embed="rId5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" name="Group 43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58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60" name="Group 59"/>
          <p:cNvGrpSpPr/>
          <p:nvPr/>
        </p:nvGrpSpPr>
        <p:grpSpPr>
          <a:xfrm>
            <a:off x="627290" y="5422782"/>
            <a:ext cx="8050213" cy="720331"/>
            <a:chOff x="627290" y="4711582"/>
            <a:chExt cx="8050213" cy="720331"/>
          </a:xfrm>
        </p:grpSpPr>
        <p:sp>
          <p:nvSpPr>
            <p:cNvPr id="61" name="Line 3"/>
            <p:cNvSpPr>
              <a:spLocks noChangeShapeType="1"/>
            </p:cNvSpPr>
            <p:nvPr/>
          </p:nvSpPr>
          <p:spPr bwMode="auto">
            <a:xfrm flipV="1">
              <a:off x="627290" y="5381113"/>
              <a:ext cx="8050213" cy="0"/>
            </a:xfrm>
            <a:prstGeom prst="line">
              <a:avLst/>
            </a:pr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n w="1270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1301449" y="5296976"/>
              <a:ext cx="457200" cy="1349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5302479" y="5287451"/>
              <a:ext cx="474662" cy="12382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flipV="1">
              <a:off x="798186" y="5125622"/>
              <a:ext cx="1556827" cy="56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1342527" y="4711582"/>
              <a:ext cx="34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4082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2" grpId="0" animBg="1"/>
      <p:bldP spid="33" grpId="0" animBg="1"/>
      <p:bldP spid="47" grpId="0" animBg="1"/>
      <p:bldP spid="63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_ell_zoomed3.eps"/>
          <p:cNvPicPr>
            <a:picLocks noChangeAspect="1"/>
          </p:cNvPicPr>
          <p:nvPr/>
        </p:nvPicPr>
        <p:blipFill>
          <a:blip r:embed="rId6"/>
          <a:srcRect l="6985" t="3650" r="5708" b="5544"/>
          <a:stretch>
            <a:fillRect/>
          </a:stretch>
        </p:blipFill>
        <p:spPr bwMode="auto">
          <a:xfrm>
            <a:off x="-50800" y="2593975"/>
            <a:ext cx="44973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81450" y="6157913"/>
            <a:ext cx="2333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225" y="2284413"/>
            <a:ext cx="2139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40788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Chromosome 22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17463" y="6400800"/>
            <a:ext cx="3011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GRCh37 Chr 22  (G = 35M)</a:t>
            </a:r>
          </a:p>
        </p:txBody>
      </p:sp>
      <p:pic>
        <p:nvPicPr>
          <p:cNvPr id="3" name="Picture 2" descr="Ch22greedy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59" y="2242206"/>
            <a:ext cx="4569141" cy="40844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63795" y="2745532"/>
            <a:ext cx="1199525" cy="1546195"/>
            <a:chOff x="7663795" y="2745532"/>
            <a:chExt cx="1199525" cy="1546195"/>
          </a:xfrm>
        </p:grpSpPr>
        <p:sp>
          <p:nvSpPr>
            <p:cNvPr id="4" name="TextBox 3"/>
            <p:cNvSpPr txBox="1"/>
            <p:nvPr/>
          </p:nvSpPr>
          <p:spPr>
            <a:xfrm>
              <a:off x="7729288" y="2745532"/>
              <a:ext cx="1134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greedy</a:t>
              </a:r>
            </a:p>
            <a:p>
              <a:r>
                <a:rPr lang="en-US" sz="1800" dirty="0" smtClean="0">
                  <a:solidFill>
                    <a:srgbClr val="FF0000"/>
                  </a:solidFill>
                </a:rPr>
                <a:t>algorithm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7663795" y="3345793"/>
              <a:ext cx="560550" cy="9459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5" name="Picture 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01800"/>
            <a:ext cx="533400" cy="584200"/>
          </a:xfrm>
          <a:prstGeom prst="rect">
            <a:avLst/>
          </a:prstGeom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5520369" y="4528871"/>
            <a:ext cx="142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lower bound</a:t>
            </a:r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565900" y="4927600"/>
            <a:ext cx="965200" cy="431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93864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Grand Unification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" name="Picture 3" descr="ChannelDiagram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3988" y="1336675"/>
            <a:ext cx="9144001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52738" y="3149600"/>
            <a:ext cx="31369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92363" y="3676650"/>
            <a:ext cx="43592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439025" y="2565400"/>
            <a:ext cx="1277938" cy="1844675"/>
            <a:chOff x="7451725" y="1676400"/>
            <a:chExt cx="1277938" cy="1844675"/>
          </a:xfrm>
        </p:grpSpPr>
        <p:pic>
          <p:nvPicPr>
            <p:cNvPr id="18445" name="Picture 7" descr="shanno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20000" y="1676400"/>
              <a:ext cx="1108075" cy="134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Text Box 8"/>
            <p:cNvSpPr txBox="1">
              <a:spLocks noChangeArrowheads="1"/>
            </p:cNvSpPr>
            <p:nvPr/>
          </p:nvSpPr>
          <p:spPr bwMode="auto">
            <a:xfrm>
              <a:off x="7451725" y="3184525"/>
              <a:ext cx="1277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ea typeface="굴림" pitchFamily="34" charset="-127"/>
                </a:rPr>
                <a:t>Shannon 48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416425"/>
            <a:ext cx="1581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Theorem: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731963" y="4872038"/>
            <a:ext cx="5832475" cy="11398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3" y="2530475"/>
            <a:ext cx="622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Model all sources and channels </a:t>
            </a:r>
            <a:r>
              <a:rPr lang="en-US">
                <a:solidFill>
                  <a:srgbClr val="FF0000"/>
                </a:solidFill>
              </a:rPr>
              <a:t>statistically.</a:t>
            </a: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813" y="6099175"/>
            <a:ext cx="9172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unified way of looking at </a:t>
            </a:r>
            <a:r>
              <a:rPr lang="en-US">
                <a:solidFill>
                  <a:srgbClr val="FF0000"/>
                </a:solidFill>
              </a:rPr>
              <a:t>all </a:t>
            </a:r>
            <a:r>
              <a:rPr lang="en-US"/>
              <a:t>communication problems in terms of</a:t>
            </a:r>
          </a:p>
          <a:p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information flow</a:t>
            </a:r>
            <a:r>
              <a:rPr lang="en-US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682750"/>
            <a:ext cx="1420813" cy="585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  <a:cs typeface="+mn-cs"/>
              </a:rPr>
              <a:t>source</a:t>
            </a:r>
          </a:p>
          <a:p>
            <a:pPr algn="ctr">
              <a:defRPr/>
            </a:pPr>
            <a:endParaRPr lang="en-US" sz="1600" dirty="0">
              <a:latin typeface="Arial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2200" y="1604963"/>
            <a:ext cx="142081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  <a:cs typeface="+mn-cs"/>
              </a:rPr>
              <a:t>reconstructed source</a:t>
            </a:r>
          </a:p>
          <a:p>
            <a:pPr algn="ctr">
              <a:defRPr/>
            </a:pPr>
            <a:endParaRPr lang="en-US" sz="16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19greed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3" y="2313742"/>
            <a:ext cx="4470264" cy="3907967"/>
          </a:xfrm>
          <a:prstGeom prst="rect">
            <a:avLst/>
          </a:prstGeom>
        </p:spPr>
      </p:pic>
      <p:pic>
        <p:nvPicPr>
          <p:cNvPr id="55298" name="Picture 4" descr="a_ell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22550"/>
            <a:ext cx="438626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06538" y="3743325"/>
            <a:ext cx="30162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longest interleaved repeats</a:t>
            </a:r>
          </a:p>
          <a:p>
            <a:pPr algn="ctr"/>
            <a:r>
              <a:rPr lang="en-US" sz="1800">
                <a:solidFill>
                  <a:srgbClr val="FF0000"/>
                </a:solidFill>
              </a:rPr>
              <a:t>at length </a:t>
            </a:r>
            <a:r>
              <a:rPr lang="en-US" sz="2000">
                <a:solidFill>
                  <a:srgbClr val="FF0000"/>
                </a:solidFill>
              </a:rPr>
              <a:t>2248 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3133300" y="4400550"/>
            <a:ext cx="3431508" cy="1690481"/>
          </a:xfrm>
          <a:prstGeom prst="straightConnector1">
            <a:avLst/>
          </a:prstGeom>
          <a:noFill/>
          <a:ln w="19050" cmpd="sng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2441575" y="4430713"/>
            <a:ext cx="463550" cy="1406525"/>
          </a:xfrm>
          <a:prstGeom prst="straightConnector1">
            <a:avLst/>
          </a:prstGeom>
          <a:noFill/>
          <a:ln w="19050" cmpd="sng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2933700" y="4440238"/>
            <a:ext cx="620713" cy="1358900"/>
          </a:xfrm>
          <a:prstGeom prst="straightConnector1">
            <a:avLst/>
          </a:prstGeom>
          <a:noFill/>
          <a:ln w="19050" cmpd="sng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5314" name="TextBox 36"/>
          <p:cNvSpPr txBox="1">
            <a:spLocks noChangeArrowheads="1"/>
          </p:cNvSpPr>
          <p:nvPr/>
        </p:nvSpPr>
        <p:spPr bwMode="auto">
          <a:xfrm>
            <a:off x="6041069" y="1696771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lower bound</a:t>
            </a:r>
            <a:endParaRPr lang="en-US" sz="18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273550" y="5965831"/>
            <a:ext cx="3910101" cy="936624"/>
            <a:chOff x="4272943" y="5965537"/>
            <a:chExt cx="3910554" cy="937183"/>
          </a:xfrm>
        </p:grpSpPr>
        <p:grpSp>
          <p:nvGrpSpPr>
            <p:cNvPr id="55309" name="Group 6"/>
            <p:cNvGrpSpPr>
              <a:grpSpLocks/>
            </p:cNvGrpSpPr>
            <p:nvPr/>
          </p:nvGrpSpPr>
          <p:grpSpPr bwMode="auto">
            <a:xfrm>
              <a:off x="4272943" y="5965537"/>
              <a:ext cx="3910554" cy="937183"/>
              <a:chOff x="5833163" y="858752"/>
              <a:chExt cx="3910554" cy="93718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98355" y="1149437"/>
                <a:ext cx="1871879" cy="6464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+mn-cs"/>
                  </a:rPr>
                  <a:t>longest repeat</a:t>
                </a:r>
              </a:p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+mn-cs"/>
                  </a:rPr>
                  <a:t> at 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H="1" flipV="1">
                <a:off x="5833163" y="858752"/>
                <a:ext cx="476305" cy="4288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7929225" y="992976"/>
                <a:ext cx="1814492" cy="32612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55310" name="Picture 2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39348" y="6606099"/>
              <a:ext cx="1073158" cy="225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Chromosome 19</a:t>
            </a:r>
          </a:p>
        </p:txBody>
      </p:sp>
      <p:sp>
        <p:nvSpPr>
          <p:cNvPr id="55306" name="TextBox 31"/>
          <p:cNvSpPr txBox="1">
            <a:spLocks noChangeArrowheads="1"/>
          </p:cNvSpPr>
          <p:nvPr/>
        </p:nvSpPr>
        <p:spPr bwMode="auto">
          <a:xfrm>
            <a:off x="-17463" y="6400800"/>
            <a:ext cx="301307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GRCh37 Chr 19  (G = 55M)</a:t>
            </a:r>
          </a:p>
        </p:txBody>
      </p:sp>
      <p:pic>
        <p:nvPicPr>
          <p:cNvPr id="55307" name="Picture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225" y="2284413"/>
            <a:ext cx="2139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929472" y="1716939"/>
            <a:ext cx="1134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greedy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algorithm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01800"/>
            <a:ext cx="533400" cy="58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7200" y="3276600"/>
            <a:ext cx="3418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on-interleaved repeats</a:t>
            </a:r>
          </a:p>
          <a:p>
            <a:r>
              <a:rPr lang="en-US" dirty="0" smtClean="0"/>
              <a:t>are resolvable!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20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5314" grpId="0"/>
      <p:bldP spid="28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8222" y="42333"/>
            <a:ext cx="5249333" cy="762000"/>
          </a:xfrm>
        </p:spPr>
        <p:txBody>
          <a:bodyPr/>
          <a:lstStyle/>
          <a:p>
            <a:pPr algn="l"/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3018762"/>
            <a:ext cx="303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CMU Bright Roman"/>
                <a:cs typeface="CMU Bright Roman"/>
              </a:rPr>
              <a:t>TAGC</a:t>
            </a:r>
            <a:r>
              <a:rPr lang="en-US" dirty="0" smtClean="0">
                <a:latin typeface="CMU Bright Roman"/>
                <a:cs typeface="CMU Bright Roman"/>
              </a:rPr>
              <a:t>CC</a:t>
            </a:r>
            <a:r>
              <a:rPr lang="en-US" dirty="0" smtClean="0">
                <a:solidFill>
                  <a:srgbClr val="FF0000"/>
                </a:solidFill>
                <a:latin typeface="CMU Bright Roman"/>
                <a:cs typeface="CMU Bright Roman"/>
              </a:rPr>
              <a:t>TAGC</a:t>
            </a:r>
            <a:r>
              <a:rPr lang="en-US" dirty="0" smtClean="0">
                <a:latin typeface="CMU Bright Roman"/>
                <a:cs typeface="CMU Bright Roman"/>
              </a:rPr>
              <a:t>GAT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7561" y="1010295"/>
            <a:ext cx="223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MU Bright Roman"/>
                <a:cs typeface="CMU Bright Roman"/>
              </a:rPr>
              <a:t>[Idury-Waterman 95]</a:t>
            </a:r>
            <a:endParaRPr lang="en-US" sz="1800" dirty="0">
              <a:latin typeface="CMU Bright Roman"/>
              <a:cs typeface="CMU Bright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8788" y="1399762"/>
            <a:ext cx="192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MU Bright Roman"/>
                <a:cs typeface="CMU Bright Roman"/>
              </a:rPr>
              <a:t>[</a:t>
            </a:r>
            <a:r>
              <a:rPr lang="en-US" sz="1800" dirty="0" err="1" smtClean="0">
                <a:latin typeface="CMU Bright Roman"/>
                <a:cs typeface="CMU Bright Roman"/>
              </a:rPr>
              <a:t>Pevzner</a:t>
            </a:r>
            <a:r>
              <a:rPr lang="en-US" sz="1800" dirty="0" smtClean="0">
                <a:latin typeface="CMU Bright Roman"/>
                <a:cs typeface="CMU Bright Roman"/>
              </a:rPr>
              <a:t> et al 01]</a:t>
            </a:r>
            <a:endParaRPr lang="en-US" sz="1800" dirty="0">
              <a:latin typeface="CMU Bright Roman"/>
              <a:cs typeface="CMU Bright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0005" y="2395444"/>
            <a:ext cx="121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(</a:t>
            </a:r>
            <a:r>
              <a:rPr lang="en-US" i="1" dirty="0" smtClean="0">
                <a:latin typeface="CMU Bright Roman"/>
                <a:cs typeface="CMU Bright Roman"/>
              </a:rPr>
              <a:t>K</a:t>
            </a:r>
            <a:r>
              <a:rPr lang="en-US" dirty="0" smtClean="0">
                <a:latin typeface="CMU Bright Roman"/>
                <a:cs typeface="CMU Bright Roman"/>
              </a:rPr>
              <a:t> = 4)</a:t>
            </a:r>
            <a:endParaRPr lang="en-US" dirty="0">
              <a:latin typeface="CMU Bright Roman"/>
              <a:cs typeface="CMU Bright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12305" y="1698304"/>
            <a:ext cx="5531695" cy="3199029"/>
            <a:chOff x="3497649" y="2573193"/>
            <a:chExt cx="5531695" cy="3199029"/>
          </a:xfrm>
        </p:grpSpPr>
        <p:grpSp>
          <p:nvGrpSpPr>
            <p:cNvPr id="32" name="Group 31"/>
            <p:cNvGrpSpPr/>
            <p:nvPr/>
          </p:nvGrpSpPr>
          <p:grpSpPr>
            <a:xfrm>
              <a:off x="4756353" y="4438684"/>
              <a:ext cx="1346346" cy="436071"/>
              <a:chOff x="4756353" y="4438684"/>
              <a:chExt cx="1346346" cy="436071"/>
            </a:xfrm>
          </p:grpSpPr>
          <p:sp>
            <p:nvSpPr>
              <p:cNvPr id="53" name="Oval 52"/>
              <p:cNvSpPr/>
              <p:nvPr/>
            </p:nvSpPr>
            <p:spPr bwMode="auto">
              <a:xfrm>
                <a:off x="4767380" y="4438684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756353" y="4478383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CMU Bright Roman"/>
                    <a:cs typeface="CMU Bright Roman"/>
                  </a:rPr>
                  <a:t>TAGC</a:t>
                </a:r>
                <a:endParaRPr lang="en-US" sz="1600" dirty="0">
                  <a:solidFill>
                    <a:srgbClr val="FF0000"/>
                  </a:solidFill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949892" y="3947617"/>
              <a:ext cx="1391766" cy="436071"/>
              <a:chOff x="3268780" y="3820617"/>
              <a:chExt cx="1391766" cy="436071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3268780" y="3820617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314200" y="3860316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AGCC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622513" y="4718083"/>
              <a:ext cx="1349430" cy="436071"/>
              <a:chOff x="5622513" y="4718083"/>
              <a:chExt cx="1349430" cy="436071"/>
            </a:xfrm>
          </p:grpSpPr>
          <p:sp>
            <p:nvSpPr>
              <p:cNvPr id="109" name="Oval 108"/>
              <p:cNvSpPr/>
              <p:nvPr/>
            </p:nvSpPr>
            <p:spPr bwMode="auto">
              <a:xfrm>
                <a:off x="5622513" y="4718083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625597" y="4757782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AGCG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153098" y="2846949"/>
              <a:ext cx="1349424" cy="436071"/>
              <a:chOff x="4106986" y="3524283"/>
              <a:chExt cx="1349424" cy="436071"/>
            </a:xfrm>
          </p:grpSpPr>
          <p:sp>
            <p:nvSpPr>
              <p:cNvPr id="113" name="Oval 112"/>
              <p:cNvSpPr/>
              <p:nvPr/>
            </p:nvSpPr>
            <p:spPr bwMode="auto">
              <a:xfrm>
                <a:off x="4106986" y="3524283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110064" y="3563982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GCCC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596179" y="5056750"/>
              <a:ext cx="1349432" cy="436071"/>
              <a:chOff x="6596179" y="5056750"/>
              <a:chExt cx="1349432" cy="436071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6596179" y="5056750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599265" y="5096449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GCGA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81492" y="2573193"/>
              <a:ext cx="1363543" cy="436071"/>
              <a:chOff x="3793715" y="2897749"/>
              <a:chExt cx="1363543" cy="436071"/>
            </a:xfrm>
          </p:grpSpPr>
          <p:sp>
            <p:nvSpPr>
              <p:cNvPr id="119" name="Oval 118"/>
              <p:cNvSpPr/>
              <p:nvPr/>
            </p:nvSpPr>
            <p:spPr bwMode="auto">
              <a:xfrm>
                <a:off x="3793715" y="2897749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810912" y="2937448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CCCT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97649" y="2866702"/>
              <a:ext cx="1346346" cy="436071"/>
              <a:chOff x="2862649" y="2669149"/>
              <a:chExt cx="1346346" cy="436071"/>
            </a:xfrm>
          </p:grpSpPr>
          <p:sp>
            <p:nvSpPr>
              <p:cNvPr id="125" name="Oval 124"/>
              <p:cNvSpPr/>
              <p:nvPr/>
            </p:nvSpPr>
            <p:spPr bwMode="auto">
              <a:xfrm>
                <a:off x="2887785" y="2669149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862649" y="2708848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CCTA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618740" y="3944791"/>
              <a:ext cx="1363543" cy="436071"/>
              <a:chOff x="1854852" y="2660682"/>
              <a:chExt cx="1363543" cy="436071"/>
            </a:xfrm>
          </p:grpSpPr>
          <p:sp>
            <p:nvSpPr>
              <p:cNvPr id="131" name="Oval 130"/>
              <p:cNvSpPr/>
              <p:nvPr/>
            </p:nvSpPr>
            <p:spPr bwMode="auto">
              <a:xfrm>
                <a:off x="1854852" y="2660682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872049" y="2700381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CTAG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711875" y="4749126"/>
              <a:ext cx="1349430" cy="436071"/>
              <a:chOff x="3711875" y="4749126"/>
              <a:chExt cx="1349430" cy="436071"/>
            </a:xfrm>
          </p:grpSpPr>
          <p:sp>
            <p:nvSpPr>
              <p:cNvPr id="158" name="Oval 157"/>
              <p:cNvSpPr/>
              <p:nvPr/>
            </p:nvSpPr>
            <p:spPr bwMode="auto">
              <a:xfrm>
                <a:off x="3711875" y="4749126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3714959" y="4774714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ATAG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679913" y="5336151"/>
              <a:ext cx="1349431" cy="436071"/>
              <a:chOff x="7679913" y="5336151"/>
              <a:chExt cx="1349431" cy="436071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679913" y="5336151"/>
                <a:ext cx="792549" cy="43607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7682998" y="5375849"/>
                <a:ext cx="1346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MU Bright Roman"/>
                    <a:cs typeface="CMU Bright Roman"/>
                  </a:rPr>
                  <a:t>CGAT</a:t>
                </a:r>
                <a:endParaRPr lang="en-US" sz="1600" dirty="0">
                  <a:latin typeface="CMU Bright Roman"/>
                  <a:cs typeface="CMU Bright Roman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95211" y="1876779"/>
            <a:ext cx="3808236" cy="2782044"/>
            <a:chOff x="3880555" y="2751668"/>
            <a:chExt cx="3808236" cy="2782044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880555" y="3245555"/>
              <a:ext cx="70556" cy="69144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 bwMode="auto">
            <a:xfrm flipH="1">
              <a:off x="4275667" y="2822222"/>
              <a:ext cx="479777" cy="1411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 bwMode="auto">
            <a:xfrm flipH="1" flipV="1">
              <a:off x="5573893" y="2751668"/>
              <a:ext cx="663218" cy="1411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 bwMode="auto">
            <a:xfrm flipH="1" flipV="1">
              <a:off x="6491111" y="3259667"/>
              <a:ext cx="20815" cy="6879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8" name="Straight Arrow Connector 167"/>
            <p:cNvCxnSpPr/>
            <p:nvPr/>
          </p:nvCxnSpPr>
          <p:spPr bwMode="auto">
            <a:xfrm>
              <a:off x="5521327" y="4692692"/>
              <a:ext cx="270933" cy="110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6401861" y="4946693"/>
              <a:ext cx="330197" cy="1523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 flipV="1">
              <a:off x="5377391" y="4289777"/>
              <a:ext cx="648054" cy="1997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 flipV="1">
              <a:off x="4501445" y="4816993"/>
              <a:ext cx="359484" cy="1218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3" name="Straight Arrow Connector 182"/>
            <p:cNvCxnSpPr/>
            <p:nvPr/>
          </p:nvCxnSpPr>
          <p:spPr bwMode="auto">
            <a:xfrm>
              <a:off x="7358594" y="5381316"/>
              <a:ext cx="330197" cy="1523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 bwMode="auto">
            <a:xfrm>
              <a:off x="4203346" y="4373778"/>
              <a:ext cx="664988" cy="1417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0" y="5235222"/>
            <a:ext cx="548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Add a node for each K-</a:t>
            </a:r>
            <a:r>
              <a:rPr lang="en-US" dirty="0" err="1" smtClean="0"/>
              <a:t>mer</a:t>
            </a:r>
            <a:r>
              <a:rPr lang="en-US" dirty="0" smtClean="0"/>
              <a:t> in a read</a:t>
            </a:r>
            <a:endParaRPr lang="en-US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0" y="3528040"/>
            <a:ext cx="1947333" cy="352516"/>
            <a:chOff x="1346201" y="1075265"/>
            <a:chExt cx="1159416" cy="220133"/>
          </a:xfrm>
        </p:grpSpPr>
        <p:cxnSp>
          <p:nvCxnSpPr>
            <p:cNvPr id="187" name="Straight Connector 186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1" name="Group 220"/>
          <p:cNvGrpSpPr/>
          <p:nvPr/>
        </p:nvGrpSpPr>
        <p:grpSpPr>
          <a:xfrm>
            <a:off x="1069622" y="3750995"/>
            <a:ext cx="1947333" cy="352516"/>
            <a:chOff x="1346201" y="1075265"/>
            <a:chExt cx="1159416" cy="220133"/>
          </a:xfrm>
        </p:grpSpPr>
        <p:cxnSp>
          <p:nvCxnSpPr>
            <p:cNvPr id="222" name="Straight Connector 221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" name="TextBox 224"/>
          <p:cNvSpPr txBox="1"/>
          <p:nvPr/>
        </p:nvSpPr>
        <p:spPr>
          <a:xfrm>
            <a:off x="0" y="5980289"/>
            <a:ext cx="47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Add edges for adjacent K-</a:t>
            </a:r>
            <a:r>
              <a:rPr lang="en-US" dirty="0" err="1" smtClean="0"/>
              <a:t>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224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2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608491" y="2841113"/>
            <a:ext cx="710443" cy="0"/>
          </a:xfrm>
          <a:prstGeom prst="line">
            <a:avLst/>
          </a:pr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esolving non-interleaved repeats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30581" y="2832647"/>
            <a:ext cx="860019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117600" y="2823112"/>
            <a:ext cx="1252018" cy="0"/>
          </a:xfrm>
          <a:prstGeom prst="line">
            <a:avLst/>
          </a:prstGeom>
          <a:noFill/>
          <a:ln w="1016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2039" y="2761210"/>
            <a:ext cx="562646" cy="1660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79879" y="2768618"/>
            <a:ext cx="584134" cy="1523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598159" y="3501510"/>
            <a:ext cx="2962576" cy="1556801"/>
            <a:chOff x="4598159" y="2795955"/>
            <a:chExt cx="2962576" cy="1556801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6850292" y="2795955"/>
              <a:ext cx="710443" cy="0"/>
            </a:xfrm>
            <a:prstGeom prst="line">
              <a:avLst/>
            </a:prstGeom>
            <a:noFill/>
            <a:ln w="1016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n w="1270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4598159" y="2815712"/>
              <a:ext cx="860019" cy="0"/>
            </a:xfrm>
            <a:prstGeom prst="line">
              <a:avLst/>
            </a:prstGeom>
            <a:noFill/>
            <a:ln w="1016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n w="1270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5048958" y="3949178"/>
              <a:ext cx="694266" cy="0"/>
            </a:xfrm>
            <a:prstGeom prst="line">
              <a:avLst/>
            </a:prstGeom>
            <a:noFill/>
            <a:ln w="1016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880505" y="3209942"/>
              <a:ext cx="562646" cy="16605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6570132" y="3960467"/>
              <a:ext cx="694266" cy="0"/>
            </a:xfrm>
            <a:prstGeom prst="line">
              <a:avLst/>
            </a:prstGeom>
            <a:noFill/>
            <a:ln w="1016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5461000" y="2808111"/>
              <a:ext cx="395111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6429041" y="3405860"/>
              <a:ext cx="428959" cy="4323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6392333" y="4023927"/>
              <a:ext cx="626553" cy="2376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5350953" y="3372556"/>
              <a:ext cx="476936" cy="4933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6406444" y="2852400"/>
              <a:ext cx="443848" cy="3508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Line 3"/>
            <p:cNvSpPr>
              <a:spLocks noChangeShapeType="1"/>
            </p:cNvSpPr>
            <p:nvPr/>
          </p:nvSpPr>
          <p:spPr bwMode="auto">
            <a:xfrm>
              <a:off x="5819421" y="4352756"/>
              <a:ext cx="694266" cy="0"/>
            </a:xfrm>
            <a:prstGeom prst="line">
              <a:avLst/>
            </a:prstGeom>
            <a:noFill/>
            <a:ln w="1016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5362222" y="3993444"/>
              <a:ext cx="510843" cy="3239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Freeform 35"/>
          <p:cNvSpPr/>
          <p:nvPr/>
        </p:nvSpPr>
        <p:spPr>
          <a:xfrm>
            <a:off x="4529662" y="3048000"/>
            <a:ext cx="4261559" cy="2074332"/>
          </a:xfrm>
          <a:custGeom>
            <a:avLst/>
            <a:gdLst>
              <a:gd name="connsiteX0" fmla="*/ 0 w 6860858"/>
              <a:gd name="connsiteY0" fmla="*/ 864841 h 2817610"/>
              <a:gd name="connsiteX1" fmla="*/ 1738909 w 6860858"/>
              <a:gd name="connsiteY1" fmla="*/ 923457 h 2817610"/>
              <a:gd name="connsiteX2" fmla="*/ 4337503 w 6860858"/>
              <a:gd name="connsiteY2" fmla="*/ 2095768 h 2817610"/>
              <a:gd name="connsiteX3" fmla="*/ 3028437 w 6860858"/>
              <a:gd name="connsiteY3" fmla="*/ 2799154 h 2817610"/>
              <a:gd name="connsiteX4" fmla="*/ 859685 w 6860858"/>
              <a:gd name="connsiteY4" fmla="*/ 2525615 h 2817610"/>
              <a:gd name="connsiteX5" fmla="*/ 1543526 w 6860858"/>
              <a:gd name="connsiteY5" fmla="*/ 1607305 h 2817610"/>
              <a:gd name="connsiteX6" fmla="*/ 4415656 w 6860858"/>
              <a:gd name="connsiteY6" fmla="*/ 395917 h 2817610"/>
              <a:gd name="connsiteX7" fmla="*/ 6623485 w 6860858"/>
              <a:gd name="connsiteY7" fmla="*/ 44223 h 2817610"/>
              <a:gd name="connsiteX8" fmla="*/ 6799329 w 6860858"/>
              <a:gd name="connsiteY8" fmla="*/ 5146 h 281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0858" h="2817610">
                <a:moveTo>
                  <a:pt x="0" y="864841"/>
                </a:moveTo>
                <a:cubicBezTo>
                  <a:pt x="507996" y="791572"/>
                  <a:pt x="1015992" y="718303"/>
                  <a:pt x="1738909" y="923457"/>
                </a:cubicBezTo>
                <a:cubicBezTo>
                  <a:pt x="2461826" y="1128611"/>
                  <a:pt x="4122582" y="1783152"/>
                  <a:pt x="4337503" y="2095768"/>
                </a:cubicBezTo>
                <a:cubicBezTo>
                  <a:pt x="4552424" y="2408384"/>
                  <a:pt x="3608073" y="2727513"/>
                  <a:pt x="3028437" y="2799154"/>
                </a:cubicBezTo>
                <a:cubicBezTo>
                  <a:pt x="2448801" y="2870795"/>
                  <a:pt x="1107170" y="2724256"/>
                  <a:pt x="859685" y="2525615"/>
                </a:cubicBezTo>
                <a:cubicBezTo>
                  <a:pt x="612200" y="2326974"/>
                  <a:pt x="950864" y="1962255"/>
                  <a:pt x="1543526" y="1607305"/>
                </a:cubicBezTo>
                <a:cubicBezTo>
                  <a:pt x="2136188" y="1252355"/>
                  <a:pt x="3568996" y="656431"/>
                  <a:pt x="4415656" y="395917"/>
                </a:cubicBezTo>
                <a:cubicBezTo>
                  <a:pt x="5262316" y="135403"/>
                  <a:pt x="6226206" y="109351"/>
                  <a:pt x="6623485" y="44223"/>
                </a:cubicBezTo>
                <a:cubicBezTo>
                  <a:pt x="7020764" y="-20906"/>
                  <a:pt x="6799329" y="5146"/>
                  <a:pt x="6799329" y="5146"/>
                </a:cubicBezTo>
              </a:path>
            </a:pathLst>
          </a:custGeom>
          <a:ln w="28575" cmpd="sng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2889" y="2398890"/>
            <a:ext cx="863601" cy="172156"/>
            <a:chOff x="1346201" y="1075265"/>
            <a:chExt cx="1159416" cy="220133"/>
          </a:xfrm>
        </p:grpSpPr>
        <p:cxnSp>
          <p:nvCxnSpPr>
            <p:cNvPr id="40" name="Straight Connector 39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899935" y="2142067"/>
            <a:ext cx="863601" cy="172156"/>
            <a:chOff x="1346201" y="1075265"/>
            <a:chExt cx="1159416" cy="220133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1532112" y="2365022"/>
            <a:ext cx="863601" cy="172156"/>
            <a:chOff x="1346201" y="1075265"/>
            <a:chExt cx="1159416" cy="220133"/>
          </a:xfrm>
        </p:grpSpPr>
        <p:cxnSp>
          <p:nvCxnSpPr>
            <p:cNvPr id="48" name="Straight Connector 47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2344119" y="2079977"/>
            <a:ext cx="863601" cy="172156"/>
            <a:chOff x="1346201" y="1075265"/>
            <a:chExt cx="1159416" cy="220133"/>
          </a:xfrm>
        </p:grpSpPr>
        <p:cxnSp>
          <p:nvCxnSpPr>
            <p:cNvPr id="52" name="Straight Connector 51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595491" y="4303889"/>
            <a:ext cx="326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non-interleaved repeat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 flipV="1">
            <a:off x="1061158" y="3118557"/>
            <a:ext cx="663221" cy="1142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1752601" y="3073402"/>
            <a:ext cx="787401" cy="1230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673600" y="5448300"/>
            <a:ext cx="3144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Unique </a:t>
            </a:r>
            <a:r>
              <a:rPr lang="en-US" dirty="0" err="1" smtClean="0"/>
              <a:t>Eulerian</a:t>
            </a:r>
            <a:r>
              <a:rPr lang="en-US" dirty="0" smtClean="0"/>
              <a:t> path.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6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69300" cy="7620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esolving bridged interleaved repeats</a:t>
            </a:r>
            <a:endParaRPr lang="en-US" dirty="0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6285847" y="3826066"/>
            <a:ext cx="710443" cy="0"/>
          </a:xfrm>
          <a:prstGeom prst="line">
            <a:avLst/>
          </a:prstGeom>
          <a:noFill/>
          <a:ln w="1016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4033714" y="3845823"/>
            <a:ext cx="860019" cy="0"/>
          </a:xfrm>
          <a:prstGeom prst="line">
            <a:avLst/>
          </a:prstGeom>
          <a:noFill/>
          <a:ln w="1016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16060" y="4240053"/>
            <a:ext cx="562646" cy="1660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6273798" y="4920023"/>
            <a:ext cx="694266" cy="0"/>
          </a:xfrm>
          <a:prstGeom prst="line">
            <a:avLst/>
          </a:prstGeom>
          <a:noFill/>
          <a:ln w="1016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6555" y="3838222"/>
            <a:ext cx="395111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864596" y="4435971"/>
            <a:ext cx="428959" cy="432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970889" y="4402667"/>
            <a:ext cx="479777" cy="479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5841999" y="3882511"/>
            <a:ext cx="443848" cy="350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7992532" y="3717756"/>
            <a:ext cx="694266" cy="0"/>
          </a:xfrm>
          <a:prstGeom prst="line">
            <a:avLst/>
          </a:prstGeom>
          <a:noFill/>
          <a:ln w="10160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987843" y="3837660"/>
            <a:ext cx="420490" cy="325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127758" y="2085620"/>
            <a:ext cx="4430131" cy="187502"/>
            <a:chOff x="170091" y="2085621"/>
            <a:chExt cx="4215641" cy="178424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3604733" y="2175068"/>
              <a:ext cx="780999" cy="0"/>
            </a:xfrm>
            <a:prstGeom prst="line">
              <a:avLst/>
            </a:prstGeom>
            <a:noFill/>
            <a:ln w="7620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n w="1270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sp>
          <p:nvSpPr>
            <p:cNvPr id="26" name="Line 3"/>
            <p:cNvSpPr>
              <a:spLocks noChangeShapeType="1"/>
            </p:cNvSpPr>
            <p:nvPr/>
          </p:nvSpPr>
          <p:spPr bwMode="auto">
            <a:xfrm>
              <a:off x="1944510" y="2185289"/>
              <a:ext cx="550334" cy="0"/>
            </a:xfrm>
            <a:prstGeom prst="line">
              <a:avLst/>
            </a:prstGeom>
            <a:noFill/>
            <a:ln w="101600" cmpd="sng">
              <a:solidFill>
                <a:srgbClr val="670A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2648001" y="2177890"/>
              <a:ext cx="780999" cy="0"/>
            </a:xfrm>
            <a:prstGeom prst="line">
              <a:avLst/>
            </a:pr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n w="1270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170091" y="2169424"/>
              <a:ext cx="860019" cy="0"/>
            </a:xfrm>
            <a:prstGeom prst="line">
              <a:avLst/>
            </a:pr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n w="1270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1157110" y="2159889"/>
              <a:ext cx="550334" cy="0"/>
            </a:xfrm>
            <a:prstGeom prst="line">
              <a:avLst/>
            </a:prstGeom>
            <a:noFill/>
            <a:ln w="1016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31549" y="2097987"/>
              <a:ext cx="562646" cy="16605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319389" y="2105395"/>
              <a:ext cx="584134" cy="15238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46677" y="2088444"/>
              <a:ext cx="336322" cy="16933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64633" y="2085621"/>
              <a:ext cx="336322" cy="16933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5046" y="3739443"/>
            <a:ext cx="264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interleaved repeat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1061158" y="2554111"/>
            <a:ext cx="663221" cy="1142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1752601" y="2508956"/>
            <a:ext cx="787401" cy="1230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1834445" y="2365024"/>
            <a:ext cx="1577624" cy="13744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1763889" y="2362203"/>
            <a:ext cx="50802" cy="1334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365344" y="4185354"/>
            <a:ext cx="353434" cy="177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6214536" y="5665089"/>
            <a:ext cx="694266" cy="0"/>
          </a:xfrm>
          <a:prstGeom prst="line">
            <a:avLst/>
          </a:prstGeom>
          <a:noFill/>
          <a:ln w="101600" cmpd="sng">
            <a:solidFill>
              <a:srgbClr val="670A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46" name="Curved Connector 45"/>
          <p:cNvCxnSpPr/>
          <p:nvPr/>
        </p:nvCxnSpPr>
        <p:spPr bwMode="auto">
          <a:xfrm rot="5400000">
            <a:off x="6704703" y="4701035"/>
            <a:ext cx="1255995" cy="71660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Curved Connector 63"/>
          <p:cNvCxnSpPr/>
          <p:nvPr/>
        </p:nvCxnSpPr>
        <p:spPr bwMode="auto">
          <a:xfrm rot="10800000">
            <a:off x="5370131" y="4430226"/>
            <a:ext cx="908522" cy="121037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7701844" y="3780911"/>
            <a:ext cx="443848" cy="350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6" name="Group 65"/>
          <p:cNvGrpSpPr/>
          <p:nvPr/>
        </p:nvGrpSpPr>
        <p:grpSpPr>
          <a:xfrm>
            <a:off x="3242733" y="1775178"/>
            <a:ext cx="863601" cy="172156"/>
            <a:chOff x="1346201" y="1075265"/>
            <a:chExt cx="1159416" cy="220133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4162778" y="1140176"/>
            <a:ext cx="2291727" cy="651935"/>
            <a:chOff x="4162778" y="1140176"/>
            <a:chExt cx="2291727" cy="651935"/>
          </a:xfrm>
        </p:grpSpPr>
        <p:sp>
          <p:nvSpPr>
            <p:cNvPr id="70" name="TextBox 69"/>
            <p:cNvSpPr txBox="1"/>
            <p:nvPr/>
          </p:nvSpPr>
          <p:spPr>
            <a:xfrm>
              <a:off x="4473223" y="1140176"/>
              <a:ext cx="1981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bridging read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flipH="1">
              <a:off x="4162778" y="1580444"/>
              <a:ext cx="620889" cy="2116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7002477" y="3529843"/>
            <a:ext cx="993143" cy="409223"/>
            <a:chOff x="6985000" y="3556000"/>
            <a:chExt cx="993143" cy="409223"/>
          </a:xfrm>
        </p:grpSpPr>
        <p:cxnSp>
          <p:nvCxnSpPr>
            <p:cNvPr id="77" name="Straight Connector 76"/>
            <p:cNvCxnSpPr/>
            <p:nvPr/>
          </p:nvCxnSpPr>
          <p:spPr bwMode="auto">
            <a:xfrm flipV="1">
              <a:off x="6985000" y="3556000"/>
              <a:ext cx="183444" cy="1552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H="1" flipV="1">
              <a:off x="7775222" y="3584222"/>
              <a:ext cx="202921" cy="18811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Freeform 78"/>
            <p:cNvSpPr/>
            <p:nvPr/>
          </p:nvSpPr>
          <p:spPr>
            <a:xfrm>
              <a:off x="7073380" y="3654779"/>
              <a:ext cx="800620" cy="310444"/>
            </a:xfrm>
            <a:custGeom>
              <a:avLst/>
              <a:gdLst>
                <a:gd name="connsiteX0" fmla="*/ 0 w 691445"/>
                <a:gd name="connsiteY0" fmla="*/ 0 h 268111"/>
                <a:gd name="connsiteX1" fmla="*/ 28223 w 691445"/>
                <a:gd name="connsiteY1" fmla="*/ 70555 h 268111"/>
                <a:gd name="connsiteX2" fmla="*/ 56445 w 691445"/>
                <a:gd name="connsiteY2" fmla="*/ 98778 h 268111"/>
                <a:gd name="connsiteX3" fmla="*/ 84667 w 691445"/>
                <a:gd name="connsiteY3" fmla="*/ 141111 h 268111"/>
                <a:gd name="connsiteX4" fmla="*/ 127000 w 691445"/>
                <a:gd name="connsiteY4" fmla="*/ 169333 h 268111"/>
                <a:gd name="connsiteX5" fmla="*/ 197556 w 691445"/>
                <a:gd name="connsiteY5" fmla="*/ 211667 h 268111"/>
                <a:gd name="connsiteX6" fmla="*/ 225778 w 691445"/>
                <a:gd name="connsiteY6" fmla="*/ 254000 h 268111"/>
                <a:gd name="connsiteX7" fmla="*/ 282223 w 691445"/>
                <a:gd name="connsiteY7" fmla="*/ 268111 h 268111"/>
                <a:gd name="connsiteX8" fmla="*/ 508000 w 691445"/>
                <a:gd name="connsiteY8" fmla="*/ 254000 h 268111"/>
                <a:gd name="connsiteX9" fmla="*/ 536223 w 691445"/>
                <a:gd name="connsiteY9" fmla="*/ 225778 h 268111"/>
                <a:gd name="connsiteX10" fmla="*/ 550334 w 691445"/>
                <a:gd name="connsiteY10" fmla="*/ 183444 h 268111"/>
                <a:gd name="connsiteX11" fmla="*/ 592667 w 691445"/>
                <a:gd name="connsiteY11" fmla="*/ 155222 h 268111"/>
                <a:gd name="connsiteX12" fmla="*/ 620889 w 691445"/>
                <a:gd name="connsiteY12" fmla="*/ 112889 h 268111"/>
                <a:gd name="connsiteX13" fmla="*/ 635000 w 691445"/>
                <a:gd name="connsiteY13" fmla="*/ 70555 h 268111"/>
                <a:gd name="connsiteX14" fmla="*/ 663223 w 691445"/>
                <a:gd name="connsiteY14" fmla="*/ 42333 h 268111"/>
                <a:gd name="connsiteX15" fmla="*/ 691445 w 691445"/>
                <a:gd name="connsiteY15" fmla="*/ 14111 h 26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445" h="268111">
                  <a:moveTo>
                    <a:pt x="0" y="0"/>
                  </a:moveTo>
                  <a:cubicBezTo>
                    <a:pt x="9408" y="23518"/>
                    <a:pt x="15656" y="48562"/>
                    <a:pt x="28223" y="70555"/>
                  </a:cubicBezTo>
                  <a:cubicBezTo>
                    <a:pt x="34824" y="82106"/>
                    <a:pt x="48134" y="88389"/>
                    <a:pt x="56445" y="98778"/>
                  </a:cubicBezTo>
                  <a:cubicBezTo>
                    <a:pt x="67039" y="112021"/>
                    <a:pt x="72675" y="129119"/>
                    <a:pt x="84667" y="141111"/>
                  </a:cubicBezTo>
                  <a:cubicBezTo>
                    <a:pt x="96659" y="153103"/>
                    <a:pt x="113757" y="158739"/>
                    <a:pt x="127000" y="169333"/>
                  </a:cubicBezTo>
                  <a:cubicBezTo>
                    <a:pt x="182343" y="213607"/>
                    <a:pt x="124040" y="187160"/>
                    <a:pt x="197556" y="211667"/>
                  </a:cubicBezTo>
                  <a:cubicBezTo>
                    <a:pt x="206963" y="225778"/>
                    <a:pt x="211667" y="244593"/>
                    <a:pt x="225778" y="254000"/>
                  </a:cubicBezTo>
                  <a:cubicBezTo>
                    <a:pt x="241915" y="264758"/>
                    <a:pt x="262829" y="268111"/>
                    <a:pt x="282223" y="268111"/>
                  </a:cubicBezTo>
                  <a:cubicBezTo>
                    <a:pt x="357629" y="268111"/>
                    <a:pt x="432741" y="258704"/>
                    <a:pt x="508000" y="254000"/>
                  </a:cubicBezTo>
                  <a:cubicBezTo>
                    <a:pt x="517408" y="244593"/>
                    <a:pt x="529378" y="237186"/>
                    <a:pt x="536223" y="225778"/>
                  </a:cubicBezTo>
                  <a:cubicBezTo>
                    <a:pt x="543876" y="213023"/>
                    <a:pt x="541042" y="195059"/>
                    <a:pt x="550334" y="183444"/>
                  </a:cubicBezTo>
                  <a:cubicBezTo>
                    <a:pt x="560928" y="170201"/>
                    <a:pt x="578556" y="164629"/>
                    <a:pt x="592667" y="155222"/>
                  </a:cubicBezTo>
                  <a:cubicBezTo>
                    <a:pt x="602074" y="141111"/>
                    <a:pt x="613305" y="128058"/>
                    <a:pt x="620889" y="112889"/>
                  </a:cubicBezTo>
                  <a:cubicBezTo>
                    <a:pt x="627541" y="99585"/>
                    <a:pt x="627347" y="83310"/>
                    <a:pt x="635000" y="70555"/>
                  </a:cubicBezTo>
                  <a:cubicBezTo>
                    <a:pt x="641845" y="59147"/>
                    <a:pt x="653815" y="51740"/>
                    <a:pt x="663223" y="42333"/>
                  </a:cubicBezTo>
                  <a:lnTo>
                    <a:pt x="691445" y="14111"/>
                  </a:lnTo>
                </a:path>
              </a:pathLst>
            </a:custGeom>
            <a:ln w="5715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324201" y="3709881"/>
            <a:ext cx="353434" cy="177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stCxn id="87" idx="3"/>
            <a:endCxn id="32" idx="0"/>
          </p:cNvCxnSpPr>
          <p:nvPr/>
        </p:nvCxnSpPr>
        <p:spPr bwMode="auto">
          <a:xfrm flipV="1">
            <a:off x="7677635" y="3717756"/>
            <a:ext cx="314897" cy="81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endCxn id="87" idx="1"/>
          </p:cNvCxnSpPr>
          <p:nvPr/>
        </p:nvCxnSpPr>
        <p:spPr bwMode="auto">
          <a:xfrm flipV="1">
            <a:off x="7008191" y="3798856"/>
            <a:ext cx="316010" cy="28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Freeform 96"/>
          <p:cNvSpPr/>
          <p:nvPr/>
        </p:nvSpPr>
        <p:spPr>
          <a:xfrm>
            <a:off x="3926451" y="3483614"/>
            <a:ext cx="4790779" cy="2213677"/>
          </a:xfrm>
          <a:custGeom>
            <a:avLst/>
            <a:gdLst>
              <a:gd name="connsiteX0" fmla="*/ 0 w 4790779"/>
              <a:gd name="connsiteY0" fmla="*/ 174763 h 2213677"/>
              <a:gd name="connsiteX1" fmla="*/ 873840 w 4790779"/>
              <a:gd name="connsiteY1" fmla="*/ 186414 h 2213677"/>
              <a:gd name="connsiteX2" fmla="*/ 1829237 w 4790779"/>
              <a:gd name="connsiteY2" fmla="*/ 704878 h 2213677"/>
              <a:gd name="connsiteX3" fmla="*/ 2493355 w 4790779"/>
              <a:gd name="connsiteY3" fmla="*/ 1234993 h 2213677"/>
              <a:gd name="connsiteX4" fmla="*/ 2994356 w 4790779"/>
              <a:gd name="connsiteY4" fmla="*/ 1240818 h 2213677"/>
              <a:gd name="connsiteX5" fmla="*/ 3361369 w 4790779"/>
              <a:gd name="connsiteY5" fmla="*/ 867990 h 2213677"/>
              <a:gd name="connsiteX6" fmla="*/ 3833242 w 4790779"/>
              <a:gd name="connsiteY6" fmla="*/ 1170913 h 2213677"/>
              <a:gd name="connsiteX7" fmla="*/ 3745858 w 4790779"/>
              <a:gd name="connsiteY7" fmla="*/ 1642774 h 2213677"/>
              <a:gd name="connsiteX8" fmla="*/ 3407973 w 4790779"/>
              <a:gd name="connsiteY8" fmla="*/ 2079682 h 2213677"/>
              <a:gd name="connsiteX9" fmla="*/ 2062261 w 4790779"/>
              <a:gd name="connsiteY9" fmla="*/ 2207842 h 2213677"/>
              <a:gd name="connsiteX10" fmla="*/ 1648644 w 4790779"/>
              <a:gd name="connsiteY10" fmla="*/ 1928220 h 2213677"/>
              <a:gd name="connsiteX11" fmla="*/ 1275806 w 4790779"/>
              <a:gd name="connsiteY11" fmla="*/ 1427232 h 2213677"/>
              <a:gd name="connsiteX12" fmla="*/ 1217550 w 4790779"/>
              <a:gd name="connsiteY12" fmla="*/ 937895 h 2213677"/>
              <a:gd name="connsiteX13" fmla="*/ 1584562 w 4790779"/>
              <a:gd name="connsiteY13" fmla="*/ 629147 h 2213677"/>
              <a:gd name="connsiteX14" fmla="*/ 2167122 w 4790779"/>
              <a:gd name="connsiteY14" fmla="*/ 203890 h 2213677"/>
              <a:gd name="connsiteX15" fmla="*/ 3606044 w 4790779"/>
              <a:gd name="connsiteY15" fmla="*/ 81556 h 2213677"/>
              <a:gd name="connsiteX16" fmla="*/ 4648825 w 4790779"/>
              <a:gd name="connsiteY16" fmla="*/ 17476 h 2213677"/>
              <a:gd name="connsiteX17" fmla="*/ 4753686 w 4790779"/>
              <a:gd name="connsiteY17" fmla="*/ 0 h 221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0779" h="2213677">
                <a:moveTo>
                  <a:pt x="0" y="174763"/>
                </a:moveTo>
                <a:cubicBezTo>
                  <a:pt x="284483" y="136412"/>
                  <a:pt x="568967" y="98061"/>
                  <a:pt x="873840" y="186414"/>
                </a:cubicBezTo>
                <a:cubicBezTo>
                  <a:pt x="1178713" y="274767"/>
                  <a:pt x="1559318" y="530115"/>
                  <a:pt x="1829237" y="704878"/>
                </a:cubicBezTo>
                <a:cubicBezTo>
                  <a:pt x="2099156" y="879641"/>
                  <a:pt x="2299169" y="1145670"/>
                  <a:pt x="2493355" y="1234993"/>
                </a:cubicBezTo>
                <a:cubicBezTo>
                  <a:pt x="2687542" y="1324316"/>
                  <a:pt x="2849687" y="1301985"/>
                  <a:pt x="2994356" y="1240818"/>
                </a:cubicBezTo>
                <a:cubicBezTo>
                  <a:pt x="3139025" y="1179651"/>
                  <a:pt x="3221555" y="879641"/>
                  <a:pt x="3361369" y="867990"/>
                </a:cubicBezTo>
                <a:cubicBezTo>
                  <a:pt x="3501183" y="856339"/>
                  <a:pt x="3769161" y="1041782"/>
                  <a:pt x="3833242" y="1170913"/>
                </a:cubicBezTo>
                <a:cubicBezTo>
                  <a:pt x="3897323" y="1300044"/>
                  <a:pt x="3816736" y="1491313"/>
                  <a:pt x="3745858" y="1642774"/>
                </a:cubicBezTo>
                <a:cubicBezTo>
                  <a:pt x="3674980" y="1794236"/>
                  <a:pt x="3688572" y="1985504"/>
                  <a:pt x="3407973" y="2079682"/>
                </a:cubicBezTo>
                <a:cubicBezTo>
                  <a:pt x="3127374" y="2173860"/>
                  <a:pt x="2355482" y="2233086"/>
                  <a:pt x="2062261" y="2207842"/>
                </a:cubicBezTo>
                <a:cubicBezTo>
                  <a:pt x="1769040" y="2182598"/>
                  <a:pt x="1779720" y="2058322"/>
                  <a:pt x="1648644" y="1928220"/>
                </a:cubicBezTo>
                <a:cubicBezTo>
                  <a:pt x="1517568" y="1798118"/>
                  <a:pt x="1347655" y="1592286"/>
                  <a:pt x="1275806" y="1427232"/>
                </a:cubicBezTo>
                <a:cubicBezTo>
                  <a:pt x="1203957" y="1262178"/>
                  <a:pt x="1166091" y="1070909"/>
                  <a:pt x="1217550" y="937895"/>
                </a:cubicBezTo>
                <a:cubicBezTo>
                  <a:pt x="1269009" y="804881"/>
                  <a:pt x="1426300" y="751481"/>
                  <a:pt x="1584562" y="629147"/>
                </a:cubicBezTo>
                <a:cubicBezTo>
                  <a:pt x="1742824" y="506813"/>
                  <a:pt x="1830208" y="295155"/>
                  <a:pt x="2167122" y="203890"/>
                </a:cubicBezTo>
                <a:cubicBezTo>
                  <a:pt x="2504036" y="112625"/>
                  <a:pt x="3192427" y="112625"/>
                  <a:pt x="3606044" y="81556"/>
                </a:cubicBezTo>
                <a:cubicBezTo>
                  <a:pt x="4019661" y="50487"/>
                  <a:pt x="4457551" y="31069"/>
                  <a:pt x="4648825" y="17476"/>
                </a:cubicBezTo>
                <a:cubicBezTo>
                  <a:pt x="4840099" y="3883"/>
                  <a:pt x="4796892" y="1941"/>
                  <a:pt x="4753686" y="0"/>
                </a:cubicBezTo>
              </a:path>
            </a:pathLst>
          </a:custGeom>
          <a:ln w="28575" cmpd="sng">
            <a:solidFill>
              <a:schemeClr val="accent6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0" y="5740400"/>
            <a:ext cx="8141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Bridging read resolves one repeat and the unique </a:t>
            </a:r>
            <a:r>
              <a:rPr lang="en-US" dirty="0" err="1" smtClean="0"/>
              <a:t>Eulerian</a:t>
            </a:r>
            <a:r>
              <a:rPr lang="en-US" dirty="0" smtClean="0"/>
              <a:t> </a:t>
            </a:r>
          </a:p>
          <a:p>
            <a:r>
              <a:rPr lang="en-US" dirty="0"/>
              <a:t>p</a:t>
            </a:r>
            <a:r>
              <a:rPr lang="en-US" dirty="0" smtClean="0"/>
              <a:t>ath resolves the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37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32" grpId="0" animBg="1"/>
      <p:bldP spid="38" grpId="0" animBg="1"/>
      <p:bldP spid="43" grpId="0" animBg="1"/>
      <p:bldP spid="87" grpId="0" animBg="1"/>
      <p:bldP spid="97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esolving triple repeats</a:t>
            </a:r>
            <a:endParaRPr lang="en-US" dirty="0"/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3185003" y="2171730"/>
            <a:ext cx="820736" cy="0"/>
          </a:xfrm>
          <a:prstGeom prst="line">
            <a:avLst/>
          </a:prstGeom>
          <a:noFill/>
          <a:ln w="7620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077051" y="2166807"/>
            <a:ext cx="820736" cy="0"/>
          </a:xfrm>
          <a:prstGeom prst="line">
            <a:avLst/>
          </a:pr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27758" y="2173687"/>
            <a:ext cx="903776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164996" y="2163667"/>
            <a:ext cx="578335" cy="0"/>
          </a:xfrm>
          <a:prstGeom prst="line">
            <a:avLst/>
          </a:prstGeom>
          <a:noFill/>
          <a:ln w="1016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6766" y="3439683"/>
            <a:ext cx="198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 triple repeat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1017534" y="2382305"/>
            <a:ext cx="741458" cy="1088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1758992" y="2358640"/>
            <a:ext cx="1191067" cy="11201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1782656" y="2362204"/>
            <a:ext cx="32035" cy="1100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6" name="Group 65"/>
          <p:cNvGrpSpPr/>
          <p:nvPr/>
        </p:nvGrpSpPr>
        <p:grpSpPr>
          <a:xfrm>
            <a:off x="726506" y="1735733"/>
            <a:ext cx="653869" cy="244259"/>
            <a:chOff x="1346201" y="1075265"/>
            <a:chExt cx="1159416" cy="220133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7095" y="2060383"/>
            <a:ext cx="466151" cy="1878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81620" y="2074844"/>
            <a:ext cx="483953" cy="1723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695643" y="2078159"/>
            <a:ext cx="483953" cy="1723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628253" y="1714590"/>
            <a:ext cx="653869" cy="244259"/>
            <a:chOff x="1346201" y="1075265"/>
            <a:chExt cx="1159416" cy="220133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2687756" y="1709221"/>
            <a:ext cx="653869" cy="244259"/>
            <a:chOff x="1346201" y="1075265"/>
            <a:chExt cx="1159416" cy="220133"/>
          </a:xfrm>
        </p:grpSpPr>
        <p:cxnSp>
          <p:nvCxnSpPr>
            <p:cNvPr id="57" name="Straight Connector 56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3" name="TextBox 172"/>
          <p:cNvSpPr txBox="1"/>
          <p:nvPr/>
        </p:nvSpPr>
        <p:spPr>
          <a:xfrm>
            <a:off x="753223" y="1156948"/>
            <a:ext cx="25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all copies bridged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6" name="Picture 85" descr="ResolveDogbon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0"/>
          <a:stretch/>
        </p:blipFill>
        <p:spPr>
          <a:xfrm>
            <a:off x="9645533" y="1559812"/>
            <a:ext cx="4499575" cy="4108017"/>
          </a:xfrm>
          <a:prstGeom prst="rect">
            <a:avLst/>
          </a:prstGeom>
        </p:spPr>
      </p:pic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4610858" y="3748487"/>
            <a:ext cx="903776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255395" y="4384483"/>
            <a:ext cx="466151" cy="1878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7527696" y="3700367"/>
            <a:ext cx="578335" cy="0"/>
          </a:xfrm>
          <a:prstGeom prst="line">
            <a:avLst/>
          </a:prstGeom>
          <a:noFill/>
          <a:ln w="1016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629751" y="4643307"/>
            <a:ext cx="820736" cy="0"/>
          </a:xfrm>
          <a:prstGeom prst="line">
            <a:avLst/>
          </a:pr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7525351" y="5354507"/>
            <a:ext cx="820736" cy="0"/>
          </a:xfrm>
          <a:prstGeom prst="line">
            <a:avLst/>
          </a:pr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4847996" y="5414867"/>
            <a:ext cx="578335" cy="0"/>
          </a:xfrm>
          <a:prstGeom prst="line">
            <a:avLst/>
          </a:prstGeom>
          <a:noFill/>
          <a:ln w="1016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5556955" y="3812822"/>
            <a:ext cx="653345" cy="492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6699955" y="4612922"/>
            <a:ext cx="805745" cy="759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6750755" y="3759200"/>
            <a:ext cx="729545" cy="663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448300" y="4635500"/>
            <a:ext cx="7874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442655" y="4457700"/>
            <a:ext cx="767645" cy="180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738055" y="4485922"/>
            <a:ext cx="793045" cy="124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Line 3"/>
          <p:cNvSpPr>
            <a:spLocks noChangeShapeType="1"/>
          </p:cNvSpPr>
          <p:nvPr/>
        </p:nvSpPr>
        <p:spPr bwMode="auto">
          <a:xfrm>
            <a:off x="7515703" y="4572030"/>
            <a:ext cx="820736" cy="0"/>
          </a:xfrm>
          <a:prstGeom prst="line">
            <a:avLst/>
          </a:prstGeom>
          <a:noFill/>
          <a:ln w="7620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40200" y="3098800"/>
            <a:ext cx="4673600" cy="2806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4178300" y="5486400"/>
            <a:ext cx="723900" cy="12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3810000" y="4648200"/>
            <a:ext cx="7620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02100" y="3644900"/>
            <a:ext cx="558800" cy="88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8356600" y="5397500"/>
            <a:ext cx="48260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8369300" y="4114800"/>
            <a:ext cx="4953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8089900" y="3644900"/>
            <a:ext cx="584200" cy="2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419600" y="2387600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neighborhood of triple repeat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5566327" y="4240750"/>
            <a:ext cx="1854200" cy="251680"/>
            <a:chOff x="1346201" y="1075265"/>
            <a:chExt cx="1159416" cy="220133"/>
          </a:xfrm>
        </p:grpSpPr>
        <p:cxnSp>
          <p:nvCxnSpPr>
            <p:cNvPr id="65" name="Straight Connector 64"/>
            <p:cNvCxnSpPr/>
            <p:nvPr/>
          </p:nvCxnSpPr>
          <p:spPr bwMode="auto">
            <a:xfrm flipV="1">
              <a:off x="1346201" y="1178624"/>
              <a:ext cx="1159416" cy="670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 flipV="1">
              <a:off x="1363128" y="1083732"/>
              <a:ext cx="1" cy="2116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 flipV="1">
              <a:off x="2497662" y="1075265"/>
              <a:ext cx="1" cy="2116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033369" y="4701119"/>
            <a:ext cx="989435" cy="361607"/>
            <a:chOff x="5777043" y="2050544"/>
            <a:chExt cx="989435" cy="361607"/>
          </a:xfrm>
        </p:grpSpPr>
        <p:cxnSp>
          <p:nvCxnSpPr>
            <p:cNvPr id="81" name="Straight Connector 80"/>
            <p:cNvCxnSpPr/>
            <p:nvPr/>
          </p:nvCxnSpPr>
          <p:spPr bwMode="auto">
            <a:xfrm flipV="1">
              <a:off x="6583034" y="2207468"/>
              <a:ext cx="183444" cy="1552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 flipV="1">
              <a:off x="5777043" y="2224040"/>
              <a:ext cx="202921" cy="18811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Freeform 21"/>
            <p:cNvSpPr/>
            <p:nvPr/>
          </p:nvSpPr>
          <p:spPr>
            <a:xfrm>
              <a:off x="5865556" y="2050544"/>
              <a:ext cx="798925" cy="233029"/>
            </a:xfrm>
            <a:custGeom>
              <a:avLst/>
              <a:gdLst>
                <a:gd name="connsiteX0" fmla="*/ 0 w 559257"/>
                <a:gd name="connsiteY0" fmla="*/ 163123 h 163123"/>
                <a:gd name="connsiteX1" fmla="*/ 99035 w 559257"/>
                <a:gd name="connsiteY1" fmla="*/ 17487 h 163123"/>
                <a:gd name="connsiteX2" fmla="*/ 279629 w 559257"/>
                <a:gd name="connsiteY2" fmla="*/ 5837 h 163123"/>
                <a:gd name="connsiteX3" fmla="*/ 407792 w 559257"/>
                <a:gd name="connsiteY3" fmla="*/ 46615 h 163123"/>
                <a:gd name="connsiteX4" fmla="*/ 559257 w 559257"/>
                <a:gd name="connsiteY4" fmla="*/ 163123 h 16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257" h="163123">
                  <a:moveTo>
                    <a:pt x="0" y="163123"/>
                  </a:moveTo>
                  <a:cubicBezTo>
                    <a:pt x="26215" y="103412"/>
                    <a:pt x="52430" y="43701"/>
                    <a:pt x="99035" y="17487"/>
                  </a:cubicBezTo>
                  <a:cubicBezTo>
                    <a:pt x="145640" y="-8727"/>
                    <a:pt x="228169" y="982"/>
                    <a:pt x="279629" y="5837"/>
                  </a:cubicBezTo>
                  <a:cubicBezTo>
                    <a:pt x="331089" y="10692"/>
                    <a:pt x="361188" y="20401"/>
                    <a:pt x="407792" y="46615"/>
                  </a:cubicBezTo>
                  <a:cubicBezTo>
                    <a:pt x="454396" y="72829"/>
                    <a:pt x="559257" y="163123"/>
                    <a:pt x="559257" y="163123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flipV="1">
            <a:off x="6086734" y="3874845"/>
            <a:ext cx="989435" cy="361607"/>
            <a:chOff x="5777043" y="2050544"/>
            <a:chExt cx="989435" cy="361607"/>
          </a:xfrm>
        </p:grpSpPr>
        <p:cxnSp>
          <p:nvCxnSpPr>
            <p:cNvPr id="85" name="Straight Connector 84"/>
            <p:cNvCxnSpPr/>
            <p:nvPr/>
          </p:nvCxnSpPr>
          <p:spPr bwMode="auto">
            <a:xfrm flipV="1">
              <a:off x="6583034" y="2207468"/>
              <a:ext cx="183444" cy="1552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H="1" flipV="1">
              <a:off x="5777043" y="2224040"/>
              <a:ext cx="202921" cy="18811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Freeform 87"/>
            <p:cNvSpPr/>
            <p:nvPr/>
          </p:nvSpPr>
          <p:spPr>
            <a:xfrm>
              <a:off x="5865556" y="2050544"/>
              <a:ext cx="798925" cy="233029"/>
            </a:xfrm>
            <a:custGeom>
              <a:avLst/>
              <a:gdLst>
                <a:gd name="connsiteX0" fmla="*/ 0 w 559257"/>
                <a:gd name="connsiteY0" fmla="*/ 163123 h 163123"/>
                <a:gd name="connsiteX1" fmla="*/ 99035 w 559257"/>
                <a:gd name="connsiteY1" fmla="*/ 17487 h 163123"/>
                <a:gd name="connsiteX2" fmla="*/ 279629 w 559257"/>
                <a:gd name="connsiteY2" fmla="*/ 5837 h 163123"/>
                <a:gd name="connsiteX3" fmla="*/ 407792 w 559257"/>
                <a:gd name="connsiteY3" fmla="*/ 46615 h 163123"/>
                <a:gd name="connsiteX4" fmla="*/ 559257 w 559257"/>
                <a:gd name="connsiteY4" fmla="*/ 163123 h 16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257" h="163123">
                  <a:moveTo>
                    <a:pt x="0" y="163123"/>
                  </a:moveTo>
                  <a:cubicBezTo>
                    <a:pt x="26215" y="103412"/>
                    <a:pt x="52430" y="43701"/>
                    <a:pt x="99035" y="17487"/>
                  </a:cubicBezTo>
                  <a:cubicBezTo>
                    <a:pt x="145640" y="-8727"/>
                    <a:pt x="228169" y="982"/>
                    <a:pt x="279629" y="5837"/>
                  </a:cubicBezTo>
                  <a:cubicBezTo>
                    <a:pt x="331089" y="10692"/>
                    <a:pt x="361188" y="20401"/>
                    <a:pt x="407792" y="46615"/>
                  </a:cubicBezTo>
                  <a:cubicBezTo>
                    <a:pt x="454396" y="72829"/>
                    <a:pt x="559257" y="163123"/>
                    <a:pt x="559257" y="163123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89" name="Straight Arrow Connector 88"/>
          <p:cNvCxnSpPr/>
          <p:nvPr/>
        </p:nvCxnSpPr>
        <p:spPr bwMode="auto">
          <a:xfrm flipV="1">
            <a:off x="5534316" y="3565170"/>
            <a:ext cx="658292" cy="163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6728563" y="3524392"/>
            <a:ext cx="780629" cy="122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221376" y="3435875"/>
            <a:ext cx="466151" cy="1878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 bwMode="auto">
          <a:xfrm>
            <a:off x="6794099" y="5365342"/>
            <a:ext cx="744221" cy="34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V="1">
            <a:off x="5452757" y="5352964"/>
            <a:ext cx="830482" cy="93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308760" y="5288365"/>
            <a:ext cx="466151" cy="1878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08118" y="5586652"/>
            <a:ext cx="25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copies bridged</a:t>
            </a:r>
            <a:endParaRPr lang="en-US" dirty="0"/>
          </a:p>
        </p:txBody>
      </p:sp>
      <p:pic>
        <p:nvPicPr>
          <p:cNvPr id="95" name="Picture 9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0" y="6118078"/>
            <a:ext cx="363927" cy="23159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903098" y="5995893"/>
            <a:ext cx="307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resolve repeat </a:t>
            </a:r>
            <a:r>
              <a:rPr lang="en-US" dirty="0" smtClean="0">
                <a:solidFill>
                  <a:srgbClr val="FF0000"/>
                </a:solidFill>
              </a:rPr>
              <a:t>locally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29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46" grpId="0" animBg="1"/>
      <p:bldP spid="13" grpId="0" animBg="1"/>
      <p:bldP spid="20" grpId="0"/>
      <p:bldP spid="91" grpId="0" animBg="1"/>
      <p:bldP spid="94" grpId="0" animBg="1"/>
      <p:bldP spid="96" grpId="0"/>
      <p:bldP spid="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9269"/>
            <a:ext cx="6773332" cy="762000"/>
          </a:xfrm>
        </p:spPr>
        <p:txBody>
          <a:bodyPr/>
          <a:lstStyle/>
          <a:p>
            <a:pPr algn="l"/>
            <a:r>
              <a:rPr lang="en-US" dirty="0" err="1" smtClean="0"/>
              <a:t>Multibridging</a:t>
            </a:r>
            <a:r>
              <a:rPr lang="en-US" dirty="0" smtClean="0"/>
              <a:t> De-</a:t>
            </a:r>
            <a:r>
              <a:rPr lang="en-US" dirty="0" err="1" smtClean="0"/>
              <a:t>Brujin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480" y="1091608"/>
            <a:ext cx="69322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Theorem:</a:t>
            </a:r>
          </a:p>
          <a:p>
            <a:endParaRPr lang="en-US" dirty="0" smtClean="0">
              <a:latin typeface="CMU Bright Roman"/>
              <a:cs typeface="CMU Bright Roman"/>
            </a:endParaRPr>
          </a:p>
          <a:p>
            <a:r>
              <a:rPr lang="en-US" dirty="0" smtClean="0">
                <a:latin typeface="CMU Bright Roman"/>
                <a:cs typeface="CMU Bright Roman"/>
              </a:rPr>
              <a:t>Original sequence is </a:t>
            </a:r>
            <a:r>
              <a:rPr lang="en-US" dirty="0" err="1" smtClean="0">
                <a:latin typeface="CMU Bright Roman"/>
                <a:cs typeface="CMU Bright Roman"/>
              </a:rPr>
              <a:t>reconstructable</a:t>
            </a:r>
            <a:r>
              <a:rPr lang="en-US" dirty="0" smtClean="0">
                <a:latin typeface="CMU Bright Roman"/>
                <a:cs typeface="CMU Bright Roman"/>
              </a:rPr>
              <a:t> if: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0572" y="2958828"/>
            <a:ext cx="59673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2. interleaved repeats are (single) bridged</a:t>
            </a:r>
          </a:p>
          <a:p>
            <a:endParaRPr lang="en-US" dirty="0">
              <a:latin typeface="CMU Bright Roman"/>
              <a:cs typeface="CMU Bright Roman"/>
            </a:endParaRPr>
          </a:p>
          <a:p>
            <a:r>
              <a:rPr lang="en-US" dirty="0" smtClean="0">
                <a:latin typeface="CMU Bright Roman"/>
                <a:cs typeface="CMU Bright Roman"/>
              </a:rPr>
              <a:t> 3. coverage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322" y="2384189"/>
            <a:ext cx="435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</a:rPr>
              <a:t>1</a:t>
            </a:r>
            <a:r>
              <a:rPr lang="en-US" dirty="0" smtClean="0">
                <a:latin typeface="CMU Bright Roman"/>
                <a:cs typeface="CMU Bright Roman"/>
              </a:rPr>
              <a:t>. triple repeats are </a:t>
            </a:r>
            <a:r>
              <a:rPr lang="en-US" dirty="0" smtClean="0">
                <a:solidFill>
                  <a:srgbClr val="FF0000"/>
                </a:solidFill>
                <a:latin typeface="CMU Bright Roman"/>
                <a:cs typeface="CMU Bright Roman"/>
              </a:rPr>
              <a:t>all-bridged</a:t>
            </a:r>
            <a:endParaRPr lang="en-US" dirty="0">
              <a:solidFill>
                <a:srgbClr val="FF0000"/>
              </a:solidFill>
              <a:latin typeface="CMU Bright Roman"/>
              <a:cs typeface="CMU Bright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30" y="4232339"/>
            <a:ext cx="8542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Necessary conditions for ANY algorithm:</a:t>
            </a:r>
          </a:p>
          <a:p>
            <a:pPr algn="l"/>
            <a:endParaRPr lang="en-US" dirty="0"/>
          </a:p>
          <a:p>
            <a:pPr marL="2286000" lvl="4" indent="-457200" algn="l">
              <a:buAutoNum type="arabicPeriod"/>
            </a:pPr>
            <a:r>
              <a:rPr lang="en-US" dirty="0" smtClean="0"/>
              <a:t>triple repeats are </a:t>
            </a:r>
            <a:r>
              <a:rPr lang="en-US" dirty="0" smtClean="0">
                <a:solidFill>
                  <a:srgbClr val="0000FF"/>
                </a:solidFill>
              </a:rPr>
              <a:t>(single) bridged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2286000" lvl="4" indent="-457200" algn="l">
              <a:buAutoNum type="arabicPeriod"/>
            </a:pPr>
            <a:r>
              <a:rPr lang="en-US" dirty="0"/>
              <a:t>i</a:t>
            </a:r>
            <a:r>
              <a:rPr lang="en-US" dirty="0" smtClean="0"/>
              <a:t>nterleaved repeats are (single) bridged. </a:t>
            </a:r>
          </a:p>
          <a:p>
            <a:pPr marL="2286000" lvl="4" indent="-457200" algn="l">
              <a:buAutoNum type="arabicPeriod"/>
            </a:pPr>
            <a:endParaRPr lang="en-US" dirty="0"/>
          </a:p>
          <a:p>
            <a:pPr marL="2286000" lvl="4" indent="-457200" algn="l">
              <a:buAutoNum type="arabicPeriod"/>
            </a:pPr>
            <a:r>
              <a:rPr lang="en-US" dirty="0" smtClean="0"/>
              <a:t>coverage.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4181" y="1110888"/>
            <a:ext cx="2973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U Bright Roman"/>
                <a:cs typeface="CMU Bright Roman"/>
              </a:rPr>
              <a:t>(</a:t>
            </a:r>
            <a:r>
              <a:rPr lang="en-US" sz="2000" dirty="0" err="1" smtClean="0">
                <a:latin typeface="CMU Bright Roman"/>
                <a:cs typeface="CMU Bright Roman"/>
              </a:rPr>
              <a:t>Bresler</a:t>
            </a:r>
            <a:r>
              <a:rPr lang="en-US" sz="2000" dirty="0" smtClean="0">
                <a:latin typeface="CMU Bright Roman"/>
                <a:cs typeface="CMU Bright Roman"/>
              </a:rPr>
              <a:t>, </a:t>
            </a:r>
            <a:r>
              <a:rPr lang="en-US" sz="2000" dirty="0" err="1" smtClean="0">
                <a:latin typeface="CMU Bright Roman"/>
                <a:cs typeface="CMU Bright Roman"/>
              </a:rPr>
              <a:t>Bresler</a:t>
            </a:r>
            <a:r>
              <a:rPr lang="en-US" sz="2000" dirty="0" smtClean="0">
                <a:latin typeface="CMU Bright Roman"/>
                <a:cs typeface="CMU Bright Roman"/>
              </a:rPr>
              <a:t> &amp; T. 12)</a:t>
            </a:r>
            <a:endParaRPr lang="en-US" sz="2000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33298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19multiB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335602"/>
            <a:ext cx="4533900" cy="3963598"/>
          </a:xfrm>
          <a:prstGeom prst="rect">
            <a:avLst/>
          </a:prstGeom>
        </p:spPr>
      </p:pic>
      <p:pic>
        <p:nvPicPr>
          <p:cNvPr id="55298" name="Picture 4" descr="a_ell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22550"/>
            <a:ext cx="438626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06538" y="3743325"/>
            <a:ext cx="30162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longest interleaved repeats</a:t>
            </a:r>
          </a:p>
          <a:p>
            <a:pPr algn="ctr"/>
            <a:r>
              <a:rPr lang="en-US" sz="1800">
                <a:solidFill>
                  <a:srgbClr val="FF0000"/>
                </a:solidFill>
              </a:rPr>
              <a:t>at length </a:t>
            </a:r>
            <a:r>
              <a:rPr lang="en-US" sz="2000">
                <a:solidFill>
                  <a:srgbClr val="FF0000"/>
                </a:solidFill>
              </a:rPr>
              <a:t>2248 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3151188" y="4400550"/>
            <a:ext cx="3630612" cy="1720850"/>
          </a:xfrm>
          <a:prstGeom prst="straightConnector1">
            <a:avLst/>
          </a:prstGeom>
          <a:noFill/>
          <a:ln w="19050" cmpd="sng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2441575" y="4430713"/>
            <a:ext cx="463550" cy="1406525"/>
          </a:xfrm>
          <a:prstGeom prst="straightConnector1">
            <a:avLst/>
          </a:prstGeom>
          <a:noFill/>
          <a:ln w="19050" cmpd="sng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2933700" y="4440238"/>
            <a:ext cx="620713" cy="1358900"/>
          </a:xfrm>
          <a:prstGeom prst="straightConnector1">
            <a:avLst/>
          </a:prstGeom>
          <a:noFill/>
          <a:ln w="19050" cmpd="sng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6" name="Group 27"/>
          <p:cNvGrpSpPr>
            <a:grpSpLocks/>
          </p:cNvGrpSpPr>
          <p:nvPr/>
        </p:nvGrpSpPr>
        <p:grpSpPr bwMode="auto">
          <a:xfrm>
            <a:off x="5000549" y="2517314"/>
            <a:ext cx="1680530" cy="1051436"/>
            <a:chOff x="4720799" y="3648040"/>
            <a:chExt cx="1680662" cy="1051758"/>
          </a:xfrm>
        </p:grpSpPr>
        <p:sp>
          <p:nvSpPr>
            <p:cNvPr id="55314" name="TextBox 36"/>
            <p:cNvSpPr txBox="1">
              <a:spLocks noChangeArrowheads="1"/>
            </p:cNvSpPr>
            <p:nvPr/>
          </p:nvSpPr>
          <p:spPr bwMode="auto">
            <a:xfrm>
              <a:off x="4720799" y="3648040"/>
              <a:ext cx="1235249" cy="646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lower bound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55315" name="Straight Arrow Connector 37"/>
            <p:cNvCxnSpPr>
              <a:cxnSpLocks noChangeShapeType="1"/>
            </p:cNvCxnSpPr>
            <p:nvPr/>
          </p:nvCxnSpPr>
          <p:spPr bwMode="auto">
            <a:xfrm>
              <a:off x="5460708" y="4013738"/>
              <a:ext cx="940753" cy="68606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273549" y="5965832"/>
            <a:ext cx="4062148" cy="936623"/>
            <a:chOff x="4272943" y="5965538"/>
            <a:chExt cx="4062619" cy="937182"/>
          </a:xfrm>
        </p:grpSpPr>
        <p:grpSp>
          <p:nvGrpSpPr>
            <p:cNvPr id="55309" name="Group 6"/>
            <p:cNvGrpSpPr>
              <a:grpSpLocks/>
            </p:cNvGrpSpPr>
            <p:nvPr/>
          </p:nvGrpSpPr>
          <p:grpSpPr bwMode="auto">
            <a:xfrm>
              <a:off x="4272943" y="5965538"/>
              <a:ext cx="4062619" cy="937182"/>
              <a:chOff x="5833163" y="858753"/>
              <a:chExt cx="4062619" cy="93718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98355" y="1149437"/>
                <a:ext cx="1871879" cy="6464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+mn-cs"/>
                  </a:rPr>
                  <a:t>longest repeat</a:t>
                </a:r>
              </a:p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+mn-cs"/>
                  </a:rPr>
                  <a:t> at </a:t>
                </a:r>
              </a:p>
            </p:txBody>
          </p:sp>
          <p:cxnSp>
            <p:nvCxnSpPr>
              <p:cNvPr id="9" name="Straight Arrow Connector 8"/>
              <p:cNvCxnSpPr>
                <a:stCxn id="10" idx="1"/>
              </p:cNvCxnSpPr>
              <p:nvPr/>
            </p:nvCxnSpPr>
            <p:spPr bwMode="auto">
              <a:xfrm flipH="1" flipV="1">
                <a:off x="5833163" y="858753"/>
                <a:ext cx="465192" cy="61393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7883176" y="1064575"/>
                <a:ext cx="2012606" cy="42062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55310" name="Picture 2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39348" y="6606099"/>
              <a:ext cx="1073158" cy="225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Chromosome 19</a:t>
            </a:r>
          </a:p>
        </p:txBody>
      </p:sp>
      <p:sp>
        <p:nvSpPr>
          <p:cNvPr id="55306" name="TextBox 31"/>
          <p:cNvSpPr txBox="1">
            <a:spLocks noChangeArrowheads="1"/>
          </p:cNvSpPr>
          <p:nvPr/>
        </p:nvSpPr>
        <p:spPr bwMode="auto">
          <a:xfrm>
            <a:off x="-17463" y="6400800"/>
            <a:ext cx="301307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GRCh37 Chr 19  (G = 55M)</a:t>
            </a:r>
          </a:p>
        </p:txBody>
      </p:sp>
      <p:pic>
        <p:nvPicPr>
          <p:cNvPr id="55307" name="Picture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225" y="2284413"/>
            <a:ext cx="2139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029008" y="4044794"/>
            <a:ext cx="1871663" cy="1621196"/>
            <a:chOff x="5421511" y="5269767"/>
            <a:chExt cx="1871810" cy="1621696"/>
          </a:xfrm>
        </p:grpSpPr>
        <p:sp>
          <p:nvSpPr>
            <p:cNvPr id="29" name="TextBox 36"/>
            <p:cNvSpPr txBox="1">
              <a:spLocks noChangeArrowheads="1"/>
            </p:cNvSpPr>
            <p:nvPr/>
          </p:nvSpPr>
          <p:spPr bwMode="auto">
            <a:xfrm>
              <a:off x="5421511" y="5269767"/>
              <a:ext cx="1871810" cy="120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 smtClean="0">
                  <a:solidFill>
                    <a:srgbClr val="4ACC2A"/>
                  </a:solidFill>
                </a:rPr>
                <a:t>De-</a:t>
              </a:r>
              <a:r>
                <a:rPr lang="en-US" sz="1800" dirty="0" err="1" smtClean="0">
                  <a:solidFill>
                    <a:srgbClr val="4ACC2A"/>
                  </a:solidFill>
                </a:rPr>
                <a:t>brujin</a:t>
              </a:r>
              <a:r>
                <a:rPr lang="en-US" sz="1800" dirty="0" smtClean="0">
                  <a:solidFill>
                    <a:srgbClr val="4ACC2A"/>
                  </a:solidFill>
                </a:rPr>
                <a:t> algorithm</a:t>
              </a:r>
            </a:p>
            <a:p>
              <a:r>
                <a:rPr lang="en-US" sz="1800" dirty="0" smtClean="0">
                  <a:solidFill>
                    <a:srgbClr val="4ACC2A"/>
                  </a:solidFill>
                </a:rPr>
                <a:t>close to </a:t>
              </a:r>
            </a:p>
            <a:p>
              <a:r>
                <a:rPr lang="en-US" sz="1800" dirty="0" smtClean="0">
                  <a:solidFill>
                    <a:srgbClr val="4ACC2A"/>
                  </a:solidFill>
                </a:rPr>
                <a:t>optimal</a:t>
              </a:r>
              <a:endParaRPr lang="en-US" sz="1800" dirty="0">
                <a:solidFill>
                  <a:srgbClr val="4ACC2A"/>
                </a:solidFill>
              </a:endParaRPr>
            </a:p>
          </p:txBody>
        </p:sp>
        <p:cxnSp>
          <p:nvCxnSpPr>
            <p:cNvPr id="30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5444038" y="6432331"/>
              <a:ext cx="377997" cy="459132"/>
            </a:xfrm>
            <a:prstGeom prst="straightConnector1">
              <a:avLst/>
            </a:prstGeom>
            <a:noFill/>
            <a:ln w="19050" algn="ctr">
              <a:solidFill>
                <a:srgbClr val="4ACC2A"/>
              </a:solidFill>
              <a:round/>
              <a:headEnd/>
              <a:tailEnd type="arrow" w="med" len="med"/>
            </a:ln>
          </p:spPr>
        </p:cxnSp>
      </p:grpSp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3700"/>
            <a:ext cx="533400" cy="584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91639" y="1716681"/>
            <a:ext cx="105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triple repeat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8330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5762" r="8175" b="6721"/>
          <a:stretch/>
        </p:blipFill>
        <p:spPr>
          <a:xfrm>
            <a:off x="6858000" y="7502408"/>
            <a:ext cx="2982148" cy="2687303"/>
          </a:xfrm>
          <a:prstGeom prst="rect">
            <a:avLst/>
          </a:prstGeom>
        </p:spPr>
      </p:pic>
      <p:pic>
        <p:nvPicPr>
          <p:cNvPr id="20" name="Picture 19" descr="stat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9310" r="9010" b="6173"/>
          <a:stretch/>
        </p:blipFill>
        <p:spPr>
          <a:xfrm>
            <a:off x="3243000" y="7420430"/>
            <a:ext cx="3078777" cy="2697238"/>
          </a:xfrm>
          <a:prstGeom prst="rect">
            <a:avLst/>
          </a:prstGeom>
        </p:spPr>
      </p:pic>
      <p:pic>
        <p:nvPicPr>
          <p:cNvPr id="8" name="Picture 7" descr="RSphaeroidesStat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7055" r="7057" b="5291"/>
          <a:stretch/>
        </p:blipFill>
        <p:spPr>
          <a:xfrm>
            <a:off x="-294813" y="7488956"/>
            <a:ext cx="3055421" cy="2697237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5236"/>
            <a:ext cx="8825062" cy="762000"/>
          </a:xfrm>
        </p:spPr>
        <p:txBody>
          <a:bodyPr/>
          <a:lstStyle/>
          <a:p>
            <a:r>
              <a:rPr lang="en-US" dirty="0" smtClean="0"/>
              <a:t>GAGE Benchmark Datasets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3773" y="1185914"/>
            <a:ext cx="257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Staphylococcus</a:t>
            </a:r>
            <a:r>
              <a:rPr lang="en-US" sz="1800" b="1" i="1" dirty="0"/>
              <a:t> </a:t>
            </a:r>
            <a:r>
              <a:rPr lang="en-US" sz="1800" dirty="0" err="1"/>
              <a:t>aureus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" y="1920668"/>
            <a:ext cx="1728310" cy="278386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5744" y="2729593"/>
            <a:ext cx="925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i.i.d</a:t>
            </a:r>
            <a:r>
              <a:rPr lang="en-US" sz="2000" dirty="0">
                <a:solidFill>
                  <a:srgbClr val="FF0000"/>
                </a:solidFill>
              </a:rPr>
              <a:t>. fit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7190" y="3132289"/>
            <a:ext cx="683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data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127449" y="1161143"/>
            <a:ext cx="24190" cy="5696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048002" y="1161143"/>
            <a:ext cx="24190" cy="5696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01604" y="1132116"/>
            <a:ext cx="2839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Rhodobacter</a:t>
            </a:r>
            <a:r>
              <a:rPr lang="en-US" sz="1800" dirty="0"/>
              <a:t> </a:t>
            </a:r>
            <a:r>
              <a:rPr lang="en-US" sz="1800" dirty="0" err="1"/>
              <a:t>sphaeroides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5777" y="1495779"/>
            <a:ext cx="1490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 = 4,603,060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498622" y="1507067"/>
            <a:ext cx="1490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= </a:t>
            </a:r>
            <a:r>
              <a:rPr lang="en-US" sz="1600" dirty="0" smtClean="0"/>
              <a:t>2,903,081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482651" y="1480726"/>
            <a:ext cx="1661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=</a:t>
            </a:r>
            <a:r>
              <a:rPr lang="en-US" sz="1600" dirty="0" smtClean="0"/>
              <a:t>88,289,540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95645" y="1133999"/>
            <a:ext cx="263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Human Chromosome14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032019" y="697319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gage.cbcb.umd.edu</a:t>
            </a:r>
            <a:r>
              <a:rPr lang="en-US" sz="1800" dirty="0" smtClean="0"/>
              <a:t>/</a:t>
            </a:r>
            <a:endParaRPr lang="en-US" sz="1800" dirty="0"/>
          </a:p>
        </p:txBody>
      </p:sp>
      <p:pic>
        <p:nvPicPr>
          <p:cNvPr id="5" name="Picture 4" descr="RSphaeroide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25"/>
            <a:ext cx="3089352" cy="2459419"/>
          </a:xfrm>
          <a:prstGeom prst="rect">
            <a:avLst/>
          </a:prstGeom>
        </p:spPr>
      </p:pic>
      <p:pic>
        <p:nvPicPr>
          <p:cNvPr id="12" name="Picture 11" descr="Saureu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94" y="4302182"/>
            <a:ext cx="3096946" cy="2477556"/>
          </a:xfrm>
          <a:prstGeom prst="rect">
            <a:avLst/>
          </a:prstGeom>
        </p:spPr>
      </p:pic>
      <p:pic>
        <p:nvPicPr>
          <p:cNvPr id="18" name="Picture 17" descr="Ch14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2" y="4159074"/>
            <a:ext cx="2974430" cy="2620664"/>
          </a:xfrm>
          <a:prstGeom prst="rect">
            <a:avLst/>
          </a:prstGeom>
        </p:spPr>
      </p:pic>
      <p:pic>
        <p:nvPicPr>
          <p:cNvPr id="29" name="Picture 28" descr="aRsphaeroides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" y="1406713"/>
            <a:ext cx="3048938" cy="2516176"/>
          </a:xfrm>
          <a:prstGeom prst="rect">
            <a:avLst/>
          </a:prstGeom>
        </p:spPr>
      </p:pic>
      <p:pic>
        <p:nvPicPr>
          <p:cNvPr id="30" name="Picture 29" descr="aSaureus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419579"/>
            <a:ext cx="3086922" cy="2531534"/>
          </a:xfrm>
          <a:prstGeom prst="rect">
            <a:avLst/>
          </a:prstGeom>
        </p:spPr>
      </p:pic>
      <p:pic>
        <p:nvPicPr>
          <p:cNvPr id="31" name="Picture 30" descr="aCh14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4" y="1446887"/>
            <a:ext cx="3009769" cy="2447779"/>
          </a:xfrm>
          <a:prstGeom prst="rect">
            <a:avLst/>
          </a:prstGeom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600"/>
            <a:ext cx="382657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13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65100"/>
            <a:ext cx="7772400" cy="762000"/>
          </a:xfrm>
        </p:spPr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514644" y="541867"/>
            <a:ext cx="77724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Select a good example that shows the worst case gap and transition window size, and give the expressions.</a:t>
            </a:r>
          </a:p>
          <a:p>
            <a:r>
              <a:rPr lang="en-US" sz="4000" dirty="0" smtClean="0"/>
              <a:t>Plot only interleaved lower bound, triple lower bound (dashed) and best upper bd.</a:t>
            </a:r>
            <a:endParaRPr lang="en-US" sz="4000" dirty="0"/>
          </a:p>
        </p:txBody>
      </p:sp>
      <p:pic>
        <p:nvPicPr>
          <p:cNvPr id="4" name="Picture 3" descr="SislandicusShangha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3" y="1870406"/>
            <a:ext cx="5418667" cy="4747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99444"/>
            <a:ext cx="323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. G = </a:t>
            </a:r>
            <a:r>
              <a:rPr lang="en-US" dirty="0" smtClean="0"/>
              <a:t>2,655,198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390900"/>
            <a:ext cx="158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riple repeat 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ower bound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0000" y="4775200"/>
            <a:ext cx="223788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nterleaved repeat</a:t>
            </a:r>
          </a:p>
          <a:p>
            <a:r>
              <a:rPr lang="en-US" sz="2000" dirty="0" smtClean="0"/>
              <a:t>lower bound 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191000" y="3797300"/>
            <a:ext cx="863600" cy="876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191000" y="5270500"/>
            <a:ext cx="11938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235700" y="3759200"/>
            <a:ext cx="1467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ACC2A"/>
                </a:solidFill>
              </a:rPr>
              <a:t>De-</a:t>
            </a:r>
            <a:r>
              <a:rPr lang="en-US" dirty="0" err="1" smtClean="0">
                <a:solidFill>
                  <a:srgbClr val="4ACC2A"/>
                </a:solidFill>
              </a:rPr>
              <a:t>Brujin</a:t>
            </a:r>
            <a:endParaRPr lang="en-US" dirty="0" smtClean="0">
              <a:solidFill>
                <a:srgbClr val="4ACC2A"/>
              </a:solidFill>
            </a:endParaRPr>
          </a:p>
          <a:p>
            <a:r>
              <a:rPr lang="en-US" dirty="0" smtClean="0">
                <a:solidFill>
                  <a:srgbClr val="4ACC2A"/>
                </a:solidFill>
              </a:rPr>
              <a:t>algorithm</a:t>
            </a:r>
            <a:endParaRPr lang="en-US" dirty="0">
              <a:solidFill>
                <a:srgbClr val="4ACC2A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651500" y="4673600"/>
            <a:ext cx="762000" cy="939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4ACC2A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262395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Noise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550863" y="2976563"/>
            <a:ext cx="8420100" cy="72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145801" y="1646238"/>
            <a:ext cx="8909050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988" y="1239838"/>
            <a:ext cx="18059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rgbClr val="003366"/>
                </a:solidFill>
                <a:latin typeface="+mn-lt"/>
                <a:cs typeface="CMU Bright Roman"/>
              </a:rPr>
              <a:t>ACGTCCTATGCGTATGCGTAATGCCACATATTGCTATGCGTAATGCGT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1296988" y="2384425"/>
            <a:ext cx="1449387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09675" y="1235075"/>
            <a:ext cx="366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66"/>
                </a:solidFill>
                <a:ea typeface="CMU Bright Roman"/>
                <a:cs typeface="CMU Bright Roman"/>
              </a:rPr>
              <a:t>T</a:t>
            </a:r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43025" y="1225550"/>
            <a:ext cx="403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66"/>
                </a:solidFill>
                <a:ea typeface="CMU Bright Roman"/>
                <a:cs typeface="CMU Bright Roman"/>
              </a:rPr>
              <a:t>A</a:t>
            </a:r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2413" y="1223963"/>
            <a:ext cx="36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66"/>
                </a:solidFill>
                <a:ea typeface="CMU Bright Roman"/>
                <a:cs typeface="CMU Bright Roman"/>
              </a:rPr>
              <a:t>T</a:t>
            </a: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85925" y="1214438"/>
            <a:ext cx="40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ea typeface="CMU Bright Roman"/>
                <a:cs typeface="CMU Bright Roman"/>
              </a:rPr>
              <a:t>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908175" y="1223963"/>
            <a:ext cx="406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66"/>
                </a:solidFill>
                <a:ea typeface="CMU Bright Roman"/>
                <a:cs typeface="CMU Bright Roman"/>
              </a:rPr>
              <a:t>C</a:t>
            </a:r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135188" y="1223963"/>
            <a:ext cx="36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ea typeface="CMU Bright Roman"/>
                <a:cs typeface="CMU Bright Roman"/>
              </a:rPr>
              <a:t>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324100" y="1223963"/>
            <a:ext cx="366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66"/>
                </a:solidFill>
                <a:ea typeface="CMU Bright Roman"/>
                <a:cs typeface="CMU Bright Roman"/>
              </a:rPr>
              <a:t>T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468563" y="1214438"/>
            <a:ext cx="40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66"/>
                </a:solidFill>
                <a:ea typeface="CMU Bright Roman"/>
                <a:cs typeface="CMU Bright Roman"/>
              </a:rPr>
              <a:t>A</a:t>
            </a: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75" y="3040063"/>
            <a:ext cx="413226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38450" y="6237288"/>
            <a:ext cx="296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Illumina noise profile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963863" y="2182813"/>
            <a:ext cx="6052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Each symbol </a:t>
            </a:r>
            <a:r>
              <a:rPr lang="en-US" dirty="0" smtClean="0"/>
              <a:t>corrupted by </a:t>
            </a:r>
            <a:r>
              <a:rPr lang="en-US" dirty="0"/>
              <a:t>a noisy channel.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/>
      <p:bldP spid="15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17" grpId="0"/>
      <p:bldP spid="686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60 Years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communication systems are designed based on the principles of information theory.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benchmark</a:t>
            </a:r>
            <a:r>
              <a:rPr lang="en-US" dirty="0" smtClean="0"/>
              <a:t> for comparing different schemes and different channels.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Suggests </a:t>
            </a:r>
            <a:r>
              <a:rPr lang="en-US" dirty="0" smtClean="0">
                <a:solidFill>
                  <a:srgbClr val="FF0000"/>
                </a:solidFill>
              </a:rPr>
              <a:t>totally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ways of communication (</a:t>
            </a:r>
            <a:r>
              <a:rPr lang="en-US" dirty="0" err="1" smtClean="0"/>
              <a:t>eg</a:t>
            </a:r>
            <a:r>
              <a:rPr lang="en-US" dirty="0" smtClean="0"/>
              <a:t>. MIMO, opportunistic communication).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96248" cy="762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rasures on </a:t>
            </a:r>
            <a:r>
              <a:rPr lang="en-US" dirty="0" err="1" smtClean="0"/>
              <a:t>i.i.d</a:t>
            </a:r>
            <a:r>
              <a:rPr lang="en-US" dirty="0" smtClean="0"/>
              <a:t>. uniform DNA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Theorem: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If the erasure probability is less than 1/3, then noiseless performance can be achieved.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	A separation architecture is optimal: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26196" y="1111201"/>
            <a:ext cx="4470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(Ma, </a:t>
            </a:r>
            <a:r>
              <a:rPr lang="en-US" sz="2000" dirty="0" err="1"/>
              <a:t>Motahari</a:t>
            </a:r>
            <a:r>
              <a:rPr lang="en-US" sz="2000" dirty="0"/>
              <a:t>, </a:t>
            </a:r>
            <a:r>
              <a:rPr lang="en-US" sz="2000" dirty="0" err="1"/>
              <a:t>Ramchandran</a:t>
            </a:r>
            <a:r>
              <a:rPr lang="en-US" sz="2000" dirty="0"/>
              <a:t> &amp; T. 12)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1306" y="5236694"/>
            <a:ext cx="153599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dirty="0"/>
              <a:t>error</a:t>
            </a:r>
          </a:p>
          <a:p>
            <a:pPr algn="ctr">
              <a:buFontTx/>
              <a:buNone/>
            </a:pPr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5918" y="5272366"/>
            <a:ext cx="148460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ssembly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 bwMode="auto">
          <a:xfrm flipV="1">
            <a:off x="3507303" y="5647267"/>
            <a:ext cx="1259430" cy="49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Coverage means most positions are covered by many reads.</a:t>
            </a:r>
          </a:p>
          <a:p>
            <a:endParaRPr lang="en-US" dirty="0"/>
          </a:p>
          <a:p>
            <a:r>
              <a:rPr lang="en-US" dirty="0" smtClean="0"/>
              <a:t>Aligning noisy reads </a:t>
            </a:r>
            <a:r>
              <a:rPr lang="en-US" dirty="0" smtClean="0">
                <a:solidFill>
                  <a:srgbClr val="FF0000"/>
                </a:solidFill>
              </a:rPr>
              <a:t>locally</a:t>
            </a:r>
            <a:r>
              <a:rPr lang="en-US" dirty="0" smtClean="0"/>
              <a:t> is easier than assembling noiseless reads </a:t>
            </a:r>
            <a:r>
              <a:rPr lang="en-US" dirty="0" smtClean="0">
                <a:solidFill>
                  <a:srgbClr val="3366FF"/>
                </a:solidFill>
              </a:rPr>
              <a:t>globally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>
                <a:latin typeface="Arial"/>
              </a:rPr>
              <a:t>p</a:t>
            </a:r>
            <a:r>
              <a:rPr lang="en-US" baseline="-25000" dirty="0" err="1" smtClean="0">
                <a:latin typeface="Arial"/>
              </a:rPr>
              <a:t>erasure</a:t>
            </a:r>
            <a:r>
              <a:rPr lang="en-US" dirty="0" smtClean="0"/>
              <a:t> &lt; 1/3.</a:t>
            </a:r>
            <a:endParaRPr lang="en-US" dirty="0"/>
          </a:p>
        </p:txBody>
      </p:sp>
      <p:grpSp>
        <p:nvGrpSpPr>
          <p:cNvPr id="7" name="Group 120"/>
          <p:cNvGrpSpPr/>
          <p:nvPr/>
        </p:nvGrpSpPr>
        <p:grpSpPr>
          <a:xfrm>
            <a:off x="7119018" y="1944813"/>
            <a:ext cx="1503548" cy="459587"/>
            <a:chOff x="7134355" y="2044860"/>
            <a:chExt cx="1461345" cy="446687"/>
          </a:xfrm>
        </p:grpSpPr>
        <p:sp>
          <p:nvSpPr>
            <p:cNvPr id="8" name="Line 60"/>
            <p:cNvSpPr>
              <a:spLocks noChangeShapeType="1"/>
            </p:cNvSpPr>
            <p:nvPr/>
          </p:nvSpPr>
          <p:spPr bwMode="auto">
            <a:xfrm flipV="1">
              <a:off x="7374775" y="2491547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V="1">
              <a:off x="7678464" y="217974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0"/>
            <p:cNvSpPr>
              <a:spLocks noChangeShapeType="1"/>
            </p:cNvSpPr>
            <p:nvPr/>
          </p:nvSpPr>
          <p:spPr bwMode="auto">
            <a:xfrm flipV="1">
              <a:off x="8047370" y="204486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0"/>
            <p:cNvSpPr>
              <a:spLocks noChangeShapeType="1"/>
            </p:cNvSpPr>
            <p:nvPr/>
          </p:nvSpPr>
          <p:spPr bwMode="auto">
            <a:xfrm flipV="1">
              <a:off x="7134355" y="2304113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9"/>
          <p:cNvGrpSpPr/>
          <p:nvPr/>
        </p:nvGrpSpPr>
        <p:grpSpPr>
          <a:xfrm>
            <a:off x="560787" y="2053421"/>
            <a:ext cx="1135793" cy="401912"/>
            <a:chOff x="565802" y="2153468"/>
            <a:chExt cx="1103913" cy="390631"/>
          </a:xfrm>
        </p:grpSpPr>
        <p:sp>
          <p:nvSpPr>
            <p:cNvPr id="13" name="Line 60"/>
            <p:cNvSpPr>
              <a:spLocks noChangeShapeType="1"/>
            </p:cNvSpPr>
            <p:nvPr/>
          </p:nvSpPr>
          <p:spPr bwMode="auto">
            <a:xfrm flipV="1">
              <a:off x="899019" y="215346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5571809" y="2098957"/>
            <a:ext cx="1662112" cy="447874"/>
            <a:chOff x="4160730" y="2199009"/>
            <a:chExt cx="1615460" cy="435303"/>
          </a:xfrm>
        </p:grpSpPr>
        <p:sp>
          <p:nvSpPr>
            <p:cNvPr id="18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 flipV="1">
              <a:off x="4894645" y="2554607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 flipV="1">
              <a:off x="4341638" y="2634312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67"/>
          <p:cNvGrpSpPr/>
          <p:nvPr/>
        </p:nvGrpSpPr>
        <p:grpSpPr>
          <a:xfrm>
            <a:off x="1570308" y="2087729"/>
            <a:ext cx="2388290" cy="268543"/>
            <a:chOff x="1611195" y="2188501"/>
            <a:chExt cx="2321251" cy="261005"/>
          </a:xfrm>
        </p:grpSpPr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V="1">
              <a:off x="1611195" y="2241052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0"/>
            <p:cNvSpPr>
              <a:spLocks noChangeShapeType="1"/>
            </p:cNvSpPr>
            <p:nvPr/>
          </p:nvSpPr>
          <p:spPr bwMode="auto">
            <a:xfrm flipV="1">
              <a:off x="1864549" y="242761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0"/>
            <p:cNvSpPr>
              <a:spLocks noChangeShapeType="1"/>
            </p:cNvSpPr>
            <p:nvPr/>
          </p:nvSpPr>
          <p:spPr bwMode="auto">
            <a:xfrm flipV="1">
              <a:off x="2320176" y="231812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72"/>
            <p:cNvGrpSpPr/>
            <p:nvPr/>
          </p:nvGrpSpPr>
          <p:grpSpPr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30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10160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10160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34203" y="2080277"/>
            <a:ext cx="1941962" cy="410014"/>
            <a:chOff x="3761844" y="2244995"/>
            <a:chExt cx="1887456" cy="398506"/>
          </a:xfrm>
        </p:grpSpPr>
        <p:grpSp>
          <p:nvGrpSpPr>
            <p:cNvPr id="33" name="Group 120"/>
            <p:cNvGrpSpPr/>
            <p:nvPr/>
          </p:nvGrpSpPr>
          <p:grpSpPr>
            <a:xfrm>
              <a:off x="3761844" y="2244995"/>
              <a:ext cx="1722861" cy="398506"/>
              <a:chOff x="7089244" y="2070259"/>
              <a:chExt cx="1722861" cy="398506"/>
            </a:xfrm>
          </p:grpSpPr>
          <p:sp>
            <p:nvSpPr>
              <p:cNvPr id="35" name="Line 60"/>
              <p:cNvSpPr>
                <a:spLocks noChangeShapeType="1"/>
              </p:cNvSpPr>
              <p:nvPr/>
            </p:nvSpPr>
            <p:spPr bwMode="auto">
              <a:xfrm flipV="1">
                <a:off x="8263775" y="2389944"/>
                <a:ext cx="548330" cy="0"/>
              </a:xfrm>
              <a:prstGeom prst="line">
                <a:avLst/>
              </a:prstGeom>
              <a:noFill/>
              <a:ln w="10160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60"/>
              <p:cNvSpPr>
                <a:spLocks noChangeShapeType="1"/>
              </p:cNvSpPr>
              <p:nvPr/>
            </p:nvSpPr>
            <p:spPr bwMode="auto">
              <a:xfrm flipV="1">
                <a:off x="7678464" y="2179740"/>
                <a:ext cx="548330" cy="0"/>
              </a:xfrm>
              <a:prstGeom prst="line">
                <a:avLst/>
              </a:prstGeom>
              <a:noFill/>
              <a:ln w="10160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60"/>
              <p:cNvSpPr>
                <a:spLocks noChangeShapeType="1"/>
              </p:cNvSpPr>
              <p:nvPr/>
            </p:nvSpPr>
            <p:spPr bwMode="auto">
              <a:xfrm flipV="1">
                <a:off x="8148970" y="2070259"/>
                <a:ext cx="548330" cy="0"/>
              </a:xfrm>
              <a:prstGeom prst="line">
                <a:avLst/>
              </a:prstGeom>
              <a:noFill/>
              <a:ln w="10160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" name="Group 43"/>
              <p:cNvGrpSpPr/>
              <p:nvPr/>
            </p:nvGrpSpPr>
            <p:grpSpPr>
              <a:xfrm>
                <a:off x="7089244" y="2304113"/>
                <a:ext cx="788182" cy="164652"/>
                <a:chOff x="7089244" y="2421209"/>
                <a:chExt cx="788182" cy="164652"/>
              </a:xfrm>
            </p:grpSpPr>
            <p:sp>
              <p:nvSpPr>
                <p:cNvPr id="3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329096" y="2421209"/>
                  <a:ext cx="548330" cy="0"/>
                </a:xfrm>
                <a:prstGeom prst="line">
                  <a:avLst/>
                </a:prstGeom>
                <a:noFill/>
                <a:ln w="101600" cmpd="sng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089244" y="2585861"/>
                  <a:ext cx="548330" cy="0"/>
                </a:xfrm>
                <a:prstGeom prst="line">
                  <a:avLst/>
                </a:prstGeom>
                <a:noFill/>
                <a:ln w="101600" cmpd="sng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flipV="1">
              <a:off x="5100970" y="2371994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Line 3"/>
          <p:cNvSpPr>
            <a:spLocks noChangeShapeType="1"/>
          </p:cNvSpPr>
          <p:nvPr/>
        </p:nvSpPr>
        <p:spPr bwMode="auto">
          <a:xfrm flipV="1">
            <a:off x="133350" y="1646238"/>
            <a:ext cx="8909050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grpSp>
        <p:nvGrpSpPr>
          <p:cNvPr id="45" name="Group 119"/>
          <p:cNvGrpSpPr/>
          <p:nvPr/>
        </p:nvGrpSpPr>
        <p:grpSpPr>
          <a:xfrm>
            <a:off x="1055123" y="2474463"/>
            <a:ext cx="1135793" cy="401912"/>
            <a:chOff x="565802" y="2153468"/>
            <a:chExt cx="1103913" cy="390631"/>
          </a:xfrm>
        </p:grpSpPr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V="1">
              <a:off x="899019" y="215346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119"/>
          <p:cNvGrpSpPr/>
          <p:nvPr/>
        </p:nvGrpSpPr>
        <p:grpSpPr>
          <a:xfrm>
            <a:off x="1653511" y="2450041"/>
            <a:ext cx="1135793" cy="401912"/>
            <a:chOff x="565802" y="2153468"/>
            <a:chExt cx="1103913" cy="390631"/>
          </a:xfrm>
        </p:grpSpPr>
        <p:sp>
          <p:nvSpPr>
            <p:cNvPr id="51" name="Line 60"/>
            <p:cNvSpPr>
              <a:spLocks noChangeShapeType="1"/>
            </p:cNvSpPr>
            <p:nvPr/>
          </p:nvSpPr>
          <p:spPr bwMode="auto">
            <a:xfrm flipV="1">
              <a:off x="899019" y="215346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64483" y="2415842"/>
            <a:ext cx="1941962" cy="410014"/>
            <a:chOff x="3761844" y="2244995"/>
            <a:chExt cx="1887456" cy="398506"/>
          </a:xfrm>
        </p:grpSpPr>
        <p:grpSp>
          <p:nvGrpSpPr>
            <p:cNvPr id="56" name="Group 120"/>
            <p:cNvGrpSpPr/>
            <p:nvPr/>
          </p:nvGrpSpPr>
          <p:grpSpPr>
            <a:xfrm>
              <a:off x="3761844" y="2244995"/>
              <a:ext cx="1722861" cy="398506"/>
              <a:chOff x="7089244" y="2070259"/>
              <a:chExt cx="1722861" cy="398506"/>
            </a:xfrm>
          </p:grpSpPr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 flipV="1">
                <a:off x="8263775" y="2389944"/>
                <a:ext cx="548330" cy="0"/>
              </a:xfrm>
              <a:prstGeom prst="line">
                <a:avLst/>
              </a:prstGeom>
              <a:noFill/>
              <a:ln w="10160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 flipV="1">
                <a:off x="7678464" y="2179740"/>
                <a:ext cx="548330" cy="0"/>
              </a:xfrm>
              <a:prstGeom prst="line">
                <a:avLst/>
              </a:prstGeom>
              <a:noFill/>
              <a:ln w="10160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V="1">
                <a:off x="8148970" y="2070259"/>
                <a:ext cx="548330" cy="0"/>
              </a:xfrm>
              <a:prstGeom prst="line">
                <a:avLst/>
              </a:prstGeom>
              <a:noFill/>
              <a:ln w="10160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" name="Group 43"/>
              <p:cNvGrpSpPr/>
              <p:nvPr/>
            </p:nvGrpSpPr>
            <p:grpSpPr>
              <a:xfrm>
                <a:off x="7089244" y="2304113"/>
                <a:ext cx="788182" cy="164652"/>
                <a:chOff x="7089244" y="2421209"/>
                <a:chExt cx="788182" cy="164652"/>
              </a:xfrm>
            </p:grpSpPr>
            <p:sp>
              <p:nvSpPr>
                <p:cNvPr id="6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329096" y="2421209"/>
                  <a:ext cx="548330" cy="0"/>
                </a:xfrm>
                <a:prstGeom prst="line">
                  <a:avLst/>
                </a:prstGeom>
                <a:noFill/>
                <a:ln w="101600" cmpd="sng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089244" y="2585861"/>
                  <a:ext cx="548330" cy="0"/>
                </a:xfrm>
                <a:prstGeom prst="line">
                  <a:avLst/>
                </a:prstGeom>
                <a:noFill/>
                <a:ln w="101600" cmpd="sng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 flipV="1">
              <a:off x="5100970" y="2371994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119"/>
          <p:cNvGrpSpPr/>
          <p:nvPr/>
        </p:nvGrpSpPr>
        <p:grpSpPr>
          <a:xfrm>
            <a:off x="2941627" y="2370432"/>
            <a:ext cx="1135793" cy="401912"/>
            <a:chOff x="565802" y="2153468"/>
            <a:chExt cx="1103913" cy="390631"/>
          </a:xfrm>
        </p:grpSpPr>
        <p:sp>
          <p:nvSpPr>
            <p:cNvPr id="65" name="Line 60"/>
            <p:cNvSpPr>
              <a:spLocks noChangeShapeType="1"/>
            </p:cNvSpPr>
            <p:nvPr/>
          </p:nvSpPr>
          <p:spPr bwMode="auto">
            <a:xfrm flipV="1">
              <a:off x="899019" y="215346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19"/>
          <p:cNvGrpSpPr/>
          <p:nvPr/>
        </p:nvGrpSpPr>
        <p:grpSpPr>
          <a:xfrm>
            <a:off x="6605383" y="2529175"/>
            <a:ext cx="1135793" cy="401912"/>
            <a:chOff x="565802" y="2153468"/>
            <a:chExt cx="1103913" cy="390631"/>
          </a:xfrm>
        </p:grpSpPr>
        <p:sp>
          <p:nvSpPr>
            <p:cNvPr id="70" name="Line 60"/>
            <p:cNvSpPr>
              <a:spLocks noChangeShapeType="1"/>
            </p:cNvSpPr>
            <p:nvPr/>
          </p:nvSpPr>
          <p:spPr bwMode="auto">
            <a:xfrm flipV="1">
              <a:off x="899019" y="215346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119"/>
          <p:cNvGrpSpPr/>
          <p:nvPr/>
        </p:nvGrpSpPr>
        <p:grpSpPr>
          <a:xfrm>
            <a:off x="5494059" y="2712340"/>
            <a:ext cx="1135793" cy="401912"/>
            <a:chOff x="565802" y="2153468"/>
            <a:chExt cx="1103913" cy="390631"/>
          </a:xfrm>
        </p:grpSpPr>
        <p:sp>
          <p:nvSpPr>
            <p:cNvPr id="75" name="Line 60"/>
            <p:cNvSpPr>
              <a:spLocks noChangeShapeType="1"/>
            </p:cNvSpPr>
            <p:nvPr/>
          </p:nvSpPr>
          <p:spPr bwMode="auto">
            <a:xfrm flipV="1">
              <a:off x="899019" y="215346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119"/>
          <p:cNvGrpSpPr/>
          <p:nvPr/>
        </p:nvGrpSpPr>
        <p:grpSpPr>
          <a:xfrm>
            <a:off x="7680070" y="2346010"/>
            <a:ext cx="1135793" cy="401912"/>
            <a:chOff x="565802" y="2153468"/>
            <a:chExt cx="1103913" cy="390631"/>
          </a:xfrm>
        </p:grpSpPr>
        <p:sp>
          <p:nvSpPr>
            <p:cNvPr id="80" name="Line 60"/>
            <p:cNvSpPr>
              <a:spLocks noChangeShapeType="1"/>
            </p:cNvSpPr>
            <p:nvPr/>
          </p:nvSpPr>
          <p:spPr bwMode="auto">
            <a:xfrm flipV="1">
              <a:off x="899019" y="215346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119"/>
          <p:cNvGrpSpPr/>
          <p:nvPr/>
        </p:nvGrpSpPr>
        <p:grpSpPr>
          <a:xfrm>
            <a:off x="3137075" y="2968771"/>
            <a:ext cx="1135793" cy="401912"/>
            <a:chOff x="565802" y="2153468"/>
            <a:chExt cx="1103913" cy="390631"/>
          </a:xfrm>
        </p:grpSpPr>
        <p:sp>
          <p:nvSpPr>
            <p:cNvPr id="85" name="Line 60"/>
            <p:cNvSpPr>
              <a:spLocks noChangeShapeType="1"/>
            </p:cNvSpPr>
            <p:nvPr/>
          </p:nvSpPr>
          <p:spPr bwMode="auto">
            <a:xfrm flipV="1">
              <a:off x="899019" y="2153468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1016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>
            <a:off x="3639281" y="1404264"/>
            <a:ext cx="12213" cy="2100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3309544" y="1843860"/>
            <a:ext cx="696104" cy="184386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08853" y="1025723"/>
            <a:ext cx="235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oise averaging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937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systematic approach to assembly design based on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.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More powerful than just computational complexity considerations.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Simple models are useful for initial insights but a data-driven approach yields a more complete picture.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7" pitchFamily="34" charset="0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706" y="415174"/>
            <a:ext cx="201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467" y="4029628"/>
            <a:ext cx="2695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13" y="1409872"/>
            <a:ext cx="1343573" cy="13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u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9733" y="1759442"/>
            <a:ext cx="1149350" cy="14890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179" y="1304373"/>
            <a:ext cx="1320992" cy="1320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3442" y="1069029"/>
            <a:ext cx="1275490" cy="1745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7778" y="1974639"/>
            <a:ext cx="1302555" cy="1302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438" y="4625393"/>
            <a:ext cx="1071840" cy="1500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5381" y="4652906"/>
            <a:ext cx="1055010" cy="1477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0772" y="4670758"/>
            <a:ext cx="1079018" cy="1517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618" y="2820740"/>
            <a:ext cx="109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Abolfazl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Motahari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6100" y="3370235"/>
            <a:ext cx="140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Guy </a:t>
            </a:r>
            <a:r>
              <a:rPr lang="en-US" sz="1800" dirty="0" err="1" smtClean="0"/>
              <a:t>Bresler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0433" y="2723052"/>
            <a:ext cx="185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Ma’ayan</a:t>
            </a:r>
            <a:r>
              <a:rPr lang="en-US" sz="1800" dirty="0" smtClean="0"/>
              <a:t> </a:t>
            </a:r>
            <a:r>
              <a:rPr lang="en-US" sz="1800" dirty="0" err="1" smtClean="0"/>
              <a:t>Bresler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837502" y="3309179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Nan Ma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02995" y="2832951"/>
            <a:ext cx="1634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Kannan</a:t>
            </a:r>
            <a:r>
              <a:rPr lang="en-US" sz="1800" dirty="0" smtClean="0"/>
              <a:t> </a:t>
            </a:r>
          </a:p>
          <a:p>
            <a:pPr algn="ctr"/>
            <a:r>
              <a:rPr lang="en-US" sz="1800" dirty="0" err="1" smtClean="0"/>
              <a:t>Ramchandran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8405" y="6313084"/>
            <a:ext cx="521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Yun Song         </a:t>
            </a:r>
            <a:r>
              <a:rPr lang="en-US" sz="1800" dirty="0" err="1" smtClean="0"/>
              <a:t>Lior</a:t>
            </a:r>
            <a:r>
              <a:rPr lang="en-US" sz="1800" dirty="0" smtClean="0"/>
              <a:t> </a:t>
            </a:r>
            <a:r>
              <a:rPr lang="en-US" sz="1800" dirty="0" err="1" smtClean="0"/>
              <a:t>Pachter</a:t>
            </a:r>
            <a:r>
              <a:rPr lang="en-US" sz="1800" dirty="0" smtClean="0"/>
              <a:t>    </a:t>
            </a:r>
            <a:r>
              <a:rPr lang="en-US" sz="1800" dirty="0" err="1" smtClean="0"/>
              <a:t>Serafim</a:t>
            </a:r>
            <a:r>
              <a:rPr lang="en-US" sz="1800" dirty="0" smtClean="0"/>
              <a:t> </a:t>
            </a:r>
            <a:r>
              <a:rPr lang="en-US" sz="1800" dirty="0" err="1" smtClean="0"/>
              <a:t>Batzoglou</a:t>
            </a:r>
            <a:r>
              <a:rPr lang="en-US" sz="1800" dirty="0" smtClean="0"/>
              <a:t> 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79285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Secrets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1219200"/>
            <a:ext cx="8707437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, then computation.</a:t>
            </a:r>
          </a:p>
          <a:p>
            <a:pPr eaLnBrk="1" hangingPunct="1">
              <a:defRPr/>
            </a:pPr>
            <a:endParaRPr lang="en-US" dirty="0" smtClean="0"/>
          </a:p>
          <a:p>
            <a:pPr marL="342900" lvl="1" indent="-342900" eaLnBrk="1" hangingPunct="1">
              <a:buFontTx/>
              <a:buNone/>
              <a:defRPr/>
            </a:pPr>
            <a:r>
              <a:rPr lang="en-US" dirty="0" smtClean="0"/>
              <a:t>	        It took 60 years, but we got there.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Simple models</a:t>
            </a:r>
            <a:r>
              <a:rPr lang="en-US" dirty="0" smtClean="0"/>
              <a:t>, then complex.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		The discrete </a:t>
            </a:r>
            <a:r>
              <a:rPr lang="en-US" sz="2000" dirty="0" err="1" smtClean="0"/>
              <a:t>memoryless</a:t>
            </a:r>
            <a:r>
              <a:rPr lang="en-US" sz="2000" dirty="0" smtClean="0"/>
              <a:t> channel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			………… is like the Holy Roman Empire.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3771900"/>
            <a:ext cx="1293119" cy="138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1727200"/>
            <a:ext cx="2016871" cy="1308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Can the success of this way of thinking be broadened to other fields?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62213"/>
            <a:ext cx="8839200" cy="16764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ea typeface="굴림" pitchFamily="34" charset="-127"/>
              </a:rPr>
              <a:t>Information Theory of DNA Sequencing</a:t>
            </a:r>
          </a:p>
        </p:txBody>
      </p:sp>
      <p:sp>
        <p:nvSpPr>
          <p:cNvPr id="2457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7" pitchFamily="34" charset="0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  <p:sp>
        <p:nvSpPr>
          <p:cNvPr id="2457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sequencing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33500"/>
            <a:ext cx="8382000" cy="117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 basic workhorse of modern biology and medicine.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Problem: to obtain the sequence of nucleotides.</a:t>
            </a:r>
          </a:p>
        </p:txBody>
      </p:sp>
      <p:pic>
        <p:nvPicPr>
          <p:cNvPr id="26627" name="Picture 4" descr="dn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57488"/>
            <a:ext cx="3238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dn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397250"/>
            <a:ext cx="1800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791200" y="3562350"/>
            <a:ext cx="2506663" cy="180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…ACGTGACTGAGGACCGTG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CGACTGAGACTGACTGGGT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CTAGCTAGACTACGTTTTA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TATATATATACGTCGTCGT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ACTGATGACTAGATTACAG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ACTGATTTAGATACCTGAC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TGATTTTAAAAAAATATT…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7367588" y="6226175"/>
            <a:ext cx="1531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courtesy: Batzoglou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Impetus: Human Genome Project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836862" y="3732213"/>
            <a:ext cx="3489325" cy="1905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197326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37088" y="2006600"/>
            <a:ext cx="1571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1990</a:t>
            </a:r>
            <a:r>
              <a:rPr lang="en-US" sz="20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7088" y="4456113"/>
            <a:ext cx="1466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2001</a:t>
            </a:r>
            <a:r>
              <a:rPr lang="en-US" sz="16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Draft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7088" y="5010150"/>
            <a:ext cx="2035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2003</a:t>
            </a:r>
            <a:r>
              <a:rPr lang="en-US" sz="20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Finished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43418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46466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52562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7250" y="4878388"/>
            <a:ext cx="28765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3 billion nucleotides</a:t>
            </a:r>
          </a:p>
        </p:txBody>
      </p:sp>
      <p:pic>
        <p:nvPicPr>
          <p:cNvPr id="28683" name="Picture 16" descr="coverme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25" y="2120900"/>
            <a:ext cx="1539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nature01403-f6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2122488"/>
            <a:ext cx="153193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Box 14"/>
          <p:cNvSpPr txBox="1">
            <a:spLocks noChangeArrowheads="1"/>
          </p:cNvSpPr>
          <p:nvPr/>
        </p:nvSpPr>
        <p:spPr bwMode="auto">
          <a:xfrm>
            <a:off x="7367588" y="6415088"/>
            <a:ext cx="15319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courtesy: Batzoglou</a:t>
            </a:r>
          </a:p>
        </p:txBody>
      </p:sp>
      <p:sp>
        <p:nvSpPr>
          <p:cNvPr id="28686" name="TextBox 15"/>
          <p:cNvSpPr txBox="1">
            <a:spLocks noChangeArrowheads="1"/>
          </p:cNvSpPr>
          <p:nvPr/>
        </p:nvSpPr>
        <p:spPr bwMode="auto">
          <a:xfrm>
            <a:off x="1428750" y="5338763"/>
            <a:ext cx="185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81063" y="5468938"/>
            <a:ext cx="20018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+mn-cs"/>
              </a:rPr>
              <a:t>3 billion $$$$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07"/>
  <p:tag name="DEFAULTHEIGHT" val="356"/>
  <p:tag name="FIRSTDTSE@C02HHC3VDJYT3PP7" val="4529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N}{N_{\rm cov}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33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N}{N_{\rm cov}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33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N}{N_{\rm cov}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33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N}{N_{\rm cov}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33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 channel capacity $C$ bits/sec}  template TPT1  env TPENV2  fore 0  back 16777215  eqnno 1"/>
  <p:tag name="FILENAME" val="TP_tmp"/>
  <p:tag name="ORIGWIDTH" val="123"/>
  <p:tag name="PICTUREFILESIZE" val="39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 source entropy rate $H$ bits/source sym}  template TPT1  env TPENV2  fore 0  back 16777215  eqnno 2"/>
  <p:tag name="FILENAME" val="TP_tmp"/>
  <p:tag name="ORIGWIDTH" val="171"/>
  <p:tag name="PICTUREFILESIZE" val="4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amp; &amp; \mbox{max. rate of reliable communication} \\&#10;&amp; = &amp; \frac{C}{H} \mbox{  source sym / sec.}  template TPT1  env TPENV3  fore 0  back 16777215  eqnno 3"/>
  <p:tag name="FILENAME" val="TP_tmp"/>
  <p:tag name="ORIGWIDTH" val="179"/>
  <p:tag name="PICTUREFILESIZE" val="64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N_{\rm cov} \approx \frac{G}{L} \log \left ( \frac{G}{L\epsilon} \right)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6"/>
  <p:tag name="PICTUREFILESIZE" val="94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2}{H_{\rm renyi}}  \log G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2"/>
  <p:tag name="PICTUREFILESIZE" val="56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N}{N_{\rm cov}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3344"/>
</p:tagLst>
</file>

<file path=ppt/theme/theme1.xml><?xml version="1.0" encoding="utf-8"?>
<a:theme xmlns:a="http://schemas.openxmlformats.org/drawingml/2006/main" name="JobTalk3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153380</TotalTime>
  <Words>1347</Words>
  <Application>Microsoft Macintosh PowerPoint</Application>
  <PresentationFormat>On-screen Show (4:3)</PresentationFormat>
  <Paragraphs>406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JobTalk3</vt:lpstr>
      <vt:lpstr>The Science of Information: From Communication to DNA Sequencing</vt:lpstr>
      <vt:lpstr>Communication: the beginning</vt:lpstr>
      <vt:lpstr>Grand Unification</vt:lpstr>
      <vt:lpstr>60 Years Later</vt:lpstr>
      <vt:lpstr>Secrets of Success</vt:lpstr>
      <vt:lpstr>Looking Forward</vt:lpstr>
      <vt:lpstr>Information Theory of DNA Sequencing</vt:lpstr>
      <vt:lpstr>DNA sequencing</vt:lpstr>
      <vt:lpstr>Impetus: Human Genome Project</vt:lpstr>
      <vt:lpstr>Sequencing gets cheaper and faster</vt:lpstr>
      <vt:lpstr>But many genomes to sequence</vt:lpstr>
      <vt:lpstr>Whole Genome Shotgun Sequencing</vt:lpstr>
      <vt:lpstr>A Gigantic Jigsaw Puzzle</vt:lpstr>
      <vt:lpstr>Many Sequencing Technologies </vt:lpstr>
      <vt:lpstr>Many assembly algorithms</vt:lpstr>
      <vt:lpstr>And many more…….</vt:lpstr>
      <vt:lpstr>Computational View</vt:lpstr>
      <vt:lpstr>Information theoretic view</vt:lpstr>
      <vt:lpstr>A basic read model</vt:lpstr>
      <vt:lpstr>Coverage Analysis</vt:lpstr>
      <vt:lpstr>Repeat statistics do matter!</vt:lpstr>
      <vt:lpstr>Simple model: I.I.D. DNA, G ! 1 </vt:lpstr>
      <vt:lpstr>I.I.D. DNA vs real DNA</vt:lpstr>
      <vt:lpstr>Lower bound: Interleaved repeats</vt:lpstr>
      <vt:lpstr>Lower bound: Triple repeats</vt:lpstr>
      <vt:lpstr>Chromosome 22 (Lower Bound)</vt:lpstr>
      <vt:lpstr>Greedy algorithm</vt:lpstr>
      <vt:lpstr>Greedy algorithm:   first error at overlap</vt:lpstr>
      <vt:lpstr>Chromosome 22</vt:lpstr>
      <vt:lpstr>Chromosome 19</vt:lpstr>
      <vt:lpstr>de Bruijn graph</vt:lpstr>
      <vt:lpstr>Resolving non-interleaved repeats</vt:lpstr>
      <vt:lpstr>Resolving bridged interleaved repeats</vt:lpstr>
      <vt:lpstr>Resolving triple repeats</vt:lpstr>
      <vt:lpstr>Multibridging De-Brujin</vt:lpstr>
      <vt:lpstr>Chromosome 19</vt:lpstr>
      <vt:lpstr>GAGE Benchmark Datasets</vt:lpstr>
      <vt:lpstr>Gap</vt:lpstr>
      <vt:lpstr>Read Noise</vt:lpstr>
      <vt:lpstr>Erasures on i.i.d. uniform DNA</vt:lpstr>
      <vt:lpstr>Why?</vt:lpstr>
      <vt:lpstr>Conclusions </vt:lpstr>
      <vt:lpstr>PowerPoint Presentation</vt:lpstr>
    </vt:vector>
  </TitlesOfParts>
  <Manager/>
  <Company>Caltech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Massimo Franceschetti</dc:creator>
  <cp:keywords/>
  <dc:description/>
  <cp:lastModifiedBy>David Tse</cp:lastModifiedBy>
  <cp:revision>694</cp:revision>
  <dcterms:created xsi:type="dcterms:W3CDTF">2002-06-19T17:04:49Z</dcterms:created>
  <dcterms:modified xsi:type="dcterms:W3CDTF">2012-12-13T23:03:30Z</dcterms:modified>
  <cp:category/>
</cp:coreProperties>
</file>