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40"/>
  </p:notesMasterIdLst>
  <p:sldIdLst>
    <p:sldId id="631" r:id="rId2"/>
    <p:sldId id="567" r:id="rId3"/>
    <p:sldId id="568" r:id="rId4"/>
    <p:sldId id="629" r:id="rId5"/>
    <p:sldId id="571" r:id="rId6"/>
    <p:sldId id="687" r:id="rId7"/>
    <p:sldId id="688" r:id="rId8"/>
    <p:sldId id="581" r:id="rId9"/>
    <p:sldId id="628" r:id="rId10"/>
    <p:sldId id="657" r:id="rId11"/>
    <p:sldId id="633" r:id="rId12"/>
    <p:sldId id="672" r:id="rId13"/>
    <p:sldId id="673" r:id="rId14"/>
    <p:sldId id="623" r:id="rId15"/>
    <p:sldId id="675" r:id="rId16"/>
    <p:sldId id="590" r:id="rId17"/>
    <p:sldId id="689" r:id="rId18"/>
    <p:sldId id="635" r:id="rId19"/>
    <p:sldId id="591" r:id="rId20"/>
    <p:sldId id="660" r:id="rId21"/>
    <p:sldId id="677" r:id="rId22"/>
    <p:sldId id="661" r:id="rId23"/>
    <p:sldId id="666" r:id="rId24"/>
    <p:sldId id="667" r:id="rId25"/>
    <p:sldId id="678" r:id="rId26"/>
    <p:sldId id="615" r:id="rId27"/>
    <p:sldId id="655" r:id="rId28"/>
    <p:sldId id="668" r:id="rId29"/>
    <p:sldId id="669" r:id="rId30"/>
    <p:sldId id="690" r:id="rId31"/>
    <p:sldId id="641" r:id="rId32"/>
    <p:sldId id="645" r:id="rId33"/>
    <p:sldId id="642" r:id="rId34"/>
    <p:sldId id="650" r:id="rId35"/>
    <p:sldId id="609" r:id="rId36"/>
    <p:sldId id="651" r:id="rId37"/>
    <p:sldId id="658" r:id="rId38"/>
    <p:sldId id="680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CC99"/>
    <a:srgbClr val="446DCB"/>
    <a:srgbClr val="FFCCFF"/>
    <a:srgbClr val="CCECFF"/>
    <a:srgbClr val="3399FF"/>
    <a:srgbClr val="660066"/>
    <a:srgbClr val="CC0099"/>
    <a:srgbClr val="FD030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4" autoAdjust="0"/>
    <p:restoredTop sz="96359" autoAdjust="0"/>
  </p:normalViewPr>
  <p:slideViewPr>
    <p:cSldViewPr snapToGrid="0">
      <p:cViewPr>
        <p:scale>
          <a:sx n="100" d="100"/>
          <a:sy n="100" d="100"/>
        </p:scale>
        <p:origin x="-194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29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3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endParaRPr lang="en-US" altLang="ko-KR"/>
          </a:p>
        </p:txBody>
      </p:sp>
      <p:sp>
        <p:nvSpPr>
          <p:cNvPr id="343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굴림" pitchFamily="34" charset="-127"/>
              </a:defRPr>
            </a:lvl1pPr>
          </a:lstStyle>
          <a:p>
            <a:fld id="{20069083-74E8-4361-823D-F958C7A1022A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6715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123913-26A6-4E0A-8F73-1FD349088369}" type="slidenum">
              <a:rPr lang="ko-KR" altLang="en-US"/>
              <a:pPr/>
              <a:t>1</a:t>
            </a:fld>
            <a:endParaRPr lang="en-US" altLang="ko-KR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8A84B-4291-4D4D-B04A-880C96BBDAD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69083-74E8-4361-823D-F958C7A1022A}" type="slidenum">
              <a:rPr lang="ko-KR" altLang="en-US" smtClean="0"/>
              <a:pPr/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777240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514600"/>
            <a:ext cx="5257800" cy="2209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800000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4762500" y="662940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endParaRPr lang="ko-KR" altLang="en-US" sz="1200" b="1">
              <a:solidFill>
                <a:schemeClr val="accent2"/>
              </a:solidFill>
              <a:ea typeface="굴림" pitchFamily="34" charset="-127"/>
            </a:endParaRPr>
          </a:p>
        </p:txBody>
      </p:sp>
      <p:sp>
        <p:nvSpPr>
          <p:cNvPr id="338949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ko-KR" altLang="en-US">
              <a:latin typeface="Times New Roman" pitchFamily="18" charset="0"/>
              <a:ea typeface="굴림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52400"/>
            <a:ext cx="20764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0769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7" Type="http://schemas.openxmlformats.org/officeDocument/2006/relationships/image" Target="../media/image25.emf"/><Relationship Id="rId8" Type="http://schemas.openxmlformats.org/officeDocument/2006/relationships/image" Target="../media/image26.jpeg"/><Relationship Id="rId9" Type="http://schemas.openxmlformats.org/officeDocument/2006/relationships/image" Target="../media/image27.emf"/><Relationship Id="rId10" Type="http://schemas.openxmlformats.org/officeDocument/2006/relationships/image" Target="../media/image23.wmf"/><Relationship Id="rId11" Type="http://schemas.openxmlformats.org/officeDocument/2006/relationships/image" Target="../media/image28.emf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jpeg"/><Relationship Id="rId12" Type="http://schemas.microsoft.com/office/2007/relationships/hdphoto" Target="../media/hdphoto1.wdp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4" Type="http://schemas.openxmlformats.org/officeDocument/2006/relationships/tags" Target="../tags/tag2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emf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6" Type="http://schemas.openxmlformats.org/officeDocument/2006/relationships/image" Target="../media/image44.png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9" Type="http://schemas.openxmlformats.org/officeDocument/2006/relationships/image" Target="../media/image50.wmf"/><Relationship Id="rId10" Type="http://schemas.openxmlformats.org/officeDocument/2006/relationships/image" Target="../media/image51.emf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2.emf"/><Relationship Id="rId5" Type="http://schemas.openxmlformats.org/officeDocument/2006/relationships/image" Target="../media/image53.pn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jpeg"/><Relationship Id="rId12" Type="http://schemas.microsoft.com/office/2007/relationships/hdphoto" Target="../media/hdphoto1.wdp"/><Relationship Id="rId13" Type="http://schemas.openxmlformats.org/officeDocument/2006/relationships/image" Target="../media/image58.jpeg"/><Relationship Id="rId14" Type="http://schemas.microsoft.com/office/2007/relationships/hdphoto" Target="../media/hdphoto2.wdp"/><Relationship Id="rId15" Type="http://schemas.openxmlformats.org/officeDocument/2006/relationships/image" Target="../media/image59.png"/><Relationship Id="rId16" Type="http://schemas.openxmlformats.org/officeDocument/2006/relationships/image" Target="../media/image60.emf"/><Relationship Id="rId17" Type="http://schemas.openxmlformats.org/officeDocument/2006/relationships/image" Target="../media/image61.emf"/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tags" Target="../tags/tag32.xml"/><Relationship Id="rId4" Type="http://schemas.openxmlformats.org/officeDocument/2006/relationships/tags" Target="../tags/tag33.xml"/><Relationship Id="rId5" Type="http://schemas.openxmlformats.org/officeDocument/2006/relationships/tags" Target="../tags/tag34.xml"/><Relationship Id="rId6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4.png"/><Relationship Id="rId12" Type="http://schemas.openxmlformats.org/officeDocument/2006/relationships/image" Target="../media/image65.png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7" Type="http://schemas.microsoft.com/office/2007/relationships/hdphoto" Target="../media/hdphoto2.wdp"/><Relationship Id="rId8" Type="http://schemas.microsoft.com/office/2007/relationships/hdphoto" Target="../media/hdphoto3.wdp"/><Relationship Id="rId9" Type="http://schemas.openxmlformats.org/officeDocument/2006/relationships/image" Target="../media/image62.png"/><Relationship Id="rId10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6.emf"/><Relationship Id="rId5" Type="http://schemas.openxmlformats.org/officeDocument/2006/relationships/image" Target="../media/image34.jpeg"/><Relationship Id="rId6" Type="http://schemas.microsoft.com/office/2007/relationships/hdphoto" Target="../media/hdphoto2.wdp"/><Relationship Id="rId7" Type="http://schemas.microsoft.com/office/2007/relationships/hdphoto" Target="../media/hdphoto3.wdp"/><Relationship Id="rId8" Type="http://schemas.openxmlformats.org/officeDocument/2006/relationships/image" Target="../media/image66.png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emf"/><Relationship Id="rId12" Type="http://schemas.openxmlformats.org/officeDocument/2006/relationships/image" Target="../media/image72.emf"/><Relationship Id="rId13" Type="http://schemas.openxmlformats.org/officeDocument/2006/relationships/image" Target="../media/image73.emf"/><Relationship Id="rId14" Type="http://schemas.openxmlformats.org/officeDocument/2006/relationships/image" Target="../media/image74.emf"/><Relationship Id="rId15" Type="http://schemas.openxmlformats.org/officeDocument/2006/relationships/image" Target="../media/image75.emf"/><Relationship Id="rId16" Type="http://schemas.openxmlformats.org/officeDocument/2006/relationships/image" Target="../media/image76.emf"/><Relationship Id="rId17" Type="http://schemas.openxmlformats.org/officeDocument/2006/relationships/image" Target="../media/image77.emf"/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8" Type="http://schemas.openxmlformats.org/officeDocument/2006/relationships/image" Target="../media/image69.emf"/><Relationship Id="rId9" Type="http://schemas.openxmlformats.org/officeDocument/2006/relationships/image" Target="../media/image70.emf"/><Relationship Id="rId10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8.emf"/><Relationship Id="rId5" Type="http://schemas.openxmlformats.org/officeDocument/2006/relationships/image" Target="../media/image71.emf"/><Relationship Id="rId6" Type="http://schemas.openxmlformats.org/officeDocument/2006/relationships/image" Target="../media/image79.emf"/><Relationship Id="rId7" Type="http://schemas.openxmlformats.org/officeDocument/2006/relationships/image" Target="../media/image80.emf"/><Relationship Id="rId8" Type="http://schemas.openxmlformats.org/officeDocument/2006/relationships/image" Target="../media/image72.emf"/><Relationship Id="rId1" Type="http://schemas.openxmlformats.org/officeDocument/2006/relationships/tags" Target="../tags/tag46.xml"/><Relationship Id="rId2" Type="http://schemas.openxmlformats.org/officeDocument/2006/relationships/tags" Target="../tags/tag4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839200" cy="1676400"/>
          </a:xfrm>
        </p:spPr>
        <p:txBody>
          <a:bodyPr/>
          <a:lstStyle/>
          <a:p>
            <a:pPr algn="ctr"/>
            <a:r>
              <a:rPr lang="en-US" altLang="ko-KR" dirty="0" smtClean="0">
                <a:ea typeface="굴림" pitchFamily="34" charset="-127"/>
              </a:rPr>
              <a:t>Information Theory of </a:t>
            </a:r>
            <a:r>
              <a:rPr lang="en-US" altLang="ko-KR" dirty="0" smtClean="0">
                <a:ea typeface="굴림" pitchFamily="34" charset="-127"/>
              </a:rPr>
              <a:t/>
            </a:r>
            <a:br>
              <a:rPr lang="en-US" altLang="ko-KR" dirty="0" smtClean="0">
                <a:ea typeface="굴림" pitchFamily="34" charset="-127"/>
              </a:rPr>
            </a:br>
            <a:r>
              <a:rPr lang="en-US" altLang="ko-KR" dirty="0" smtClean="0">
                <a:ea typeface="굴림" pitchFamily="34" charset="-127"/>
              </a:rPr>
              <a:t>High-throughput Shotgun Sequencing</a:t>
            </a:r>
            <a:endParaRPr lang="en-US" altLang="ko-KR" dirty="0">
              <a:ea typeface="굴림" pitchFamily="34" charset="-127"/>
            </a:endParaRP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828800"/>
            <a:ext cx="8686800" cy="5105400"/>
          </a:xfrm>
        </p:spPr>
        <p:txBody>
          <a:bodyPr/>
          <a:lstStyle/>
          <a:p>
            <a:pPr algn="ctr"/>
            <a:endParaRPr lang="ko-KR" altLang="en-US" dirty="0">
              <a:ea typeface="굴림" pitchFamily="34" charset="-127"/>
            </a:endParaRPr>
          </a:p>
          <a:p>
            <a:pPr algn="ctr"/>
            <a:r>
              <a:rPr lang="en-US" altLang="ko-KR" dirty="0">
                <a:ea typeface="굴림" pitchFamily="34" charset="-127"/>
              </a:rPr>
              <a:t>David </a:t>
            </a:r>
            <a:r>
              <a:rPr lang="en-US" altLang="ko-KR" dirty="0" err="1">
                <a:ea typeface="굴림" pitchFamily="34" charset="-127"/>
              </a:rPr>
              <a:t>Tse</a:t>
            </a:r>
            <a:r>
              <a:rPr lang="en-US" altLang="ko-KR" dirty="0">
                <a:ea typeface="굴림" pitchFamily="34" charset="-127"/>
              </a:rPr>
              <a:t> </a:t>
            </a:r>
          </a:p>
          <a:p>
            <a:pPr algn="ctr"/>
            <a:r>
              <a:rPr lang="en-US" altLang="ko-KR" dirty="0" smtClean="0">
                <a:ea typeface="굴림" pitchFamily="34" charset="-127"/>
              </a:rPr>
              <a:t>Dept. of EECS</a:t>
            </a:r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>
                <a:ea typeface="굴림" pitchFamily="34" charset="-127"/>
              </a:rPr>
              <a:t>U.C. Berkeley</a:t>
            </a: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Tel Aviv University</a:t>
            </a:r>
            <a:endParaRPr lang="en-US" altLang="ko-KR" dirty="0">
              <a:ea typeface="굴림" pitchFamily="34" charset="-127"/>
            </a:endParaRPr>
          </a:p>
          <a:p>
            <a:pPr algn="ctr"/>
            <a:r>
              <a:rPr lang="en-US" altLang="ko-KR" dirty="0" smtClean="0">
                <a:ea typeface="굴림" pitchFamily="34" charset="-127"/>
              </a:rPr>
              <a:t>June 4</a:t>
            </a:r>
            <a:r>
              <a:rPr lang="en-US" altLang="ko-KR" dirty="0" smtClean="0">
                <a:ea typeface="굴림" pitchFamily="34" charset="-127"/>
              </a:rPr>
              <a:t>, </a:t>
            </a:r>
            <a:r>
              <a:rPr lang="en-US" altLang="ko-KR" dirty="0" smtClean="0">
                <a:ea typeface="굴림" pitchFamily="34" charset="-127"/>
              </a:rPr>
              <a:t>2012</a:t>
            </a: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endParaRPr lang="en-US" altLang="ko-KR" sz="2000" dirty="0" smtClean="0">
              <a:ea typeface="굴림" pitchFamily="34" charset="-127"/>
            </a:endParaRPr>
          </a:p>
          <a:p>
            <a:r>
              <a:rPr lang="en-US" altLang="ko-KR" sz="2000" dirty="0" smtClean="0">
                <a:ea typeface="굴림" pitchFamily="34" charset="-127"/>
              </a:rPr>
              <a:t>Research </a:t>
            </a:r>
            <a:r>
              <a:rPr lang="en-US" altLang="ko-KR" sz="2000" dirty="0" smtClean="0">
                <a:ea typeface="굴림" pitchFamily="34" charset="-127"/>
              </a:rPr>
              <a:t>supported by NSF Center for Science of Information.</a:t>
            </a:r>
          </a:p>
          <a:p>
            <a:r>
              <a:rPr lang="en-US" altLang="ko-KR" sz="2000" dirty="0" smtClean="0">
                <a:ea typeface="굴림" pitchFamily="34" charset="-127"/>
              </a:rPr>
              <a:t>Joint work with A. </a:t>
            </a:r>
            <a:r>
              <a:rPr lang="en-US" altLang="ko-KR" sz="2000" dirty="0" err="1" smtClean="0">
                <a:ea typeface="굴림" pitchFamily="34" charset="-127"/>
              </a:rPr>
              <a:t>Motahari</a:t>
            </a:r>
            <a:r>
              <a:rPr lang="en-US" altLang="ko-KR" sz="2000" dirty="0" smtClean="0">
                <a:ea typeface="굴림" pitchFamily="34" charset="-127"/>
              </a:rPr>
              <a:t>, G. </a:t>
            </a:r>
            <a:r>
              <a:rPr lang="en-US" altLang="ko-KR" sz="2000" dirty="0" err="1" smtClean="0">
                <a:ea typeface="굴림" pitchFamily="34" charset="-127"/>
              </a:rPr>
              <a:t>Bresler</a:t>
            </a:r>
            <a:r>
              <a:rPr lang="en-US" altLang="ko-KR" sz="2000" dirty="0" smtClean="0">
                <a:ea typeface="굴림" pitchFamily="34" charset="-127"/>
              </a:rPr>
              <a:t>, M. </a:t>
            </a:r>
            <a:r>
              <a:rPr lang="en-US" altLang="ko-KR" sz="2000" dirty="0" err="1" smtClean="0">
                <a:ea typeface="굴림" pitchFamily="34" charset="-127"/>
              </a:rPr>
              <a:t>Bresler</a:t>
            </a:r>
            <a:r>
              <a:rPr lang="en-US" altLang="ko-KR" sz="2000" dirty="0" smtClean="0">
                <a:ea typeface="굴림" pitchFamily="34" charset="-127"/>
              </a:rPr>
              <a:t>. </a:t>
            </a:r>
          </a:p>
          <a:p>
            <a:r>
              <a:rPr lang="en-US" altLang="ko-KR" sz="2000" dirty="0" smtClean="0">
                <a:ea typeface="굴림" pitchFamily="34" charset="-127"/>
              </a:rPr>
              <a:t>Acknowledgements: S. </a:t>
            </a:r>
            <a:r>
              <a:rPr lang="en-US" altLang="ko-KR" sz="2000" dirty="0" err="1" smtClean="0">
                <a:ea typeface="굴림" pitchFamily="34" charset="-127"/>
              </a:rPr>
              <a:t>Batzolgou</a:t>
            </a:r>
            <a:r>
              <a:rPr lang="en-US" altLang="ko-KR" sz="2000" dirty="0" smtClean="0">
                <a:ea typeface="굴림" pitchFamily="34" charset="-127"/>
              </a:rPr>
              <a:t>, L. </a:t>
            </a:r>
            <a:r>
              <a:rPr lang="en-US" altLang="ko-KR" sz="2000" dirty="0" err="1" smtClean="0">
                <a:ea typeface="굴림" pitchFamily="34" charset="-127"/>
              </a:rPr>
              <a:t>Pachter</a:t>
            </a:r>
            <a:r>
              <a:rPr lang="en-US" altLang="ko-KR" sz="2000" dirty="0" smtClean="0">
                <a:ea typeface="굴림" pitchFamily="34" charset="-127"/>
              </a:rPr>
              <a:t>, Y. Song</a:t>
            </a:r>
          </a:p>
          <a:p>
            <a:endParaRPr lang="en-US" altLang="ko-KR" dirty="0">
              <a:ea typeface="굴림" pitchFamily="34" charset="-127"/>
            </a:endParaRPr>
          </a:p>
          <a:p>
            <a:pPr algn="ctr"/>
            <a:endParaRPr lang="en-US" altLang="ko-KR" dirty="0">
              <a:ea typeface="굴림" pitchFamily="34" charset="-127"/>
            </a:endParaRPr>
          </a:p>
          <a:p>
            <a:pPr algn="ctr"/>
            <a:endParaRPr lang="ko-KR" altLang="en-US" dirty="0">
              <a:ea typeface="굴림" pitchFamily="34" charset="-127"/>
            </a:endParaRPr>
          </a:p>
        </p:txBody>
      </p:sp>
      <p:sp>
        <p:nvSpPr>
          <p:cNvPr id="512004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ko-KR" sz="1800">
                <a:ea typeface="굴림" pitchFamily="34" charset="-127"/>
              </a:rPr>
              <a:t>TexPoint fonts used in EMF: </a:t>
            </a:r>
            <a:r>
              <a:rPr lang="en-US" altLang="ko-KR" sz="1800" smtClean="0">
                <a:latin typeface="cmmi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7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mi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r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e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10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5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s8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sy10orig" pitchFamily="34" charset="0"/>
                <a:ea typeface="굴림" pitchFamily="34" charset="-127"/>
              </a:rPr>
              <a:t>A</a:t>
            </a:r>
            <a:r>
              <a:rPr lang="en-US" altLang="ko-KR" sz="1800" smtClean="0">
                <a:latin typeface="CMBX7"/>
                <a:ea typeface="굴림" pitchFamily="34" charset="-127"/>
              </a:rPr>
              <a:t>A</a:t>
            </a:r>
            <a:endParaRPr lang="en-US" altLang="ko-KR" sz="1800">
              <a:latin typeface="cmsy10orig" pitchFamily="34" charset="0"/>
              <a:ea typeface="굴림" pitchFamily="34" charset="-127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many more…….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24" y="1262943"/>
            <a:ext cx="7862046" cy="580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01668" y="4185659"/>
            <a:ext cx="2767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grand total of 42!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9869" y="5114611"/>
            <a:ext cx="581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is there no single optimal algorithm?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59371" cy="762000"/>
          </a:xfrm>
        </p:spPr>
        <p:txBody>
          <a:bodyPr/>
          <a:lstStyle/>
          <a:p>
            <a:r>
              <a:rPr lang="en-US" dirty="0" smtClean="0"/>
              <a:t>A basic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1208314"/>
            <a:ext cx="7772400" cy="5257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minimum</a:t>
            </a:r>
            <a:r>
              <a:rPr lang="en-US" dirty="0" smtClean="0"/>
              <a:t> number of reads required for reliable reconstruction?</a:t>
            </a:r>
          </a:p>
          <a:p>
            <a:endParaRPr lang="en-US" dirty="0" smtClean="0"/>
          </a:p>
          <a:p>
            <a:r>
              <a:rPr lang="en-US" dirty="0" smtClean="0"/>
              <a:t>What is an </a:t>
            </a:r>
            <a:r>
              <a:rPr lang="en-US" dirty="0" smtClean="0">
                <a:solidFill>
                  <a:srgbClr val="FF0000"/>
                </a:solidFill>
              </a:rPr>
              <a:t>optimal</a:t>
            </a:r>
            <a:r>
              <a:rPr lang="en-US" dirty="0" smtClean="0"/>
              <a:t> algorithm that achieves this minimum?</a:t>
            </a:r>
          </a:p>
          <a:p>
            <a:endParaRPr lang="en-US" dirty="0" smtClean="0"/>
          </a:p>
          <a:p>
            <a:r>
              <a:rPr lang="en-US" dirty="0" smtClean="0"/>
              <a:t>A benchmark for comparing different algorithms and different technologies.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Open</a:t>
            </a:r>
            <a:r>
              <a:rPr lang="en-US" dirty="0" smtClean="0"/>
              <a:t> question!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0946"/>
            <a:ext cx="7772400" cy="762000"/>
          </a:xfrm>
        </p:spPr>
        <p:txBody>
          <a:bodyPr/>
          <a:lstStyle/>
          <a:p>
            <a:r>
              <a:rPr lang="en-US" dirty="0" smtClean="0"/>
              <a:t>Coverage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19200"/>
            <a:ext cx="8239259" cy="5257800"/>
          </a:xfrm>
        </p:spPr>
        <p:txBody>
          <a:bodyPr/>
          <a:lstStyle/>
          <a:p>
            <a:r>
              <a:rPr lang="en-US" dirty="0" smtClean="0"/>
              <a:t>Pioneered by Lander-</a:t>
            </a:r>
            <a:r>
              <a:rPr lang="en-US" dirty="0" smtClean="0"/>
              <a:t>Waterman</a:t>
            </a:r>
          </a:p>
          <a:p>
            <a:pPr marL="0" indent="0">
              <a:buNone/>
            </a:pPr>
            <a:r>
              <a:rPr lang="en-US" dirty="0" smtClean="0"/>
              <a:t>    in 1988.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What is the minimum number of reads to ensure there is no gap between the reads with </a:t>
            </a:r>
            <a:r>
              <a:rPr lang="en-US" dirty="0" smtClean="0"/>
              <a:t>a prob</a:t>
            </a:r>
            <a:r>
              <a:rPr lang="en-US" dirty="0" smtClean="0"/>
              <a:t>ability 1-</a:t>
            </a:r>
            <a:r>
              <a:rPr lang="en-US" dirty="0" smtClean="0">
                <a:latin typeface="cmmi10"/>
                <a:ea typeface="cmmi10"/>
                <a:cs typeface="cmmi10"/>
              </a:rPr>
              <a:t>²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latin typeface="Arial"/>
              </a:rPr>
              <a:t>N</a:t>
            </a:r>
            <a:r>
              <a:rPr lang="en-US" baseline="-25000" dirty="0" err="1" smtClean="0">
                <a:latin typeface="Arial"/>
              </a:rPr>
              <a:t>cov</a:t>
            </a:r>
            <a:r>
              <a:rPr lang="en-US" dirty="0" smtClean="0"/>
              <a:t> only provides </a:t>
            </a:r>
            <a:r>
              <a:rPr lang="en-US" dirty="0" smtClean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lower bound</a:t>
            </a:r>
            <a:r>
              <a:rPr lang="en-US" dirty="0" smtClean="0"/>
              <a:t> on the </a:t>
            </a:r>
            <a:r>
              <a:rPr lang="en-US" dirty="0" smtClean="0"/>
              <a:t>minimum number </a:t>
            </a:r>
            <a:r>
              <a:rPr lang="en-US" dirty="0" smtClean="0"/>
              <a:t>of reads.</a:t>
            </a:r>
          </a:p>
          <a:p>
            <a:endParaRPr lang="en-US" dirty="0"/>
          </a:p>
          <a:p>
            <a:r>
              <a:rPr lang="en-US" dirty="0" smtClean="0"/>
              <a:t>Clearly not tight.</a:t>
            </a:r>
            <a:endParaRPr lang="en-US" dirty="0"/>
          </a:p>
        </p:txBody>
      </p:sp>
      <p:pic>
        <p:nvPicPr>
          <p:cNvPr id="70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0773" y="1291291"/>
            <a:ext cx="1479206" cy="192789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7065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3032" y="1321434"/>
            <a:ext cx="1414775" cy="18852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grpSp>
        <p:nvGrpSpPr>
          <p:cNvPr id="4" name="Group 150"/>
          <p:cNvGrpSpPr/>
          <p:nvPr/>
        </p:nvGrpSpPr>
        <p:grpSpPr>
          <a:xfrm>
            <a:off x="2718147" y="3795388"/>
            <a:ext cx="3511683" cy="1085170"/>
            <a:chOff x="27203400" y="27355800"/>
            <a:chExt cx="7010400" cy="2971800"/>
          </a:xfrm>
        </p:grpSpPr>
        <p:sp>
          <p:nvSpPr>
            <p:cNvPr id="12" name="TextBox 11"/>
            <p:cNvSpPr txBox="1"/>
            <p:nvPr/>
          </p:nvSpPr>
          <p:spPr>
            <a:xfrm>
              <a:off x="30464818" y="27355800"/>
              <a:ext cx="368778" cy="278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6000" dirty="0">
                <a:solidFill>
                  <a:srgbClr val="C0504D"/>
                </a:solidFill>
              </a:endParaRPr>
            </a:p>
          </p:txBody>
        </p:sp>
        <p:sp>
          <p:nvSpPr>
            <p:cNvPr id="13" name="Line 3"/>
            <p:cNvSpPr>
              <a:spLocks noChangeShapeType="1"/>
            </p:cNvSpPr>
            <p:nvPr/>
          </p:nvSpPr>
          <p:spPr bwMode="auto">
            <a:xfrm flipV="1">
              <a:off x="27203400" y="28879800"/>
              <a:ext cx="6944143" cy="0"/>
            </a:xfrm>
            <a:prstGeom prst="line">
              <a:avLst/>
            </a:prstGeom>
            <a:noFill/>
            <a:ln w="76200" cmpd="sng">
              <a:solidFill>
                <a:srgbClr val="446DCB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>
              <a:off x="27203400" y="296418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0"/>
            <p:cNvSpPr>
              <a:spLocks noChangeShapeType="1"/>
            </p:cNvSpPr>
            <p:nvPr/>
          </p:nvSpPr>
          <p:spPr bwMode="auto">
            <a:xfrm>
              <a:off x="27659053" y="299466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60"/>
            <p:cNvSpPr>
              <a:spLocks noChangeShapeType="1"/>
            </p:cNvSpPr>
            <p:nvPr/>
          </p:nvSpPr>
          <p:spPr bwMode="auto">
            <a:xfrm>
              <a:off x="28421053" y="297180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60"/>
            <p:cNvSpPr>
              <a:spLocks noChangeShapeType="1"/>
            </p:cNvSpPr>
            <p:nvPr/>
          </p:nvSpPr>
          <p:spPr bwMode="auto">
            <a:xfrm>
              <a:off x="28649653" y="301752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>
              <a:off x="29487853" y="299466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60"/>
            <p:cNvSpPr>
              <a:spLocks noChangeShapeType="1"/>
            </p:cNvSpPr>
            <p:nvPr/>
          </p:nvSpPr>
          <p:spPr bwMode="auto">
            <a:xfrm>
              <a:off x="30480000" y="301752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>
              <a:off x="32307253" y="303276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>
              <a:off x="33069253" y="300228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32766000" y="29718000"/>
              <a:ext cx="1144547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623000" y="28743408"/>
              <a:ext cx="698110" cy="288791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1623000" y="29032200"/>
              <a:ext cx="13082" cy="112933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0" idx="0"/>
            </p:cNvCxnSpPr>
            <p:nvPr/>
          </p:nvCxnSpPr>
          <p:spPr>
            <a:xfrm flipH="1">
              <a:off x="32307253" y="29032200"/>
              <a:ext cx="1547" cy="12954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4267200"/>
            <a:ext cx="2006600" cy="63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28762" cy="762000"/>
          </a:xfrm>
        </p:spPr>
        <p:txBody>
          <a:bodyPr/>
          <a:lstStyle/>
          <a:p>
            <a:r>
              <a:rPr lang="en-US" dirty="0" smtClean="0"/>
              <a:t>Communication and Sequencing:</a:t>
            </a:r>
            <a:br>
              <a:rPr lang="en-US" dirty="0" smtClean="0"/>
            </a:br>
            <a:r>
              <a:rPr lang="en-US" dirty="0" smtClean="0"/>
              <a:t> An Analogy</a:t>
            </a:r>
            <a:endParaRPr lang="en-US" dirty="0"/>
          </a:p>
        </p:txBody>
      </p:sp>
      <p:pic>
        <p:nvPicPr>
          <p:cNvPr id="4" name="Content Placeholder 69" descr="DNASeqDiagram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0852" y="4254729"/>
            <a:ext cx="7772400" cy="1138167"/>
          </a:xfrm>
        </p:spPr>
      </p:pic>
      <p:pic>
        <p:nvPicPr>
          <p:cNvPr id="5" name="Picture 4" descr="ChannelDiagram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21451"/>
            <a:ext cx="9144000" cy="1168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38" y="1503123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Communication: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2827" y="3845490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Shotgun sequencing: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Communication: Fundamental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853423" y="3149949"/>
            <a:ext cx="3136521" cy="330915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91732" y="3676041"/>
            <a:ext cx="4360526" cy="330915"/>
          </a:xfrm>
          <a:prstGeom prst="rect">
            <a:avLst/>
          </a:prstGeom>
          <a:noFill/>
          <a:ln/>
          <a:effectLst/>
        </p:spPr>
      </p:pic>
      <p:grpSp>
        <p:nvGrpSpPr>
          <p:cNvPr id="5" name="Group 9"/>
          <p:cNvGrpSpPr/>
          <p:nvPr/>
        </p:nvGrpSpPr>
        <p:grpSpPr>
          <a:xfrm>
            <a:off x="7439199" y="2565748"/>
            <a:ext cx="1277938" cy="1844675"/>
            <a:chOff x="7451725" y="1676400"/>
            <a:chExt cx="1277938" cy="1844675"/>
          </a:xfrm>
        </p:grpSpPr>
        <p:pic>
          <p:nvPicPr>
            <p:cNvPr id="11" name="Picture 7" descr="shannon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20000" y="1676400"/>
              <a:ext cx="1108075" cy="1349375"/>
            </a:xfrm>
            <a:prstGeom prst="rect">
              <a:avLst/>
            </a:prstGeom>
            <a:noFill/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451725" y="3184525"/>
              <a:ext cx="12779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ko-KR" sz="1600">
                  <a:ea typeface="굴림" pitchFamily="34" charset="-127"/>
                </a:rPr>
                <a:t>Shannon 48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4417129"/>
            <a:ext cx="1581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Theorem: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31332" y="4872778"/>
            <a:ext cx="5833822" cy="113867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1039" y="2530258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 Model all sources and channels </a:t>
            </a:r>
            <a:r>
              <a:rPr lang="en-US" dirty="0" smtClean="0">
                <a:solidFill>
                  <a:srgbClr val="FF0000"/>
                </a:solidFill>
              </a:rPr>
              <a:t>statistically.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1719" y="5657671"/>
            <a:ext cx="5641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i.e., </a:t>
            </a:r>
            <a:r>
              <a:rPr lang="en-US" dirty="0" smtClean="0">
                <a:solidFill>
                  <a:srgbClr val="FF0000"/>
                </a:solidFill>
              </a:rPr>
              <a:t>asymptotically error free </a:t>
            </a:r>
            <a:r>
              <a:rPr lang="en-US" dirty="0" smtClean="0"/>
              <a:t>at all rates</a:t>
            </a:r>
          </a:p>
        </p:txBody>
      </p:sp>
      <p:pic>
        <p:nvPicPr>
          <p:cNvPr id="19" name="Picture 18" descr="ChannelDiagram.eps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246097"/>
            <a:ext cx="9144000" cy="1168782"/>
          </a:xfrm>
          <a:prstGeom prst="rect">
            <a:avLst/>
          </a:prstGeom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15310" y="6068925"/>
            <a:ext cx="788176" cy="4061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8" y="108962"/>
            <a:ext cx="6672779" cy="869408"/>
          </a:xfrm>
        </p:spPr>
        <p:txBody>
          <a:bodyPr/>
          <a:lstStyle/>
          <a:p>
            <a:pPr algn="l"/>
            <a:r>
              <a:rPr lang="en-US" dirty="0" smtClean="0"/>
              <a:t>Sequencing: Fundamental Limits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7652" y="3360124"/>
            <a:ext cx="8284824" cy="1810118"/>
          </a:xfrm>
        </p:spPr>
        <p:txBody>
          <a:bodyPr/>
          <a:lstStyle/>
          <a:p>
            <a:r>
              <a:rPr lang="en-US" dirty="0" smtClean="0"/>
              <a:t>Define: </a:t>
            </a:r>
            <a:r>
              <a:rPr lang="en-US" dirty="0" smtClean="0">
                <a:solidFill>
                  <a:srgbClr val="FF0000"/>
                </a:solidFill>
              </a:rPr>
              <a:t>sequencing rate </a:t>
            </a:r>
            <a:r>
              <a:rPr lang="en-US" dirty="0" smtClean="0"/>
              <a:t>R = G/N nucleotides per read</a:t>
            </a:r>
          </a:p>
          <a:p>
            <a:endParaRPr lang="en-US" dirty="0"/>
          </a:p>
          <a:p>
            <a:r>
              <a:rPr lang="en-US" dirty="0" smtClean="0"/>
              <a:t>Question: can one define a </a:t>
            </a:r>
            <a:r>
              <a:rPr lang="en-US" dirty="0" smtClean="0">
                <a:solidFill>
                  <a:srgbClr val="FF0000"/>
                </a:solidFill>
              </a:rPr>
              <a:t>sequencing capacity </a:t>
            </a:r>
            <a:r>
              <a:rPr lang="en-US" dirty="0" smtClean="0"/>
              <a:t>C such that: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64957" y="5485866"/>
            <a:ext cx="553943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MU Bright Roman"/>
                <a:cs typeface="CMU Bright Roman"/>
              </a:rPr>
              <a:t>asymptotically reliable reconstruction is possible if and only if R &lt; C?</a:t>
            </a:r>
          </a:p>
          <a:p>
            <a:endParaRPr lang="en-US" dirty="0"/>
          </a:p>
        </p:txBody>
      </p:sp>
      <p:pic>
        <p:nvPicPr>
          <p:cNvPr id="11" name="Picture 10" descr="ChannelDiagram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75"/>
          <a:stretch/>
        </p:blipFill>
        <p:spPr>
          <a:xfrm>
            <a:off x="0" y="2027029"/>
            <a:ext cx="8690586" cy="1783463"/>
          </a:xfrm>
          <a:prstGeom prst="rect">
            <a:avLst/>
          </a:prstGeom>
        </p:spPr>
      </p:pic>
      <p:grpSp>
        <p:nvGrpSpPr>
          <p:cNvPr id="5" name="Group 13"/>
          <p:cNvGrpSpPr/>
          <p:nvPr/>
        </p:nvGrpSpPr>
        <p:grpSpPr>
          <a:xfrm>
            <a:off x="245254" y="1711543"/>
            <a:ext cx="6130415" cy="281606"/>
            <a:chOff x="245254" y="1711543"/>
            <a:chExt cx="6130415" cy="281606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54" y="1789949"/>
              <a:ext cx="1689100" cy="203200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469" y="1711543"/>
              <a:ext cx="1727200" cy="215900"/>
            </a:xfrm>
            <a:prstGeom prst="rect">
              <a:avLst/>
            </a:prstGeom>
          </p:spPr>
        </p:pic>
      </p:grpSp>
      <p:grpSp>
        <p:nvGrpSpPr>
          <p:cNvPr id="8" name="Group 25"/>
          <p:cNvGrpSpPr/>
          <p:nvPr/>
        </p:nvGrpSpPr>
        <p:grpSpPr>
          <a:xfrm>
            <a:off x="4098476" y="4957442"/>
            <a:ext cx="1638300" cy="645153"/>
            <a:chOff x="4098476" y="4957442"/>
            <a:chExt cx="1638300" cy="645153"/>
          </a:xfrm>
        </p:grpSpPr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476" y="4957442"/>
              <a:ext cx="1638300" cy="3175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 bwMode="auto">
            <a:xfrm flipH="1">
              <a:off x="4404251" y="5260315"/>
              <a:ext cx="198146" cy="34228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4261" y="4973655"/>
            <a:ext cx="1194975" cy="2542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2441749" y="5278249"/>
            <a:ext cx="231113" cy="308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Basic</a:t>
            </a:r>
            <a:r>
              <a:rPr lang="en-US" dirty="0" smtClean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smtClean="0"/>
              <a:t>sequence:  </a:t>
            </a:r>
            <a:r>
              <a:rPr lang="en-US" dirty="0" err="1" smtClean="0"/>
              <a:t>i.i.d</a:t>
            </a:r>
            <a:r>
              <a:rPr lang="en-US" dirty="0" smtClean="0"/>
              <a:t>. with marginal distribution </a:t>
            </a:r>
          </a:p>
          <a:p>
            <a:pPr marL="0" indent="0">
              <a:buNone/>
            </a:pPr>
            <a:r>
              <a:rPr lang="en-US" b="1" dirty="0" smtClean="0"/>
              <a:t>			p</a:t>
            </a:r>
            <a:r>
              <a:rPr lang="en-US" dirty="0" smtClean="0"/>
              <a:t>=(</a:t>
            </a:r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</a:rPr>
              <a:t>p</a:t>
            </a:r>
            <a:r>
              <a:rPr lang="en-US" b="1" baseline="-25000" dirty="0" smtClean="0">
                <a:latin typeface="Arial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3</a:t>
            </a:r>
            <a:r>
              <a:rPr lang="en-US" dirty="0" smtClean="0"/>
              <a:t>, </a:t>
            </a:r>
            <a:r>
              <a:rPr lang="en-US" dirty="0" smtClean="0">
                <a:latin typeface="Arial"/>
              </a:rPr>
              <a:t>p</a:t>
            </a:r>
            <a:r>
              <a:rPr lang="en-US" baseline="-25000" dirty="0" smtClean="0">
                <a:latin typeface="Arial"/>
              </a:rPr>
              <a:t>4</a:t>
            </a:r>
            <a:r>
              <a:rPr lang="en-US" dirty="0" smtClean="0"/>
              <a:t>).</a:t>
            </a:r>
            <a:endParaRPr lang="en-US" b="1" dirty="0" smtClean="0"/>
          </a:p>
          <a:p>
            <a:endParaRPr lang="en-US" dirty="0"/>
          </a:p>
          <a:p>
            <a:r>
              <a:rPr lang="en-US" dirty="0" smtClean="0"/>
              <a:t>Starting positions of </a:t>
            </a:r>
            <a:r>
              <a:rPr lang="en-US" dirty="0" smtClean="0"/>
              <a:t>reads: </a:t>
            </a:r>
            <a:r>
              <a:rPr lang="en-US" dirty="0" err="1" smtClean="0"/>
              <a:t>i.i.d</a:t>
            </a:r>
            <a:r>
              <a:rPr lang="en-US" dirty="0" smtClean="0"/>
              <a:t>. uniform on the DNA sequence.</a:t>
            </a:r>
          </a:p>
          <a:p>
            <a:endParaRPr lang="en-US" dirty="0"/>
          </a:p>
          <a:p>
            <a:r>
              <a:rPr lang="en-US" dirty="0" smtClean="0"/>
              <a:t>Read </a:t>
            </a:r>
            <a:r>
              <a:rPr lang="en-US" dirty="0" smtClean="0"/>
              <a:t>process: </a:t>
            </a:r>
            <a:r>
              <a:rPr lang="en-US" dirty="0" smtClean="0"/>
              <a:t>noiseless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Will look at statistics from genomi</a:t>
            </a:r>
            <a:r>
              <a:rPr lang="en-US" dirty="0" smtClean="0"/>
              <a:t>c data and noisy reads later.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71141"/>
            <a:ext cx="886610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0">
                <a:solidFill>
                  <a:schemeClr val="tx2"/>
                </a:solidFill>
                <a:latin typeface="CMU Bright Roman"/>
                <a:ea typeface="+mj-ea"/>
                <a:cs typeface="CMU Bright Roman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/>
            <a:r>
              <a:rPr lang="en-US" sz="3200" b="1" dirty="0" smtClean="0">
                <a:latin typeface="+mj-lt"/>
              </a:rPr>
              <a:t>A necessary condition for reconstruction </a:t>
            </a:r>
            <a:endParaRPr lang="en-US" sz="3200" b="1" dirty="0" smtClean="0">
              <a:latin typeface="+mj-lt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651363" y="1994405"/>
            <a:ext cx="8049169" cy="0"/>
          </a:xfrm>
          <a:prstGeom prst="line">
            <a:avLst/>
          </a:prstGeom>
          <a:noFill/>
          <a:ln w="762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2" name="Group 120"/>
          <p:cNvGrpSpPr/>
          <p:nvPr/>
        </p:nvGrpSpPr>
        <p:grpSpPr>
          <a:xfrm>
            <a:off x="7134355" y="2185728"/>
            <a:ext cx="1461345" cy="395889"/>
            <a:chOff x="7134355" y="2095658"/>
            <a:chExt cx="1461345" cy="395889"/>
          </a:xfrm>
        </p:grpSpPr>
        <p:sp>
          <p:nvSpPr>
            <p:cNvPr id="39" name="Line 60"/>
            <p:cNvSpPr>
              <a:spLocks noChangeShapeType="1"/>
            </p:cNvSpPr>
            <p:nvPr/>
          </p:nvSpPr>
          <p:spPr bwMode="auto">
            <a:xfrm flipV="1">
              <a:off x="7374775" y="2491547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0"/>
            <p:cNvSpPr>
              <a:spLocks noChangeShapeType="1"/>
            </p:cNvSpPr>
            <p:nvPr/>
          </p:nvSpPr>
          <p:spPr bwMode="auto">
            <a:xfrm flipV="1">
              <a:off x="7678464" y="217974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60"/>
            <p:cNvSpPr>
              <a:spLocks noChangeShapeType="1"/>
            </p:cNvSpPr>
            <p:nvPr/>
          </p:nvSpPr>
          <p:spPr bwMode="auto">
            <a:xfrm flipV="1">
              <a:off x="8047370" y="2095658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60"/>
            <p:cNvSpPr>
              <a:spLocks noChangeShapeType="1"/>
            </p:cNvSpPr>
            <p:nvPr/>
          </p:nvSpPr>
          <p:spPr bwMode="auto">
            <a:xfrm flipV="1">
              <a:off x="7134355" y="2304113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9"/>
          <p:cNvGrpSpPr/>
          <p:nvPr/>
        </p:nvGrpSpPr>
        <p:grpSpPr>
          <a:xfrm>
            <a:off x="565802" y="2294336"/>
            <a:ext cx="1103913" cy="339833"/>
            <a:chOff x="565802" y="2204266"/>
            <a:chExt cx="1103913" cy="339833"/>
          </a:xfrm>
        </p:grpSpPr>
        <p:sp>
          <p:nvSpPr>
            <p:cNvPr id="17" name="Line 60"/>
            <p:cNvSpPr>
              <a:spLocks noChangeShapeType="1"/>
            </p:cNvSpPr>
            <p:nvPr/>
          </p:nvSpPr>
          <p:spPr bwMode="auto">
            <a:xfrm flipV="1">
              <a:off x="899019" y="220426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 flipV="1">
              <a:off x="565802" y="231988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0"/>
            <p:cNvSpPr>
              <a:spLocks noChangeShapeType="1"/>
            </p:cNvSpPr>
            <p:nvPr/>
          </p:nvSpPr>
          <p:spPr bwMode="auto">
            <a:xfrm flipV="1">
              <a:off x="1121385" y="241418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V="1">
              <a:off x="769872" y="254409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5591596" y="2289074"/>
            <a:ext cx="1615460" cy="409904"/>
            <a:chOff x="4160730" y="2199009"/>
            <a:chExt cx="1615460" cy="409904"/>
          </a:xfrm>
        </p:grpSpPr>
        <p:sp>
          <p:nvSpPr>
            <p:cNvPr id="29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60"/>
            <p:cNvSpPr>
              <a:spLocks noChangeShapeType="1"/>
            </p:cNvSpPr>
            <p:nvPr/>
          </p:nvSpPr>
          <p:spPr bwMode="auto">
            <a:xfrm flipV="1">
              <a:off x="4443238" y="2608913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65"/>
          <p:cNvGrpSpPr/>
          <p:nvPr/>
        </p:nvGrpSpPr>
        <p:grpSpPr>
          <a:xfrm>
            <a:off x="1632935" y="2278571"/>
            <a:ext cx="2299511" cy="320565"/>
            <a:chOff x="1632935" y="2188501"/>
            <a:chExt cx="2299511" cy="320565"/>
          </a:xfrm>
        </p:grpSpPr>
        <p:sp>
          <p:nvSpPr>
            <p:cNvPr id="19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3"/>
            <p:cNvGrpSpPr/>
            <p:nvPr/>
          </p:nvGrpSpPr>
          <p:grpSpPr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25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7"/>
          <p:cNvGrpSpPr/>
          <p:nvPr/>
        </p:nvGrpSpPr>
        <p:grpSpPr>
          <a:xfrm>
            <a:off x="1632221" y="2277846"/>
            <a:ext cx="2299511" cy="320565"/>
            <a:chOff x="1632935" y="2188501"/>
            <a:chExt cx="2299511" cy="320565"/>
          </a:xfrm>
        </p:grpSpPr>
        <p:sp>
          <p:nvSpPr>
            <p:cNvPr id="69" name="Line 60"/>
            <p:cNvSpPr>
              <a:spLocks noChangeShapeType="1"/>
            </p:cNvSpPr>
            <p:nvPr/>
          </p:nvSpPr>
          <p:spPr bwMode="auto">
            <a:xfrm flipV="1">
              <a:off x="1632935" y="250906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0"/>
            <p:cNvSpPr>
              <a:spLocks noChangeShapeType="1"/>
            </p:cNvSpPr>
            <p:nvPr/>
          </p:nvSpPr>
          <p:spPr bwMode="auto">
            <a:xfrm flipV="1">
              <a:off x="1788995" y="2241052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0"/>
            <p:cNvSpPr>
              <a:spLocks noChangeShapeType="1"/>
            </p:cNvSpPr>
            <p:nvPr/>
          </p:nvSpPr>
          <p:spPr bwMode="auto">
            <a:xfrm flipV="1">
              <a:off x="1966149" y="240221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0"/>
            <p:cNvSpPr>
              <a:spLocks noChangeShapeType="1"/>
            </p:cNvSpPr>
            <p:nvPr/>
          </p:nvSpPr>
          <p:spPr bwMode="auto">
            <a:xfrm flipV="1">
              <a:off x="2396376" y="2318128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72"/>
            <p:cNvGrpSpPr/>
            <p:nvPr/>
          </p:nvGrpSpPr>
          <p:grpSpPr>
            <a:xfrm>
              <a:off x="3172470" y="2188501"/>
              <a:ext cx="759976" cy="119117"/>
              <a:chOff x="3172470" y="2305597"/>
              <a:chExt cx="759976" cy="119117"/>
            </a:xfrm>
          </p:grpSpPr>
          <p:sp>
            <p:nvSpPr>
              <p:cNvPr id="76" name="Line 60"/>
              <p:cNvSpPr>
                <a:spLocks noChangeShapeType="1"/>
              </p:cNvSpPr>
              <p:nvPr/>
            </p:nvSpPr>
            <p:spPr bwMode="auto">
              <a:xfrm flipV="1">
                <a:off x="3172470" y="2424714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60"/>
              <p:cNvSpPr>
                <a:spLocks noChangeShapeType="1"/>
              </p:cNvSpPr>
              <p:nvPr/>
            </p:nvSpPr>
            <p:spPr bwMode="auto">
              <a:xfrm flipV="1">
                <a:off x="3384116" y="2305597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CC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 flipV="1">
              <a:off x="2724798" y="2449506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77"/>
          <p:cNvGrpSpPr/>
          <p:nvPr/>
        </p:nvGrpSpPr>
        <p:grpSpPr>
          <a:xfrm>
            <a:off x="5590875" y="2288350"/>
            <a:ext cx="1615460" cy="409904"/>
            <a:chOff x="4160730" y="2199009"/>
            <a:chExt cx="1615460" cy="409904"/>
          </a:xfrm>
        </p:grpSpPr>
        <p:sp>
          <p:nvSpPr>
            <p:cNvPr id="79" name="Line 60"/>
            <p:cNvSpPr>
              <a:spLocks noChangeShapeType="1"/>
            </p:cNvSpPr>
            <p:nvPr/>
          </p:nvSpPr>
          <p:spPr bwMode="auto">
            <a:xfrm flipV="1">
              <a:off x="4160730" y="2199009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60"/>
            <p:cNvSpPr>
              <a:spLocks noChangeShapeType="1"/>
            </p:cNvSpPr>
            <p:nvPr/>
          </p:nvSpPr>
          <p:spPr bwMode="auto">
            <a:xfrm flipV="1">
              <a:off x="4527687" y="2351409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0"/>
            <p:cNvSpPr>
              <a:spLocks noChangeShapeType="1"/>
            </p:cNvSpPr>
            <p:nvPr/>
          </p:nvSpPr>
          <p:spPr bwMode="auto">
            <a:xfrm flipV="1">
              <a:off x="4894645" y="2503809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0"/>
            <p:cNvSpPr>
              <a:spLocks noChangeShapeType="1"/>
            </p:cNvSpPr>
            <p:nvPr/>
          </p:nvSpPr>
          <p:spPr bwMode="auto">
            <a:xfrm flipV="1">
              <a:off x="5050706" y="2235795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0"/>
            <p:cNvSpPr>
              <a:spLocks noChangeShapeType="1"/>
            </p:cNvSpPr>
            <p:nvPr/>
          </p:nvSpPr>
          <p:spPr bwMode="auto">
            <a:xfrm flipV="1">
              <a:off x="5227860" y="2396954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60"/>
            <p:cNvSpPr>
              <a:spLocks noChangeShapeType="1"/>
            </p:cNvSpPr>
            <p:nvPr/>
          </p:nvSpPr>
          <p:spPr bwMode="auto">
            <a:xfrm flipV="1">
              <a:off x="4443238" y="2608913"/>
              <a:ext cx="548330" cy="0"/>
            </a:xfrm>
            <a:prstGeom prst="line">
              <a:avLst/>
            </a:prstGeom>
            <a:noFill/>
            <a:ln w="57150" cmpd="sng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374279" y="2886220"/>
            <a:ext cx="7524415" cy="6001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/>
              <a:t>i</a:t>
            </a:r>
            <a:r>
              <a:rPr lang="en-US" dirty="0" smtClean="0"/>
              <a:t>nterleaved repeats of length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None of the copies is straddled by a read (</a:t>
            </a:r>
            <a:r>
              <a:rPr lang="en-US" dirty="0" err="1" smtClean="0"/>
              <a:t>unbridged</a:t>
            </a:r>
            <a:r>
              <a:rPr lang="en-US" dirty="0" smtClean="0"/>
              <a:t>).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Reconstruction </a:t>
            </a:r>
            <a:r>
              <a:rPr lang="en-US" dirty="0" smtClean="0"/>
              <a:t>is </a:t>
            </a:r>
            <a:r>
              <a:rPr lang="en-US" dirty="0" smtClean="0"/>
              <a:t>impossible!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Special cases: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Under </a:t>
            </a:r>
            <a:r>
              <a:rPr lang="en-US" dirty="0" err="1" smtClean="0"/>
              <a:t>i.i.d</a:t>
            </a:r>
            <a:r>
              <a:rPr lang="en-US" dirty="0" smtClean="0"/>
              <a:t>.  model, greedy is optimal for mixed reads.</a:t>
            </a:r>
            <a:endParaRPr lang="en-US" dirty="0"/>
          </a:p>
        </p:txBody>
      </p:sp>
      <p:grpSp>
        <p:nvGrpSpPr>
          <p:cNvPr id="15" name="Group 50"/>
          <p:cNvGrpSpPr/>
          <p:nvPr/>
        </p:nvGrpSpPr>
        <p:grpSpPr>
          <a:xfrm>
            <a:off x="1281609" y="1557867"/>
            <a:ext cx="481722" cy="297446"/>
            <a:chOff x="1281609" y="1557867"/>
            <a:chExt cx="481722" cy="297446"/>
          </a:xfrm>
        </p:grpSpPr>
        <p:pic>
          <p:nvPicPr>
            <p:cNvPr id="98" name="Picture 97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16" name="Group 43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35" name="Straight Connector 34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8" name="Group 51"/>
          <p:cNvGrpSpPr/>
          <p:nvPr/>
        </p:nvGrpSpPr>
        <p:grpSpPr>
          <a:xfrm>
            <a:off x="3761844" y="2270394"/>
            <a:ext cx="1887456" cy="218089"/>
            <a:chOff x="3761844" y="2270394"/>
            <a:chExt cx="1887456" cy="218089"/>
          </a:xfrm>
        </p:grpSpPr>
        <p:grpSp>
          <p:nvGrpSpPr>
            <p:cNvPr id="23" name="Group 120"/>
            <p:cNvGrpSpPr/>
            <p:nvPr/>
          </p:nvGrpSpPr>
          <p:grpSpPr>
            <a:xfrm>
              <a:off x="3761844" y="2270394"/>
              <a:ext cx="1722861" cy="218089"/>
              <a:chOff x="7089244" y="2095658"/>
              <a:chExt cx="1722861" cy="218089"/>
            </a:xfrm>
          </p:grpSpPr>
          <p:sp>
            <p:nvSpPr>
              <p:cNvPr id="78" name="Line 60"/>
              <p:cNvSpPr>
                <a:spLocks noChangeShapeType="1"/>
              </p:cNvSpPr>
              <p:nvPr/>
            </p:nvSpPr>
            <p:spPr bwMode="auto">
              <a:xfrm flipV="1">
                <a:off x="8263775" y="2313747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60"/>
              <p:cNvSpPr>
                <a:spLocks noChangeShapeType="1"/>
              </p:cNvSpPr>
              <p:nvPr/>
            </p:nvSpPr>
            <p:spPr bwMode="auto">
              <a:xfrm flipV="1">
                <a:off x="7678464" y="2179740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60"/>
              <p:cNvSpPr>
                <a:spLocks noChangeShapeType="1"/>
              </p:cNvSpPr>
              <p:nvPr/>
            </p:nvSpPr>
            <p:spPr bwMode="auto">
              <a:xfrm flipV="1">
                <a:off x="8047370" y="2095658"/>
                <a:ext cx="548330" cy="0"/>
              </a:xfrm>
              <a:prstGeom prst="line">
                <a:avLst/>
              </a:pr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" name="Group 43"/>
              <p:cNvGrpSpPr/>
              <p:nvPr/>
            </p:nvGrpSpPr>
            <p:grpSpPr>
              <a:xfrm>
                <a:off x="7089244" y="2214775"/>
                <a:ext cx="788182" cy="89338"/>
                <a:chOff x="7089244" y="2331871"/>
                <a:chExt cx="788182" cy="89338"/>
              </a:xfrm>
            </p:grpSpPr>
            <p:sp>
              <p:nvSpPr>
                <p:cNvPr id="9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329096" y="2421209"/>
                  <a:ext cx="548330" cy="0"/>
                </a:xfrm>
                <a:prstGeom prst="line">
                  <a:avLst/>
                </a:pr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089244" y="2331871"/>
                  <a:ext cx="548330" cy="0"/>
                </a:xfrm>
                <a:prstGeom prst="line">
                  <a:avLst/>
                </a:prstGeom>
                <a:noFill/>
                <a:ln w="571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2" name="Line 60"/>
            <p:cNvSpPr>
              <a:spLocks noChangeShapeType="1"/>
            </p:cNvSpPr>
            <p:nvPr/>
          </p:nvSpPr>
          <p:spPr bwMode="auto">
            <a:xfrm flipV="1">
              <a:off x="5100970" y="2371994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02"/>
          <p:cNvGrpSpPr/>
          <p:nvPr/>
        </p:nvGrpSpPr>
        <p:grpSpPr>
          <a:xfrm>
            <a:off x="3593009" y="1549401"/>
            <a:ext cx="481722" cy="297446"/>
            <a:chOff x="1281609" y="1557867"/>
            <a:chExt cx="481722" cy="297446"/>
          </a:xfrm>
        </p:grpSpPr>
        <p:pic>
          <p:nvPicPr>
            <p:cNvPr id="104" name="Picture 103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34" name="Group 104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106" name="Straight Connector 105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6" name="Group 107"/>
          <p:cNvGrpSpPr/>
          <p:nvPr/>
        </p:nvGrpSpPr>
        <p:grpSpPr>
          <a:xfrm>
            <a:off x="5252476" y="1549401"/>
            <a:ext cx="481722" cy="297446"/>
            <a:chOff x="1281609" y="1557867"/>
            <a:chExt cx="481722" cy="297446"/>
          </a:xfrm>
        </p:grpSpPr>
        <p:pic>
          <p:nvPicPr>
            <p:cNvPr id="109" name="Picture 108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37" name="Group 109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111" name="Straight Connector 110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8" name="Group 112"/>
          <p:cNvGrpSpPr/>
          <p:nvPr/>
        </p:nvGrpSpPr>
        <p:grpSpPr>
          <a:xfrm>
            <a:off x="6903476" y="1540934"/>
            <a:ext cx="481722" cy="297446"/>
            <a:chOff x="1281609" y="1557867"/>
            <a:chExt cx="481722" cy="297446"/>
          </a:xfrm>
        </p:grpSpPr>
        <p:pic>
          <p:nvPicPr>
            <p:cNvPr id="114" name="Picture 113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281609" y="1618034"/>
              <a:ext cx="481722" cy="237279"/>
            </a:xfrm>
            <a:prstGeom prst="rect">
              <a:avLst/>
            </a:prstGeom>
          </p:spPr>
        </p:pic>
        <p:grpSp>
          <p:nvGrpSpPr>
            <p:cNvPr id="42" name="Group 114"/>
            <p:cNvGrpSpPr/>
            <p:nvPr/>
          </p:nvGrpSpPr>
          <p:grpSpPr>
            <a:xfrm>
              <a:off x="1363133" y="1557867"/>
              <a:ext cx="296335" cy="279400"/>
              <a:chOff x="1363133" y="1557867"/>
              <a:chExt cx="296335" cy="279400"/>
            </a:xfrm>
          </p:grpSpPr>
          <p:cxnSp>
            <p:nvCxnSpPr>
              <p:cNvPr id="116" name="Straight Connector 115"/>
              <p:cNvCxnSpPr/>
              <p:nvPr/>
            </p:nvCxnSpPr>
            <p:spPr bwMode="auto">
              <a:xfrm>
                <a:off x="1363133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Straight Connector 116"/>
              <p:cNvCxnSpPr/>
              <p:nvPr/>
            </p:nvCxnSpPr>
            <p:spPr bwMode="auto">
              <a:xfrm flipV="1">
                <a:off x="1363134" y="1557867"/>
                <a:ext cx="296334" cy="2794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84" name="Line 60"/>
          <p:cNvSpPr>
            <a:spLocks noChangeShapeType="1"/>
          </p:cNvSpPr>
          <p:nvPr/>
        </p:nvSpPr>
        <p:spPr bwMode="auto">
          <a:xfrm>
            <a:off x="1736470" y="1995524"/>
            <a:ext cx="2003679" cy="4726"/>
          </a:xfrm>
          <a:prstGeom prst="line">
            <a:avLst/>
          </a:prstGeom>
          <a:noFill/>
          <a:ln w="7620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17900" y="1943099"/>
            <a:ext cx="452917" cy="9990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Line 60"/>
          <p:cNvSpPr>
            <a:spLocks noChangeShapeType="1"/>
          </p:cNvSpPr>
          <p:nvPr/>
        </p:nvSpPr>
        <p:spPr bwMode="auto">
          <a:xfrm>
            <a:off x="5698734" y="1992430"/>
            <a:ext cx="1350812" cy="3095"/>
          </a:xfrm>
          <a:prstGeom prst="line">
            <a:avLst/>
          </a:prstGeom>
          <a:noFill/>
          <a:ln w="76200" cmpd="sng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>
              <a:ln w="76200" cmpd="sng"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62232" y="1934633"/>
            <a:ext cx="478368" cy="71967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5223933" y="1938867"/>
            <a:ext cx="475633" cy="12312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95400" y="1921933"/>
            <a:ext cx="457976" cy="13594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6" name="Picture 4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930900"/>
            <a:ext cx="6756400" cy="279400"/>
          </a:xfrm>
          <a:prstGeom prst="rect">
            <a:avLst/>
          </a:prstGeom>
        </p:spPr>
      </p:pic>
      <p:pic>
        <p:nvPicPr>
          <p:cNvPr id="51" name="Picture 5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057400"/>
            <a:ext cx="127000" cy="203200"/>
          </a:xfrm>
          <a:prstGeom prst="rect">
            <a:avLst/>
          </a:prstGeom>
        </p:spPr>
      </p:pic>
      <p:pic>
        <p:nvPicPr>
          <p:cNvPr id="88" name="Picture 8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032000"/>
            <a:ext cx="127000" cy="203200"/>
          </a:xfrm>
          <a:prstGeom prst="rect">
            <a:avLst/>
          </a:prstGeom>
        </p:spPr>
      </p:pic>
      <p:pic>
        <p:nvPicPr>
          <p:cNvPr id="89" name="Picture 8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0" y="2070100"/>
            <a:ext cx="127000" cy="203200"/>
          </a:xfrm>
          <a:prstGeom prst="rect">
            <a:avLst/>
          </a:prstGeom>
        </p:spPr>
      </p:pic>
      <p:pic>
        <p:nvPicPr>
          <p:cNvPr id="91" name="Picture 9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070100"/>
            <a:ext cx="127000" cy="203200"/>
          </a:xfrm>
          <a:prstGeom prst="rect">
            <a:avLst/>
          </a:prstGeom>
        </p:spPr>
      </p:pic>
      <p:pic>
        <p:nvPicPr>
          <p:cNvPr id="103" name="Picture 10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273300"/>
            <a:ext cx="177800" cy="203200"/>
          </a:xfrm>
          <a:prstGeom prst="rect">
            <a:avLst/>
          </a:prstGeom>
        </p:spPr>
      </p:pic>
      <p:pic>
        <p:nvPicPr>
          <p:cNvPr id="105" name="Picture 10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2743200"/>
            <a:ext cx="177800" cy="203200"/>
          </a:xfrm>
          <a:prstGeom prst="rect">
            <a:avLst/>
          </a:prstGeom>
        </p:spPr>
      </p:pic>
      <p:pic>
        <p:nvPicPr>
          <p:cNvPr id="55" name="Picture 5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350000"/>
            <a:ext cx="4089400" cy="254000"/>
          </a:xfrm>
          <a:prstGeom prst="rect">
            <a:avLst/>
          </a:prstGeom>
        </p:spPr>
      </p:pic>
      <p:pic>
        <p:nvPicPr>
          <p:cNvPr id="108" name="Picture 10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365500"/>
            <a:ext cx="1270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9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43212 0.0048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23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6267 -0.0039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-208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4.81481E-6 L -0.43229 0.0023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32" y="116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36129 0.0013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69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903 -0.00093 " pathEditMode="relative" ptsTypes="AA">
                                      <p:cBhvr>
                                        <p:cTn id="10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264 0 " pathEditMode="relative" ptsTypes="AA">
                                      <p:cBhvr>
                                        <p:cTn id="1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1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302 0 " pathEditMode="relative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  <p:bldP spid="84" grpId="1" animBg="1"/>
      <p:bldP spid="10" grpId="0" animBg="1"/>
      <p:bldP spid="10" grpId="1" animBg="1"/>
      <p:bldP spid="85" grpId="0" animBg="1"/>
      <p:bldP spid="85" grpId="1" animBg="1"/>
      <p:bldP spid="13" grpId="0" animBg="1"/>
      <p:bldP spid="13" grpId="1" animBg="1"/>
      <p:bldP spid="97" grpId="0" animBg="1"/>
      <p:bldP spid="97" grpId="1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read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Capacity depends on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read length:  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DNA length: G</a:t>
            </a:r>
          </a:p>
          <a:p>
            <a:endParaRPr lang="en-US" dirty="0" smtClean="0"/>
          </a:p>
          <a:p>
            <a:r>
              <a:rPr lang="en-US" dirty="0" smtClean="0"/>
              <a:t>Normalized </a:t>
            </a:r>
            <a:r>
              <a:rPr lang="en-US" dirty="0" smtClean="0"/>
              <a:t>read length:</a:t>
            </a:r>
          </a:p>
          <a:p>
            <a:endParaRPr lang="en-US" dirty="0" smtClean="0"/>
          </a:p>
          <a:p>
            <a:r>
              <a:rPr lang="en-US" dirty="0" err="1" smtClean="0"/>
              <a:t>Eg</a:t>
            </a:r>
            <a:r>
              <a:rPr lang="en-US" dirty="0" smtClean="0"/>
              <a:t>. L = 100, G = 3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</a:rPr>
              <a:t>10</a:t>
            </a:r>
            <a:r>
              <a:rPr lang="en-US" baseline="30000" dirty="0" smtClean="0">
                <a:latin typeface="Arial"/>
              </a:rPr>
              <a:t>9</a:t>
            </a:r>
            <a:r>
              <a:rPr lang="en-US" dirty="0" smtClean="0"/>
              <a:t> : 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	  </a:t>
            </a:r>
            <a:endParaRPr lang="en-US" dirty="0"/>
          </a:p>
        </p:txBody>
      </p:sp>
      <p:grpSp>
        <p:nvGrpSpPr>
          <p:cNvPr id="7" name="Group 13"/>
          <p:cNvGrpSpPr/>
          <p:nvPr/>
        </p:nvGrpSpPr>
        <p:grpSpPr>
          <a:xfrm>
            <a:off x="5065683" y="1287878"/>
            <a:ext cx="1893194" cy="1004552"/>
            <a:chOff x="5065683" y="2253803"/>
            <a:chExt cx="1893194" cy="1004552"/>
          </a:xfrm>
        </p:grpSpPr>
        <p:sp>
          <p:nvSpPr>
            <p:cNvPr id="4" name="Oval 3"/>
            <p:cNvSpPr/>
            <p:nvPr/>
          </p:nvSpPr>
          <p:spPr bwMode="auto">
            <a:xfrm>
              <a:off x="5065683" y="2253803"/>
              <a:ext cx="1893194" cy="100455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75509" y="2317820"/>
              <a:ext cx="126509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 </a:t>
              </a:r>
            </a:p>
            <a:p>
              <a:r>
                <a:rPr lang="en-US" dirty="0" smtClean="0"/>
                <a:t>channel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85394" y="1525487"/>
            <a:ext cx="4514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AGCTTATAGGTCCGCATTACC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4306956" y="1776529"/>
            <a:ext cx="768626" cy="132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 bwMode="auto">
          <a:xfrm>
            <a:off x="1404730" y="1524737"/>
            <a:ext cx="1258957" cy="51683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3268" y="1511112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AGGTCC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977269" y="1743025"/>
            <a:ext cx="768626" cy="132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87986" y="5327177"/>
            <a:ext cx="1245825" cy="659879"/>
          </a:xfrm>
          <a:prstGeom prst="rect">
            <a:avLst/>
          </a:prstGeom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7859" y="3888651"/>
            <a:ext cx="1094351" cy="2545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25313" y="4598762"/>
            <a:ext cx="1120904" cy="254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874035" y="6270110"/>
            <a:ext cx="1086709" cy="34093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384419" y="2144994"/>
            <a:ext cx="1298960" cy="25638"/>
            <a:chOff x="1384419" y="2144994"/>
            <a:chExt cx="1298960" cy="25638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1384419" y="2162086"/>
              <a:ext cx="495656" cy="854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2144994" y="2144994"/>
              <a:ext cx="53838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805825" y="192740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07576" y="2294961"/>
            <a:ext cx="4222377" cy="461665"/>
            <a:chOff x="107576" y="2294961"/>
            <a:chExt cx="4222377" cy="461665"/>
          </a:xfrm>
        </p:grpSpPr>
        <p:grpSp>
          <p:nvGrpSpPr>
            <p:cNvPr id="32" name="Group 31"/>
            <p:cNvGrpSpPr/>
            <p:nvPr/>
          </p:nvGrpSpPr>
          <p:grpSpPr>
            <a:xfrm>
              <a:off x="107576" y="2501153"/>
              <a:ext cx="4222377" cy="26894"/>
              <a:chOff x="107576" y="2501153"/>
              <a:chExt cx="4222377" cy="26894"/>
            </a:xfrm>
          </p:grpSpPr>
          <p:cxnSp>
            <p:nvCxnSpPr>
              <p:cNvPr id="28" name="Straight Arrow Connector 27"/>
              <p:cNvCxnSpPr/>
              <p:nvPr/>
            </p:nvCxnSpPr>
            <p:spPr bwMode="auto">
              <a:xfrm flipH="1" flipV="1">
                <a:off x="107576" y="2501153"/>
                <a:ext cx="2133600" cy="2689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0" name="Straight Arrow Connector 29"/>
              <p:cNvCxnSpPr/>
              <p:nvPr/>
            </p:nvCxnSpPr>
            <p:spPr bwMode="auto">
              <a:xfrm flipV="1">
                <a:off x="2599765" y="2510118"/>
                <a:ext cx="1730188" cy="1792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31" name="TextBox 30"/>
            <p:cNvSpPr txBox="1"/>
            <p:nvPr/>
          </p:nvSpPr>
          <p:spPr>
            <a:xfrm>
              <a:off x="2202468" y="2294961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17" y="152400"/>
            <a:ext cx="7772400" cy="762000"/>
          </a:xfrm>
        </p:spPr>
        <p:txBody>
          <a:bodyPr/>
          <a:lstStyle/>
          <a:p>
            <a:r>
              <a:rPr lang="en-US" dirty="0" smtClean="0"/>
              <a:t>Result: Sequencing Capacity</a:t>
            </a:r>
            <a:endParaRPr lang="en-US" dirty="0"/>
          </a:p>
        </p:txBody>
      </p:sp>
      <p:pic>
        <p:nvPicPr>
          <p:cNvPr id="4" name="Picture 3" descr="Capacity V2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71" y="8717923"/>
            <a:ext cx="16366586" cy="1688616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6016" y="3089806"/>
            <a:ext cx="2265053" cy="7635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3392" y="4105381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Renyi</a:t>
            </a:r>
            <a:r>
              <a:rPr lang="en-US" dirty="0" smtClean="0"/>
              <a:t> entropy of order 2</a:t>
            </a:r>
            <a:endParaRPr lang="en-US" dirty="0"/>
          </a:p>
        </p:txBody>
      </p:sp>
      <p:pic>
        <p:nvPicPr>
          <p:cNvPr id="3" name="Picture 2" descr="Capacity V3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9" y="1307533"/>
            <a:ext cx="5194150" cy="5293087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989685" y="5202582"/>
            <a:ext cx="711900" cy="253800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137615" y="3320774"/>
            <a:ext cx="762750" cy="279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16486" y="48753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   The higher the entropy, </a:t>
            </a:r>
          </a:p>
          <a:p>
            <a:pPr algn="l"/>
            <a:r>
              <a:rPr lang="en-US" dirty="0" smtClean="0"/>
              <a:t>   the easier the problem!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DNA sequencing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685" y="1332897"/>
            <a:ext cx="8382000" cy="117848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DNA: the blueprint of life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Problem: to obtain the sequence of nucleotides.</a:t>
            </a:r>
          </a:p>
        </p:txBody>
      </p:sp>
      <p:pic>
        <p:nvPicPr>
          <p:cNvPr id="3076" name="Picture 4" descr="dn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58227"/>
            <a:ext cx="3238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dna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396807"/>
            <a:ext cx="18002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791200" y="3562086"/>
            <a:ext cx="2506663" cy="180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…ACGTGACTGAGGACCGTG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CGACTGAGACTGACTGGGT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CTAGCTAGACTACGTTTTA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TATATATATACGTCGTCGT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ACTGATGACTAGATTACAG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ACTGATTTAGATACCTGAC</a:t>
            </a:r>
          </a:p>
          <a:p>
            <a:r>
              <a:rPr lang="en-US" sz="1600" b="1" dirty="0">
                <a:solidFill>
                  <a:schemeClr val="accent2"/>
                </a:solidFill>
                <a:latin typeface="Courier New" pitchFamily="49" charset="0"/>
              </a:rPr>
              <a:t>TGATTTTAAAAAAATATT…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6885" y="6226605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063"/>
            <a:ext cx="8329188" cy="762000"/>
          </a:xfrm>
        </p:spPr>
        <p:txBody>
          <a:bodyPr/>
          <a:lstStyle/>
          <a:p>
            <a:pPr algn="l"/>
            <a:r>
              <a:rPr lang="en-US" dirty="0" smtClean="0"/>
              <a:t>Complexity is in the eye of the beholder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25498" y="172720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Low entropy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5262" y="1785263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High entropy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1111" y="5678469"/>
            <a:ext cx="2922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harder to compress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2800" y="6182921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easier jigsaw puzzle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959" y="6192821"/>
            <a:ext cx="280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harder jigsaw puzzle 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982" y="5692088"/>
            <a:ext cx="287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easier to compress </a:t>
            </a:r>
            <a:endParaRPr lang="en-US" dirty="0">
              <a:latin typeface="CMU Bright Roman"/>
              <a:cs typeface="CMU Bright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33515"/>
          <a:stretch/>
        </p:blipFill>
        <p:spPr>
          <a:xfrm>
            <a:off x="315230" y="2236396"/>
            <a:ext cx="3412534" cy="3421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255" y="2362506"/>
            <a:ext cx="4416807" cy="317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68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Result Explained</a:t>
            </a:r>
            <a:endParaRPr lang="en-US" dirty="0"/>
          </a:p>
        </p:txBody>
      </p:sp>
      <p:pic>
        <p:nvPicPr>
          <p:cNvPr id="4" name="Picture 3" descr="Capacity V2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71" y="8717923"/>
            <a:ext cx="16366586" cy="16886160"/>
          </a:xfrm>
          <a:prstGeom prst="rect">
            <a:avLst/>
          </a:prstGeom>
        </p:spPr>
      </p:pic>
      <p:pic>
        <p:nvPicPr>
          <p:cNvPr id="3" name="Picture 2" descr="Capacity V3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43" y="1235166"/>
            <a:ext cx="5194150" cy="5293087"/>
          </a:xfrm>
          <a:prstGeom prst="rect">
            <a:avLst/>
          </a:prstGeom>
        </p:spPr>
      </p:pic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114243" y="5244489"/>
            <a:ext cx="711900" cy="253800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447384" y="3179106"/>
            <a:ext cx="762750" cy="279180"/>
          </a:xfrm>
          <a:prstGeom prst="rect">
            <a:avLst/>
          </a:prstGeom>
        </p:spPr>
      </p:pic>
      <p:grpSp>
        <p:nvGrpSpPr>
          <p:cNvPr id="5" name="Group 37"/>
          <p:cNvGrpSpPr/>
          <p:nvPr/>
        </p:nvGrpSpPr>
        <p:grpSpPr>
          <a:xfrm>
            <a:off x="4376227" y="1262636"/>
            <a:ext cx="1890765" cy="1104402"/>
            <a:chOff x="2740610" y="1365667"/>
            <a:chExt cx="1890765" cy="1104402"/>
          </a:xfrm>
        </p:grpSpPr>
        <p:grpSp>
          <p:nvGrpSpPr>
            <p:cNvPr id="6" name="Group 150"/>
            <p:cNvGrpSpPr/>
            <p:nvPr/>
          </p:nvGrpSpPr>
          <p:grpSpPr>
            <a:xfrm>
              <a:off x="2740610" y="1773149"/>
              <a:ext cx="1890765" cy="696920"/>
              <a:chOff x="27203400" y="27355800"/>
              <a:chExt cx="7010400" cy="29718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0464818" y="27355800"/>
                <a:ext cx="368778" cy="2781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6000" dirty="0">
                  <a:solidFill>
                    <a:srgbClr val="C0504D"/>
                  </a:solidFill>
                </a:endParaRPr>
              </a:p>
            </p:txBody>
          </p:sp>
          <p:sp>
            <p:nvSpPr>
              <p:cNvPr id="10" name="Line 3"/>
              <p:cNvSpPr>
                <a:spLocks noChangeShapeType="1"/>
              </p:cNvSpPr>
              <p:nvPr/>
            </p:nvSpPr>
            <p:spPr bwMode="auto">
              <a:xfrm flipV="1">
                <a:off x="27203400" y="28879800"/>
                <a:ext cx="6944143" cy="0"/>
              </a:xfrm>
              <a:prstGeom prst="line">
                <a:avLst/>
              </a:prstGeom>
              <a:noFill/>
              <a:ln w="76200" cmpd="sng">
                <a:solidFill>
                  <a:srgbClr val="446DCB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/>
              <a:lstStyle/>
              <a:p>
                <a:endParaRPr lang="en-US">
                  <a:ln w="127000" cmpd="sng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>
                <a:off x="27203400" y="296418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60"/>
              <p:cNvSpPr>
                <a:spLocks noChangeShapeType="1"/>
              </p:cNvSpPr>
              <p:nvPr/>
            </p:nvSpPr>
            <p:spPr bwMode="auto">
              <a:xfrm>
                <a:off x="27659053" y="299466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>
                <a:off x="28421053" y="297180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0"/>
              <p:cNvSpPr>
                <a:spLocks noChangeShapeType="1"/>
              </p:cNvSpPr>
              <p:nvPr/>
            </p:nvSpPr>
            <p:spPr bwMode="auto">
              <a:xfrm>
                <a:off x="28649653" y="301752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60"/>
              <p:cNvSpPr>
                <a:spLocks noChangeShapeType="1"/>
              </p:cNvSpPr>
              <p:nvPr/>
            </p:nvSpPr>
            <p:spPr bwMode="auto">
              <a:xfrm>
                <a:off x="29487853" y="299466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60"/>
              <p:cNvSpPr>
                <a:spLocks noChangeShapeType="1"/>
              </p:cNvSpPr>
              <p:nvPr/>
            </p:nvSpPr>
            <p:spPr bwMode="auto">
              <a:xfrm>
                <a:off x="30480000" y="301752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60"/>
              <p:cNvSpPr>
                <a:spLocks noChangeShapeType="1"/>
              </p:cNvSpPr>
              <p:nvPr/>
            </p:nvSpPr>
            <p:spPr bwMode="auto">
              <a:xfrm>
                <a:off x="32307253" y="303276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0"/>
              <p:cNvSpPr>
                <a:spLocks noChangeShapeType="1"/>
              </p:cNvSpPr>
              <p:nvPr/>
            </p:nvSpPr>
            <p:spPr bwMode="auto">
              <a:xfrm>
                <a:off x="33069253" y="300228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60"/>
              <p:cNvSpPr>
                <a:spLocks noChangeShapeType="1"/>
              </p:cNvSpPr>
              <p:nvPr/>
            </p:nvSpPr>
            <p:spPr bwMode="auto">
              <a:xfrm>
                <a:off x="32766000" y="29718000"/>
                <a:ext cx="1144547" cy="0"/>
              </a:xfrm>
              <a:prstGeom prst="line">
                <a:avLst/>
              </a:prstGeom>
              <a:noFill/>
              <a:ln w="57150" cmpd="sng">
                <a:solidFill>
                  <a:srgbClr val="446DC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1623000" y="28743408"/>
                <a:ext cx="698110" cy="28879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31623000" y="29032200"/>
                <a:ext cx="13082" cy="112933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endCxn id="20" idx="0"/>
              </p:cNvCxnSpPr>
              <p:nvPr/>
            </p:nvCxnSpPr>
            <p:spPr>
              <a:xfrm flipH="1">
                <a:off x="32307253" y="29032200"/>
                <a:ext cx="1547" cy="12954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3035525" y="1365667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no coverage</a:t>
              </a:r>
            </a:p>
          </p:txBody>
        </p:sp>
      </p:grpSp>
      <p:pic>
        <p:nvPicPr>
          <p:cNvPr id="27" name="Content Placeholder 6" descr="InterleavedDupl.eps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1133341" y="2754647"/>
            <a:ext cx="2685476" cy="523995"/>
          </a:xfrm>
        </p:spPr>
      </p:pic>
      <p:grpSp>
        <p:nvGrpSpPr>
          <p:cNvPr id="7" name="Group 36"/>
          <p:cNvGrpSpPr/>
          <p:nvPr/>
        </p:nvGrpSpPr>
        <p:grpSpPr>
          <a:xfrm>
            <a:off x="1079045" y="2144607"/>
            <a:ext cx="3060454" cy="1493620"/>
            <a:chOff x="-105812" y="2041576"/>
            <a:chExt cx="3060454" cy="1493620"/>
          </a:xfrm>
        </p:grpSpPr>
        <p:sp>
          <p:nvSpPr>
            <p:cNvPr id="28" name="TextBox 27"/>
            <p:cNvSpPr txBox="1"/>
            <p:nvPr/>
          </p:nvSpPr>
          <p:spPr>
            <a:xfrm>
              <a:off x="-105812" y="2041576"/>
              <a:ext cx="30604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interleaved (L-1)- repeats</a:t>
              </a:r>
            </a:p>
            <a:p>
              <a:r>
                <a:rPr lang="en-US" sz="2000" dirty="0" smtClean="0"/>
                <a:t>(</a:t>
              </a:r>
              <a:r>
                <a:rPr lang="en-US" sz="2000" dirty="0" err="1" smtClean="0"/>
                <a:t>Ukkonen</a:t>
              </a:r>
              <a:r>
                <a:rPr lang="en-US" sz="2000" dirty="0" smtClean="0"/>
                <a:t>)</a:t>
              </a:r>
              <a:endParaRPr lang="en-US" sz="2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4288" y="3135086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92324" y="312123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43488" y="3095500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6459" y="3129148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L-1</a:t>
              </a:r>
              <a:endParaRPr lang="en-US" sz="20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576793" y="4385520"/>
            <a:ext cx="1693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attainable?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38666" y="2533879"/>
            <a:ext cx="2420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coverage constraint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5684704" y="2743200"/>
            <a:ext cx="782197" cy="121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2797883" y="1802385"/>
            <a:ext cx="3898384" cy="38363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43"/>
          <p:cNvGrpSpPr/>
          <p:nvPr/>
        </p:nvGrpSpPr>
        <p:grpSpPr>
          <a:xfrm>
            <a:off x="4288371" y="1727063"/>
            <a:ext cx="335441" cy="3895595"/>
            <a:chOff x="4288371" y="1727063"/>
            <a:chExt cx="335441" cy="3895595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4288371" y="1727063"/>
              <a:ext cx="0" cy="389559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4304377" y="2489045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4297411" y="3113091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4323187" y="3691497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4298115" y="4542006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6" name="Picture 4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846166" y="3014363"/>
            <a:ext cx="1728900" cy="32994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Greedy algorithm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84277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Input: the set of N reads of length L </a:t>
            </a:r>
          </a:p>
          <a:p>
            <a:pPr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Set the initial set of </a:t>
            </a:r>
            <a:r>
              <a:rPr lang="en-US" dirty="0" err="1" smtClean="0"/>
              <a:t>contigs</a:t>
            </a:r>
            <a:r>
              <a:rPr lang="en-US" dirty="0" smtClean="0"/>
              <a:t> as the reads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Find two </a:t>
            </a:r>
            <a:r>
              <a:rPr lang="en-US" dirty="0" err="1" smtClean="0"/>
              <a:t>contigs</a:t>
            </a:r>
            <a:r>
              <a:rPr lang="en-US" dirty="0" smtClean="0"/>
              <a:t> with largest overlap and merge them into a new </a:t>
            </a:r>
            <a:r>
              <a:rPr lang="en-US" dirty="0" err="1" smtClean="0"/>
              <a:t>contig</a:t>
            </a:r>
            <a:endParaRPr lang="en-US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Repeat step 2 until only one </a:t>
            </a:r>
            <a:r>
              <a:rPr lang="en-US" dirty="0" err="1" smtClean="0"/>
              <a:t>contig</a:t>
            </a:r>
            <a:r>
              <a:rPr lang="en-US" dirty="0" smtClean="0"/>
              <a:t> remains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Algorithm progresses in stages: </a:t>
            </a:r>
          </a:p>
          <a:p>
            <a:pPr marL="457200" indent="-457200">
              <a:buNone/>
            </a:pPr>
            <a:r>
              <a:rPr lang="en-US" dirty="0" smtClean="0"/>
              <a:t>at stage                        </a:t>
            </a:r>
          </a:p>
          <a:p>
            <a:pPr marL="457200" indent="-457200">
              <a:buNone/>
            </a:pP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70" y="6114629"/>
            <a:ext cx="127000" cy="241300"/>
          </a:xfrm>
          <a:prstGeom prst="rect">
            <a:avLst/>
          </a:prstGeom>
        </p:spPr>
      </p:pic>
      <p:grpSp>
        <p:nvGrpSpPr>
          <p:cNvPr id="4" name="Group 16"/>
          <p:cNvGrpSpPr/>
          <p:nvPr/>
        </p:nvGrpSpPr>
        <p:grpSpPr>
          <a:xfrm>
            <a:off x="7389559" y="1383208"/>
            <a:ext cx="1282905" cy="1184047"/>
            <a:chOff x="7039240" y="844911"/>
            <a:chExt cx="1282905" cy="1184047"/>
          </a:xfrm>
        </p:grpSpPr>
        <p:sp>
          <p:nvSpPr>
            <p:cNvPr id="6" name="Line 60"/>
            <p:cNvSpPr>
              <a:spLocks noChangeShapeType="1"/>
            </p:cNvSpPr>
            <p:nvPr/>
          </p:nvSpPr>
          <p:spPr bwMode="auto">
            <a:xfrm flipV="1">
              <a:off x="7039240" y="960525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0"/>
            <p:cNvSpPr>
              <a:spLocks noChangeShapeType="1"/>
            </p:cNvSpPr>
            <p:nvPr/>
          </p:nvSpPr>
          <p:spPr bwMode="auto">
            <a:xfrm flipV="1">
              <a:off x="7406198" y="1112925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0"/>
            <p:cNvSpPr>
              <a:spLocks noChangeShapeType="1"/>
            </p:cNvSpPr>
            <p:nvPr/>
          </p:nvSpPr>
          <p:spPr bwMode="auto">
            <a:xfrm flipV="1">
              <a:off x="7562258" y="84491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0"/>
            <p:cNvSpPr>
              <a:spLocks noChangeShapeType="1"/>
            </p:cNvSpPr>
            <p:nvPr/>
          </p:nvSpPr>
          <p:spPr bwMode="auto">
            <a:xfrm flipV="1">
              <a:off x="7739412" y="100607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0"/>
            <p:cNvSpPr>
              <a:spLocks noChangeShapeType="1"/>
            </p:cNvSpPr>
            <p:nvPr/>
          </p:nvSpPr>
          <p:spPr bwMode="auto">
            <a:xfrm flipV="1">
              <a:off x="7045189" y="1626841"/>
              <a:ext cx="1276956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7655651" y="1243021"/>
              <a:ext cx="0" cy="27922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7190971" y="1567293"/>
              <a:ext cx="1005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MU Bright Roman"/>
                  <a:cs typeface="CMU Bright Roman"/>
                </a:rPr>
                <a:t>contig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9235" y="6027003"/>
            <a:ext cx="3776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  <a:cs typeface="CMU Bright Roman"/>
              </a:rPr>
              <a:t>    merge </a:t>
            </a:r>
            <a:r>
              <a:rPr lang="en-US" dirty="0">
                <a:latin typeface="+mn-lt"/>
                <a:cs typeface="CMU Bright Roman"/>
              </a:rPr>
              <a:t>reads at overlap </a:t>
            </a:r>
          </a:p>
          <a:p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2" name="TextBox 2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grpSp>
        <p:nvGrpSpPr>
          <p:cNvPr id="7" name="Group 28"/>
          <p:cNvGrpSpPr/>
          <p:nvPr/>
        </p:nvGrpSpPr>
        <p:grpSpPr>
          <a:xfrm>
            <a:off x="7565308" y="3704299"/>
            <a:ext cx="1403684" cy="1098083"/>
            <a:chOff x="7565308" y="3704299"/>
            <a:chExt cx="1403684" cy="1098083"/>
          </a:xfrm>
        </p:grpSpPr>
        <p:sp>
          <p:nvSpPr>
            <p:cNvPr id="30" name="Line 60"/>
            <p:cNvSpPr>
              <a:spLocks noChangeShapeType="1"/>
            </p:cNvSpPr>
            <p:nvPr/>
          </p:nvSpPr>
          <p:spPr bwMode="auto">
            <a:xfrm flipV="1">
              <a:off x="7917234" y="3859326"/>
              <a:ext cx="1051758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7912595" y="3714032"/>
              <a:ext cx="0" cy="54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8299168" y="3704299"/>
              <a:ext cx="0" cy="54918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ight Brace 32"/>
            <p:cNvSpPr/>
            <p:nvPr/>
          </p:nvSpPr>
          <p:spPr bwMode="auto">
            <a:xfrm rot="5400000" flipV="1">
              <a:off x="8045054" y="4165055"/>
              <a:ext cx="124516" cy="372362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65308" y="4340717"/>
              <a:ext cx="11172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Bright Roman"/>
                  <a:cs typeface="CMU Bright Roman"/>
                </a:rPr>
                <a:t>overlap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916781" y="3807546"/>
              <a:ext cx="374198" cy="107099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6959980" y="3629009"/>
            <a:ext cx="761230" cy="107099"/>
            <a:chOff x="6959980" y="3629009"/>
            <a:chExt cx="761230" cy="107099"/>
          </a:xfrm>
        </p:grpSpPr>
        <p:sp>
          <p:nvSpPr>
            <p:cNvPr id="37" name="Line 60"/>
            <p:cNvSpPr>
              <a:spLocks noChangeShapeType="1"/>
            </p:cNvSpPr>
            <p:nvPr/>
          </p:nvSpPr>
          <p:spPr bwMode="auto">
            <a:xfrm flipV="1">
              <a:off x="6959980" y="3689037"/>
              <a:ext cx="7612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344727" y="3629009"/>
              <a:ext cx="374198" cy="107099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805" y="5639947"/>
            <a:ext cx="2471083" cy="254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13330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algorithm: the beginning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276" y="1846919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 flipV="1">
            <a:off x="899019" y="232136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1265977" y="247376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1632935" y="262616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 flipV="1">
            <a:off x="1788995" y="2358148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 flipV="1">
            <a:off x="1966149" y="251930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2396376" y="243522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60"/>
          <p:cNvSpPr>
            <a:spLocks noChangeShapeType="1"/>
          </p:cNvSpPr>
          <p:nvPr/>
        </p:nvSpPr>
        <p:spPr bwMode="auto">
          <a:xfrm flipV="1">
            <a:off x="3770575" y="2648933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3172470" y="2305597"/>
            <a:ext cx="556768" cy="119117"/>
            <a:chOff x="3172470" y="2305597"/>
            <a:chExt cx="556768" cy="119117"/>
          </a:xfrm>
        </p:grpSpPr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V="1">
              <a:off x="3172470" y="2424714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flipV="1">
              <a:off x="3180908" y="2305597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05687" y="2545583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565802" y="2436976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V="1">
            <a:off x="4160730" y="231610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 flipV="1">
            <a:off x="4527687" y="246850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V="1">
            <a:off x="4894645" y="262090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5050706" y="2352891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5227860" y="2514050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V="1">
            <a:off x="5658086" y="242996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flipV="1">
            <a:off x="6025044" y="258236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6434181" y="241945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V="1">
            <a:off x="5689376" y="229158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6767397" y="2540326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60"/>
          <p:cNvSpPr>
            <a:spLocks noChangeShapeType="1"/>
          </p:cNvSpPr>
          <p:nvPr/>
        </p:nvSpPr>
        <p:spPr bwMode="auto">
          <a:xfrm flipV="1">
            <a:off x="7374775" y="2608643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7678464" y="2296836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8047370" y="221275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0"/>
          <p:cNvSpPr>
            <a:spLocks noChangeShapeType="1"/>
          </p:cNvSpPr>
          <p:nvPr/>
        </p:nvSpPr>
        <p:spPr bwMode="auto">
          <a:xfrm flipV="1">
            <a:off x="3827513" y="243171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647251" y="2573610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61"/>
          <p:cNvGrpSpPr/>
          <p:nvPr/>
        </p:nvGrpSpPr>
        <p:grpSpPr>
          <a:xfrm>
            <a:off x="7089244" y="2331871"/>
            <a:ext cx="593441" cy="89338"/>
            <a:chOff x="7089244" y="2331871"/>
            <a:chExt cx="593441" cy="89338"/>
          </a:xfrm>
        </p:grpSpPr>
        <p:sp>
          <p:nvSpPr>
            <p:cNvPr id="32" name="Line 60"/>
            <p:cNvSpPr>
              <a:spLocks noChangeShapeType="1"/>
            </p:cNvSpPr>
            <p:nvPr/>
          </p:nvSpPr>
          <p:spPr bwMode="auto">
            <a:xfrm flipV="1">
              <a:off x="7134355" y="24212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V="1">
              <a:off x="7089244" y="233187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Line 60"/>
          <p:cNvSpPr>
            <a:spLocks noChangeShapeType="1"/>
          </p:cNvSpPr>
          <p:nvPr/>
        </p:nvSpPr>
        <p:spPr bwMode="auto">
          <a:xfrm flipV="1">
            <a:off x="769872" y="266119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4443238" y="272600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60"/>
          <p:cNvSpPr>
            <a:spLocks noChangeShapeType="1"/>
          </p:cNvSpPr>
          <p:nvPr/>
        </p:nvSpPr>
        <p:spPr bwMode="auto">
          <a:xfrm flipV="1">
            <a:off x="5979501" y="271199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2724798" y="256660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50"/>
          <p:cNvGrpSpPr/>
          <p:nvPr/>
        </p:nvGrpSpPr>
        <p:grpSpPr>
          <a:xfrm>
            <a:off x="3174080" y="2309101"/>
            <a:ext cx="556768" cy="119117"/>
            <a:chOff x="3167215" y="2309100"/>
            <a:chExt cx="556768" cy="119117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 flipV="1">
              <a:off x="3167215" y="2428217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 flipV="1">
              <a:off x="3175653" y="2309100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3158658" y="2362030"/>
            <a:ext cx="575829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 bwMode="auto">
          <a:xfrm>
            <a:off x="4169293" y="1772507"/>
            <a:ext cx="546869" cy="156519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8056180" y="1787610"/>
            <a:ext cx="546869" cy="156519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V="1">
            <a:off x="8051080" y="2214365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" name="Group 65"/>
          <p:cNvGrpSpPr/>
          <p:nvPr/>
        </p:nvGrpSpPr>
        <p:grpSpPr>
          <a:xfrm>
            <a:off x="7090617" y="2326379"/>
            <a:ext cx="593441" cy="89338"/>
            <a:chOff x="7089244" y="2331871"/>
            <a:chExt cx="593441" cy="89338"/>
          </a:xfrm>
        </p:grpSpPr>
        <p:sp>
          <p:nvSpPr>
            <p:cNvPr id="67" name="Line 60"/>
            <p:cNvSpPr>
              <a:spLocks noChangeShapeType="1"/>
            </p:cNvSpPr>
            <p:nvPr/>
          </p:nvSpPr>
          <p:spPr bwMode="auto">
            <a:xfrm flipV="1">
              <a:off x="7134355" y="24212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"/>
            <p:cNvSpPr>
              <a:spLocks noChangeShapeType="1"/>
            </p:cNvSpPr>
            <p:nvPr/>
          </p:nvSpPr>
          <p:spPr bwMode="auto">
            <a:xfrm flipV="1">
              <a:off x="7089244" y="233187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00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7074093" y="2383475"/>
            <a:ext cx="614556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" name="Line 60"/>
          <p:cNvSpPr>
            <a:spLocks noChangeShapeType="1"/>
          </p:cNvSpPr>
          <p:nvPr/>
        </p:nvSpPr>
        <p:spPr bwMode="auto">
          <a:xfrm flipV="1">
            <a:off x="5649784" y="2363356"/>
            <a:ext cx="598615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V="1">
            <a:off x="5980670" y="2639323"/>
            <a:ext cx="598615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565663" y="2544589"/>
            <a:ext cx="752391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" name="Line 60"/>
          <p:cNvSpPr>
            <a:spLocks noChangeShapeType="1"/>
          </p:cNvSpPr>
          <p:nvPr/>
        </p:nvSpPr>
        <p:spPr bwMode="auto">
          <a:xfrm flipV="1">
            <a:off x="4897393" y="2578912"/>
            <a:ext cx="683741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4160075" y="2311846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0" y="3415229"/>
            <a:ext cx="860068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Repeats of length L-1?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Typically, when one repeat occurs,  many interleaved repeats </a:t>
            </a:r>
          </a:p>
          <a:p>
            <a:pPr algn="l"/>
            <a:r>
              <a:rPr lang="en-US" dirty="0" smtClean="0"/>
              <a:t>occur as well.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So no interleaved (L-1)-repeats implies no (L-1)-repeats </a:t>
            </a:r>
          </a:p>
          <a:p>
            <a:pPr algn="l"/>
            <a:r>
              <a:rPr lang="en-US" dirty="0" smtClean="0"/>
              <a:t>with high probability.</a:t>
            </a:r>
            <a:endParaRPr lang="en-US" dirty="0"/>
          </a:p>
        </p:txBody>
      </p:sp>
      <p:grpSp>
        <p:nvGrpSpPr>
          <p:cNvPr id="18" name="Group 59"/>
          <p:cNvGrpSpPr/>
          <p:nvPr/>
        </p:nvGrpSpPr>
        <p:grpSpPr>
          <a:xfrm>
            <a:off x="4719485" y="1258447"/>
            <a:ext cx="3314446" cy="461964"/>
            <a:chOff x="4719485" y="1258447"/>
            <a:chExt cx="3314446" cy="461964"/>
          </a:xfrm>
        </p:grpSpPr>
        <p:cxnSp>
          <p:nvCxnSpPr>
            <p:cNvPr id="61" name="Straight Arrow Connector 60"/>
            <p:cNvCxnSpPr/>
            <p:nvPr/>
          </p:nvCxnSpPr>
          <p:spPr bwMode="auto">
            <a:xfrm flipH="1">
              <a:off x="4719485" y="1547354"/>
              <a:ext cx="1165588" cy="1640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5914356" y="1258447"/>
              <a:ext cx="839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repeat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>
              <a:off x="6815237" y="1538410"/>
              <a:ext cx="1218694" cy="18200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5" name="Rectangle 64"/>
          <p:cNvSpPr/>
          <p:nvPr/>
        </p:nvSpPr>
        <p:spPr>
          <a:xfrm>
            <a:off x="4104449" y="1282283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979763" y="1273627"/>
            <a:ext cx="630301" cy="45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67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7" grpId="0" animBg="1"/>
      <p:bldP spid="40" grpId="0" animBg="1"/>
      <p:bldP spid="42" grpId="0" animBg="1"/>
      <p:bldP spid="52" grpId="0" animBg="1"/>
      <p:bldP spid="54" grpId="0" animBg="1"/>
      <p:bldP spid="55" grpId="0" animBg="1"/>
      <p:bldP spid="56" grpId="0" animBg="1"/>
      <p:bldP spid="56" grpId="1" animBg="1"/>
      <p:bldP spid="69" grpId="0" animBg="1"/>
      <p:bldP spid="71" grpId="0" animBg="1"/>
      <p:bldP spid="72" grpId="0" animBg="1"/>
      <p:bldP spid="73" grpId="0" animBg="1"/>
      <p:bldP spid="74" grpId="0" animBg="1"/>
      <p:bldP spid="59" grpId="0" animBg="1"/>
      <p:bldP spid="59" grpId="1" animBg="1"/>
      <p:bldP spid="65" grpId="0"/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algorithm: stage  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276" y="1814261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1265977" y="2473762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1632934" y="2626162"/>
            <a:ext cx="872741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2396376" y="2435224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05686" y="2545583"/>
            <a:ext cx="121047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4901514" y="2514050"/>
            <a:ext cx="881541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6425514" y="2540326"/>
            <a:ext cx="147594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7678464" y="2296836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8047370" y="2212754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4443237" y="2726009"/>
            <a:ext cx="629897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2724798" y="2566602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3158658" y="2362030"/>
            <a:ext cx="575829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V="1">
            <a:off x="5642920" y="2639323"/>
            <a:ext cx="936366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565663" y="2578914"/>
            <a:ext cx="752391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85" y="300392"/>
            <a:ext cx="214901" cy="408313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 bwMode="auto">
          <a:xfrm>
            <a:off x="5518260" y="2472725"/>
            <a:ext cx="265410" cy="82378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3511640" y="1764898"/>
            <a:ext cx="265410" cy="118076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510689" y="1756621"/>
            <a:ext cx="265410" cy="113955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5506996" y="2084859"/>
            <a:ext cx="252629" cy="353542"/>
            <a:chOff x="5506996" y="2084859"/>
            <a:chExt cx="252629" cy="353542"/>
          </a:xfrm>
        </p:grpSpPr>
        <p:sp>
          <p:nvSpPr>
            <p:cNvPr id="36" name="Right Brace 35"/>
            <p:cNvSpPr/>
            <p:nvPr/>
          </p:nvSpPr>
          <p:spPr bwMode="auto">
            <a:xfrm rot="16200000">
              <a:off x="5581137" y="2259913"/>
              <a:ext cx="104347" cy="252629"/>
            </a:xfrm>
            <a:prstGeom prst="rightBrac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7998" y="2084859"/>
              <a:ext cx="111554" cy="211953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232911" y="2788043"/>
            <a:ext cx="886813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merge mistake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there must be a    -repeat </a:t>
            </a:r>
            <a:r>
              <a:rPr lang="en-US" dirty="0" smtClean="0">
                <a:solidFill>
                  <a:schemeClr val="accent2"/>
                </a:solidFill>
              </a:rPr>
              <a:t>and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	                      each copy is not </a:t>
            </a:r>
            <a:r>
              <a:rPr lang="en-US" dirty="0" smtClean="0">
                <a:solidFill>
                  <a:srgbClr val="FF0000"/>
                </a:solidFill>
              </a:rPr>
              <a:t>bridged</a:t>
            </a:r>
            <a:r>
              <a:rPr lang="en-US" dirty="0" smtClean="0"/>
              <a:t> by a read.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Reduces to counting the expected number of such </a:t>
            </a:r>
            <a:r>
              <a:rPr lang="en-US" dirty="0" err="1" smtClean="0">
                <a:solidFill>
                  <a:srgbClr val="FF0000"/>
                </a:solidFill>
              </a:rPr>
              <a:t>unbridged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      - repeats for each 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 Worst case occurs when </a:t>
            </a:r>
          </a:p>
          <a:p>
            <a:pPr algn="l"/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  Thus </a:t>
            </a:r>
            <a:r>
              <a:rPr lang="en-US" dirty="0" smtClean="0">
                <a:solidFill>
                  <a:srgbClr val="FF0000"/>
                </a:solidFill>
              </a:rPr>
              <a:t>no (L-1)-repeats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coverage</a:t>
            </a:r>
            <a:r>
              <a:rPr lang="en-US" dirty="0" smtClean="0"/>
              <a:t> guarantee success.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pic>
        <p:nvPicPr>
          <p:cNvPr id="62" name="Picture 6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92288" y="4671738"/>
            <a:ext cx="232424" cy="331482"/>
          </a:xfrm>
          <a:prstGeom prst="rect">
            <a:avLst/>
          </a:prstGeom>
        </p:spPr>
      </p:pic>
      <p:pic>
        <p:nvPicPr>
          <p:cNvPr id="68" name="Picture 6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299650" y="4716418"/>
            <a:ext cx="232424" cy="331482"/>
          </a:xfrm>
          <a:prstGeom prst="rect">
            <a:avLst/>
          </a:prstGeom>
        </p:spPr>
      </p:pic>
      <p:grpSp>
        <p:nvGrpSpPr>
          <p:cNvPr id="5" name="Group 29"/>
          <p:cNvGrpSpPr/>
          <p:nvPr/>
        </p:nvGrpSpPr>
        <p:grpSpPr>
          <a:xfrm>
            <a:off x="3773788" y="1302789"/>
            <a:ext cx="1711262" cy="443444"/>
            <a:chOff x="5629157" y="1186893"/>
            <a:chExt cx="1711262" cy="443444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H="1">
              <a:off x="5629157" y="1503012"/>
              <a:ext cx="411948" cy="1183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022440" y="1186893"/>
              <a:ext cx="839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bg1">
                      <a:lumMod val="50000"/>
                    </a:schemeClr>
                  </a:solidFill>
                </a:rPr>
                <a:t>repeat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6792391" y="1503012"/>
              <a:ext cx="548028" cy="1273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96" y="3187272"/>
            <a:ext cx="167227" cy="317731"/>
          </a:xfrm>
          <a:prstGeom prst="rect">
            <a:avLst/>
          </a:prstGeom>
        </p:spPr>
      </p:pic>
      <p:sp>
        <p:nvSpPr>
          <p:cNvPr id="42" name="Line 60"/>
          <p:cNvSpPr>
            <a:spLocks noChangeShapeType="1"/>
          </p:cNvSpPr>
          <p:nvPr/>
        </p:nvSpPr>
        <p:spPr bwMode="auto">
          <a:xfrm flipV="1">
            <a:off x="3375018" y="2714853"/>
            <a:ext cx="575829" cy="0"/>
          </a:xfrm>
          <a:prstGeom prst="line">
            <a:avLst/>
          </a:prstGeom>
          <a:noFill/>
          <a:ln w="57150" cmpd="sng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17"/>
          <p:cNvGrpSpPr/>
          <p:nvPr/>
        </p:nvGrpSpPr>
        <p:grpSpPr>
          <a:xfrm>
            <a:off x="3289537" y="1426577"/>
            <a:ext cx="717322" cy="1283285"/>
            <a:chOff x="3289537" y="1426577"/>
            <a:chExt cx="717322" cy="1283285"/>
          </a:xfrm>
        </p:grpSpPr>
        <p:pic>
          <p:nvPicPr>
            <p:cNvPr id="13" name="Picture 12" descr="2733431-golden-gate-bridge-illustration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3289537" y="1426577"/>
              <a:ext cx="717322" cy="353327"/>
            </a:xfrm>
            <a:prstGeom prst="rect">
              <a:avLst/>
            </a:prstGeom>
          </p:spPr>
        </p:pic>
        <p:cxnSp>
          <p:nvCxnSpPr>
            <p:cNvPr id="45" name="Straight Connector 44"/>
            <p:cNvCxnSpPr/>
            <p:nvPr/>
          </p:nvCxnSpPr>
          <p:spPr bwMode="auto">
            <a:xfrm>
              <a:off x="3940516" y="1859935"/>
              <a:ext cx="0" cy="849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3380078" y="1856658"/>
              <a:ext cx="0" cy="84992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3380787" y="2545932"/>
            <a:ext cx="1326784" cy="0"/>
          </a:xfrm>
          <a:prstGeom prst="line">
            <a:avLst/>
          </a:prstGeom>
          <a:noFill/>
          <a:ln w="57150" cmpd="sng">
            <a:solidFill>
              <a:srgbClr val="F100F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 bwMode="auto">
          <a:xfrm>
            <a:off x="3510267" y="2505676"/>
            <a:ext cx="265410" cy="82378"/>
          </a:xfrm>
          <a:prstGeom prst="rect">
            <a:avLst/>
          </a:prstGeom>
          <a:solidFill>
            <a:srgbClr val="00CC99"/>
          </a:solidFill>
          <a:ln w="952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Group 52"/>
          <p:cNvGrpSpPr/>
          <p:nvPr/>
        </p:nvGrpSpPr>
        <p:grpSpPr>
          <a:xfrm>
            <a:off x="0" y="2656442"/>
            <a:ext cx="3327124" cy="526668"/>
            <a:chOff x="3997599" y="3068504"/>
            <a:chExt cx="3327124" cy="526668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6707595" y="3068504"/>
              <a:ext cx="617128" cy="2772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100F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3997599" y="3256618"/>
              <a:ext cx="30362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E500E5"/>
                  </a:solidFill>
                  <a:latin typeface="+mn-lt"/>
                  <a:cs typeface="CMU Bright Roman"/>
                </a:rPr>
                <a:t>bridging read already merged</a:t>
              </a:r>
            </a:p>
          </p:txBody>
        </p:sp>
      </p:grpSp>
      <p:grpSp>
        <p:nvGrpSpPr>
          <p:cNvPr id="12" name="Group 28"/>
          <p:cNvGrpSpPr/>
          <p:nvPr/>
        </p:nvGrpSpPr>
        <p:grpSpPr>
          <a:xfrm>
            <a:off x="1750050" y="1756301"/>
            <a:ext cx="5842012" cy="123566"/>
            <a:chOff x="5363377" y="1219646"/>
            <a:chExt cx="5842012" cy="123566"/>
          </a:xfrm>
        </p:grpSpPr>
        <p:sp>
          <p:nvSpPr>
            <p:cNvPr id="58" name="Rectangle 57"/>
            <p:cNvSpPr/>
            <p:nvPr/>
          </p:nvSpPr>
          <p:spPr bwMode="auto">
            <a:xfrm>
              <a:off x="5363377" y="1219646"/>
              <a:ext cx="265410" cy="11807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0939979" y="1229257"/>
              <a:ext cx="265410" cy="113955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4853930" y="1757316"/>
            <a:ext cx="2264459" cy="126353"/>
            <a:chOff x="6454884" y="1471100"/>
            <a:chExt cx="2264459" cy="126353"/>
          </a:xfrm>
        </p:grpSpPr>
        <p:sp>
          <p:nvSpPr>
            <p:cNvPr id="60" name="Rectangle 59"/>
            <p:cNvSpPr/>
            <p:nvPr/>
          </p:nvSpPr>
          <p:spPr bwMode="auto">
            <a:xfrm>
              <a:off x="6454884" y="1479377"/>
              <a:ext cx="265410" cy="118076"/>
            </a:xfrm>
            <a:prstGeom prst="rect">
              <a:avLst/>
            </a:prstGeom>
            <a:solidFill>
              <a:srgbClr val="660066"/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453933" y="1471100"/>
              <a:ext cx="265410" cy="113955"/>
            </a:xfrm>
            <a:prstGeom prst="rect">
              <a:avLst/>
            </a:prstGeom>
            <a:solidFill>
              <a:srgbClr val="660066"/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7" name="Group 26"/>
          <p:cNvGrpSpPr/>
          <p:nvPr/>
        </p:nvGrpSpPr>
        <p:grpSpPr>
          <a:xfrm>
            <a:off x="1053133" y="1748053"/>
            <a:ext cx="3301950" cy="132511"/>
            <a:chOff x="5650288" y="719464"/>
            <a:chExt cx="3301950" cy="132511"/>
          </a:xfrm>
        </p:grpSpPr>
        <p:sp>
          <p:nvSpPr>
            <p:cNvPr id="64" name="Rectangle 63"/>
            <p:cNvSpPr/>
            <p:nvPr/>
          </p:nvSpPr>
          <p:spPr bwMode="auto">
            <a:xfrm>
              <a:off x="5650288" y="719464"/>
              <a:ext cx="265410" cy="11807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8686828" y="738020"/>
              <a:ext cx="265410" cy="11395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" name="Group 48"/>
          <p:cNvGrpSpPr/>
          <p:nvPr/>
        </p:nvGrpSpPr>
        <p:grpSpPr>
          <a:xfrm>
            <a:off x="7172697" y="1352107"/>
            <a:ext cx="860349" cy="461665"/>
            <a:chOff x="1610097" y="1243250"/>
            <a:chExt cx="860349" cy="461665"/>
          </a:xfrm>
        </p:grpSpPr>
        <p:pic>
          <p:nvPicPr>
            <p:cNvPr id="69" name="Picture 68" descr="2733431-golden-gate-bridge-illustration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2114609" y="124325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56"/>
          <p:cNvGrpSpPr/>
          <p:nvPr/>
        </p:nvGrpSpPr>
        <p:grpSpPr>
          <a:xfrm>
            <a:off x="1653640" y="1362993"/>
            <a:ext cx="860349" cy="461665"/>
            <a:chOff x="1610097" y="1243250"/>
            <a:chExt cx="860349" cy="461665"/>
          </a:xfrm>
        </p:grpSpPr>
        <p:pic>
          <p:nvPicPr>
            <p:cNvPr id="66" name="Picture 65" descr="2733431-golden-gate-bridge-illustration.jpg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114609" y="124325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871392" y="1815682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589849" y="179391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3331564" y="1804797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3930277" y="179391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4659622" y="1793911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9523" y="5415726"/>
            <a:ext cx="2060639" cy="2658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9" name="Rectangle 78"/>
          <p:cNvSpPr/>
          <p:nvPr/>
        </p:nvSpPr>
        <p:spPr>
          <a:xfrm>
            <a:off x="5312764" y="177213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6684364" y="177213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7152449" y="1761253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L-1</a:t>
            </a:r>
            <a:endParaRPr lang="en-US" dirty="0"/>
          </a:p>
        </p:txBody>
      </p:sp>
      <p:pic>
        <p:nvPicPr>
          <p:cNvPr id="83" name="Picture 8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481526" y="1509476"/>
            <a:ext cx="177975" cy="253799"/>
          </a:xfrm>
          <a:prstGeom prst="rect">
            <a:avLst/>
          </a:prstGeom>
        </p:spPr>
      </p:pic>
      <p:pic>
        <p:nvPicPr>
          <p:cNvPr id="84" name="Picture 83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538926" y="1498590"/>
            <a:ext cx="177975" cy="253799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698522" y="132805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7239492" y="133893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X</a:t>
            </a:r>
            <a:endParaRPr lang="en-US" sz="28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5458655" y="177437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699529" y="178525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424860" y="178892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047179" y="179075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991958" y="178525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7278403" y="178523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853859" y="18125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4798292" y="178708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96" name="Picture 95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701345" y="2260600"/>
            <a:ext cx="1271250" cy="2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97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  <p:bldP spid="26" grpId="0" animBg="1"/>
      <p:bldP spid="31" grpId="0" animBg="1"/>
      <p:bldP spid="34" grpId="0" animBg="1"/>
      <p:bldP spid="35" grpId="0" animBg="1"/>
      <p:bldP spid="41" grpId="0" animBg="1"/>
      <p:bldP spid="43" grpId="0" animBg="1"/>
      <p:bldP spid="52" grpId="0" animBg="1"/>
      <p:bldP spid="72" grpId="0" animBg="1"/>
      <p:bldP spid="73" grpId="0" animBg="1"/>
      <p:bldP spid="65" grpId="0" animBg="1"/>
      <p:bldP spid="65" grpId="1" animBg="1"/>
      <p:bldP spid="32" grpId="0" animBg="1"/>
      <p:bldP spid="33" grpId="0" animBg="1"/>
      <p:bldP spid="42" grpId="0" animBg="1"/>
      <p:bldP spid="42" grpId="1" animBg="1"/>
      <p:bldP spid="47" grpId="0" animBg="1"/>
      <p:bldP spid="47" grpId="1" animBg="1"/>
      <p:bldP spid="63" grpId="0" animBg="1"/>
      <p:bldP spid="63" grpId="1" animBg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5" grpId="0"/>
      <p:bldP spid="85" grpId="1"/>
      <p:bldP spid="86" grpId="0"/>
      <p:bldP spid="86" grpId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76447" cy="762000"/>
          </a:xfrm>
        </p:spPr>
        <p:txBody>
          <a:bodyPr/>
          <a:lstStyle/>
          <a:p>
            <a:r>
              <a:rPr lang="en-US" dirty="0" smtClean="0"/>
              <a:t>More detailed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76" y="2485230"/>
            <a:ext cx="8392261" cy="380551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61170" y="1833642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053133" y="1765245"/>
            <a:ext cx="6538929" cy="133207"/>
            <a:chOff x="1053133" y="1765245"/>
            <a:chExt cx="6538929" cy="133207"/>
          </a:xfrm>
        </p:grpSpPr>
        <p:sp>
          <p:nvSpPr>
            <p:cNvPr id="9" name="Rectangle 8"/>
            <p:cNvSpPr/>
            <p:nvPr/>
          </p:nvSpPr>
          <p:spPr bwMode="auto">
            <a:xfrm>
              <a:off x="3511640" y="1773842"/>
              <a:ext cx="265410" cy="118076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10689" y="1774509"/>
              <a:ext cx="265410" cy="113955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1750050" y="1765245"/>
              <a:ext cx="5842012" cy="123566"/>
              <a:chOff x="5363377" y="1219646"/>
              <a:chExt cx="5842012" cy="12356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363377" y="1219646"/>
                <a:ext cx="265410" cy="11807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0939979" y="1229257"/>
                <a:ext cx="265410" cy="113955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8" name="Group 13"/>
            <p:cNvGrpSpPr/>
            <p:nvPr/>
          </p:nvGrpSpPr>
          <p:grpSpPr>
            <a:xfrm>
              <a:off x="4853930" y="1766260"/>
              <a:ext cx="2264459" cy="126353"/>
              <a:chOff x="6454884" y="1471100"/>
              <a:chExt cx="2264459" cy="126353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454884" y="1479377"/>
                <a:ext cx="265410" cy="118076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453933" y="1471100"/>
                <a:ext cx="265410" cy="113955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oup 16"/>
            <p:cNvGrpSpPr/>
            <p:nvPr/>
          </p:nvGrpSpPr>
          <p:grpSpPr>
            <a:xfrm>
              <a:off x="1053133" y="1765941"/>
              <a:ext cx="3301950" cy="132511"/>
              <a:chOff x="5650288" y="719464"/>
              <a:chExt cx="3301950" cy="132511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5650288" y="719464"/>
                <a:ext cx="265410" cy="11807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8686828" y="738020"/>
                <a:ext cx="265410" cy="113955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4" name="Group 20"/>
          <p:cNvGrpSpPr/>
          <p:nvPr/>
        </p:nvGrpSpPr>
        <p:grpSpPr>
          <a:xfrm>
            <a:off x="1645675" y="1390833"/>
            <a:ext cx="712957" cy="369333"/>
            <a:chOff x="1610097" y="1243250"/>
            <a:chExt cx="834168" cy="432124"/>
          </a:xfrm>
        </p:grpSpPr>
        <p:pic>
          <p:nvPicPr>
            <p:cNvPr id="22" name="Picture 21" descr="2733431-golden-gate-bridge-illustration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78001" y="1243250"/>
              <a:ext cx="366264" cy="432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7200179" y="1373292"/>
            <a:ext cx="712957" cy="369333"/>
            <a:chOff x="1610097" y="1243250"/>
            <a:chExt cx="834168" cy="432124"/>
          </a:xfrm>
        </p:grpSpPr>
        <p:pic>
          <p:nvPicPr>
            <p:cNvPr id="25" name="Picture 24" descr="2733431-golden-gate-bridge-illustration.jpg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78001" y="1243250"/>
              <a:ext cx="366264" cy="432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0999" y="3175000"/>
            <a:ext cx="6102000" cy="661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6982" y="3858288"/>
            <a:ext cx="3537555" cy="8653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210" y="4863123"/>
            <a:ext cx="2669625" cy="2542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304658" y="5757705"/>
            <a:ext cx="3907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Worst case occurs either at</a:t>
            </a:r>
            <a:endParaRPr lang="en-US" dirty="0"/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575" y="5867959"/>
            <a:ext cx="2036002" cy="203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08216" y="2421652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positions of reads:  Poisson with rate N/G = 1/R.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Two Regimes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45591" y="1247257"/>
            <a:ext cx="6056696" cy="4543943"/>
            <a:chOff x="300561" y="1236371"/>
            <a:chExt cx="6885289" cy="5338491"/>
          </a:xfrm>
        </p:grpSpPr>
        <p:pic>
          <p:nvPicPr>
            <p:cNvPr id="4" name="Picture 3" descr="Capacity V3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700" y="1281775"/>
              <a:ext cx="5194150" cy="529308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00972" y="1236371"/>
              <a:ext cx="24465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coverage-limited</a:t>
              </a:r>
            </a:p>
            <a:p>
              <a:r>
                <a:rPr lang="en-US" dirty="0" smtClean="0"/>
                <a:t>regime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0561" y="1903927"/>
              <a:ext cx="20521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repeat-limited</a:t>
              </a:r>
            </a:p>
            <a:p>
              <a:r>
                <a:rPr lang="en-US" dirty="0" smtClean="0"/>
                <a:t>regime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1777285" y="2678806"/>
              <a:ext cx="1764405" cy="2292439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5061397" y="2009104"/>
              <a:ext cx="38637" cy="97879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91886" y="5657671"/>
            <a:ext cx="837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Question: </a:t>
            </a:r>
          </a:p>
          <a:p>
            <a:pPr algn="l"/>
            <a:r>
              <a:rPr lang="en-US" dirty="0" smtClean="0"/>
              <a:t>     Is this clean state of affairs tied to the </a:t>
            </a:r>
            <a:r>
              <a:rPr lang="en-US" dirty="0" err="1" smtClean="0"/>
              <a:t>i.i.d</a:t>
            </a:r>
            <a:r>
              <a:rPr lang="en-US" dirty="0" smtClean="0"/>
              <a:t>. DNA model?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I.I.D. DNA </a:t>
            </a:r>
            <a:r>
              <a:rPr lang="en-US" dirty="0" err="1" smtClean="0"/>
              <a:t>vs</a:t>
            </a:r>
            <a:r>
              <a:rPr lang="en-US" dirty="0" smtClean="0"/>
              <a:t> real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Mammalian DNA has many long repeats.</a:t>
            </a:r>
          </a:p>
          <a:p>
            <a:endParaRPr lang="en-US" dirty="0" smtClean="0"/>
          </a:p>
          <a:p>
            <a:r>
              <a:rPr lang="en-US" dirty="0" smtClean="0"/>
              <a:t>How will the greedy algorithm perform for general DNA statistics?</a:t>
            </a:r>
          </a:p>
          <a:p>
            <a:endParaRPr lang="en-US" dirty="0" smtClean="0"/>
          </a:p>
          <a:p>
            <a:r>
              <a:rPr lang="en-US" dirty="0" smtClean="0"/>
              <a:t>Will there be a clean decomposition into two regimes?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52400"/>
            <a:ext cx="8776447" cy="762000"/>
          </a:xfrm>
        </p:spPr>
        <p:txBody>
          <a:bodyPr/>
          <a:lstStyle/>
          <a:p>
            <a:r>
              <a:rPr lang="en-US" dirty="0" smtClean="0"/>
              <a:t>Greedy algorithm: general DNA statistics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976" y="2485230"/>
            <a:ext cx="8392261" cy="3805518"/>
          </a:xfrm>
        </p:spPr>
        <p:txBody>
          <a:bodyPr/>
          <a:lstStyle/>
          <a:p>
            <a:r>
              <a:rPr lang="en-US" dirty="0" smtClean="0"/>
              <a:t>Reconstruction if there are no </a:t>
            </a:r>
            <a:r>
              <a:rPr lang="en-US" dirty="0" err="1" smtClean="0"/>
              <a:t>unbridged</a:t>
            </a:r>
            <a:r>
              <a:rPr lang="en-US" dirty="0" smtClean="0"/>
              <a:t> repeats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Performance depends on the DNA statistics through the  number of    - repeats:</a:t>
            </a:r>
          </a:p>
          <a:p>
            <a:endParaRPr lang="en-US" dirty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61170" y="1833642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pic>
        <p:nvPicPr>
          <p:cNvPr id="6" name="Picture 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074219" y="3784391"/>
            <a:ext cx="232424" cy="331482"/>
          </a:xfrm>
          <a:prstGeom prst="rect">
            <a:avLst/>
          </a:prstGeom>
        </p:spPr>
      </p:pic>
      <p:grpSp>
        <p:nvGrpSpPr>
          <p:cNvPr id="5" name="Group 19"/>
          <p:cNvGrpSpPr/>
          <p:nvPr/>
        </p:nvGrpSpPr>
        <p:grpSpPr>
          <a:xfrm>
            <a:off x="1053133" y="1765245"/>
            <a:ext cx="6538929" cy="133207"/>
            <a:chOff x="1053133" y="1765245"/>
            <a:chExt cx="6538929" cy="133207"/>
          </a:xfrm>
        </p:grpSpPr>
        <p:sp>
          <p:nvSpPr>
            <p:cNvPr id="9" name="Rectangle 8"/>
            <p:cNvSpPr/>
            <p:nvPr/>
          </p:nvSpPr>
          <p:spPr bwMode="auto">
            <a:xfrm>
              <a:off x="3511640" y="1773842"/>
              <a:ext cx="265410" cy="118076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510689" y="1774509"/>
              <a:ext cx="265410" cy="113955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1750050" y="1765245"/>
              <a:ext cx="5842012" cy="123566"/>
              <a:chOff x="5363377" y="1219646"/>
              <a:chExt cx="5842012" cy="123566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5363377" y="1219646"/>
                <a:ext cx="265410" cy="118076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10939979" y="1229257"/>
                <a:ext cx="265410" cy="113955"/>
              </a:xfrm>
              <a:prstGeom prst="rect">
                <a:avLst/>
              </a:prstGeom>
              <a:solidFill>
                <a:srgbClr val="FF6600"/>
              </a:solidFill>
              <a:ln w="95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1" name="Group 13"/>
            <p:cNvGrpSpPr/>
            <p:nvPr/>
          </p:nvGrpSpPr>
          <p:grpSpPr>
            <a:xfrm>
              <a:off x="4853930" y="1766260"/>
              <a:ext cx="2264459" cy="126353"/>
              <a:chOff x="6454884" y="1471100"/>
              <a:chExt cx="2264459" cy="126353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6454884" y="1479377"/>
                <a:ext cx="265410" cy="118076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453933" y="1471100"/>
                <a:ext cx="265410" cy="113955"/>
              </a:xfrm>
              <a:prstGeom prst="rect">
                <a:avLst/>
              </a:prstGeom>
              <a:solidFill>
                <a:srgbClr val="660066"/>
              </a:solidFill>
              <a:ln w="9525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4" name="Group 16"/>
            <p:cNvGrpSpPr/>
            <p:nvPr/>
          </p:nvGrpSpPr>
          <p:grpSpPr>
            <a:xfrm>
              <a:off x="1053133" y="1765941"/>
              <a:ext cx="3301950" cy="132511"/>
              <a:chOff x="5650288" y="719464"/>
              <a:chExt cx="3301950" cy="132511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5650288" y="719464"/>
                <a:ext cx="265410" cy="118076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8686828" y="738020"/>
                <a:ext cx="265410" cy="113955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7" name="Group 20"/>
          <p:cNvGrpSpPr/>
          <p:nvPr/>
        </p:nvGrpSpPr>
        <p:grpSpPr>
          <a:xfrm>
            <a:off x="1645675" y="1390833"/>
            <a:ext cx="712957" cy="369333"/>
            <a:chOff x="1610097" y="1243250"/>
            <a:chExt cx="834168" cy="432124"/>
          </a:xfrm>
        </p:grpSpPr>
        <p:pic>
          <p:nvPicPr>
            <p:cNvPr id="22" name="Picture 21" descr="2733431-golden-gate-bridge-illustration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078001" y="1243250"/>
              <a:ext cx="366264" cy="432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23"/>
          <p:cNvGrpSpPr/>
          <p:nvPr/>
        </p:nvGrpSpPr>
        <p:grpSpPr>
          <a:xfrm>
            <a:off x="7200179" y="1373292"/>
            <a:ext cx="712957" cy="369333"/>
            <a:chOff x="1610097" y="1243250"/>
            <a:chExt cx="834168" cy="432124"/>
          </a:xfrm>
        </p:grpSpPr>
        <p:pic>
          <p:nvPicPr>
            <p:cNvPr id="25" name="Picture 24" descr="2733431-golden-gate-bridge-illustration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31" b="26112"/>
            <a:stretch/>
          </p:blipFill>
          <p:spPr>
            <a:xfrm>
              <a:off x="1610097" y="1350580"/>
              <a:ext cx="563620" cy="27761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078001" y="1243250"/>
              <a:ext cx="366264" cy="432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?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1414" y="4780689"/>
            <a:ext cx="4590026" cy="63750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_ell_zoomed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4606" r="5387" b="4798"/>
          <a:stretch/>
        </p:blipFill>
        <p:spPr>
          <a:xfrm>
            <a:off x="0" y="2593830"/>
            <a:ext cx="4536016" cy="3506145"/>
          </a:xfrm>
          <a:prstGeom prst="rect">
            <a:avLst/>
          </a:prstGeom>
        </p:spPr>
      </p:pic>
      <p:pic>
        <p:nvPicPr>
          <p:cNvPr id="8" name="Picture 7" descr="a_ell_zoomed2.eps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5647" r="6844" b="4497"/>
          <a:stretch/>
        </p:blipFill>
        <p:spPr>
          <a:xfrm>
            <a:off x="-1" y="2611721"/>
            <a:ext cx="4391445" cy="3549612"/>
          </a:xfrm>
          <a:prstGeom prst="rect">
            <a:avLst/>
          </a:prstGeom>
        </p:spPr>
      </p:pic>
      <p:pic>
        <p:nvPicPr>
          <p:cNvPr id="22" name="Picture 21" descr="a_ell_zoomed2+.eps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6149" r="7361" b="3602"/>
          <a:stretch/>
        </p:blipFill>
        <p:spPr>
          <a:xfrm>
            <a:off x="-1" y="2602776"/>
            <a:ext cx="4391446" cy="3528015"/>
          </a:xfrm>
          <a:prstGeom prst="rect">
            <a:avLst/>
          </a:prstGeom>
        </p:spPr>
      </p:pic>
      <p:pic>
        <p:nvPicPr>
          <p:cNvPr id="9" name="Picture 8" descr="a_ell_zoomed3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5" t="3650" r="5709" b="5544"/>
          <a:stretch/>
        </p:blipFill>
        <p:spPr>
          <a:xfrm>
            <a:off x="0" y="2593830"/>
            <a:ext cx="4498772" cy="3524033"/>
          </a:xfrm>
          <a:prstGeom prst="rect">
            <a:avLst/>
          </a:prstGeom>
        </p:spPr>
      </p:pic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981733" y="6158291"/>
            <a:ext cx="232424" cy="331482"/>
          </a:xfrm>
          <a:prstGeom prst="rect">
            <a:avLst/>
          </a:prstGeom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4544513" y="2282372"/>
            <a:ext cx="1194975" cy="329940"/>
          </a:xfrm>
          <a:prstGeom prst="rect">
            <a:avLst/>
          </a:prstGeom>
        </p:spPr>
      </p:pic>
      <p:pic>
        <p:nvPicPr>
          <p:cNvPr id="32" name="Picture 3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2348" y="2283690"/>
            <a:ext cx="2139906" cy="330626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1063552" y="4362679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i.i.d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36694" y="408725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data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Picture 6" descr="CapUpper.eps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3685" r="5481" b="3714"/>
          <a:stretch/>
        </p:blipFill>
        <p:spPr>
          <a:xfrm>
            <a:off x="4614314" y="2602776"/>
            <a:ext cx="4529686" cy="3543073"/>
          </a:xfrm>
          <a:prstGeom prst="rect">
            <a:avLst/>
          </a:prstGeom>
        </p:spPr>
      </p:pic>
      <p:pic>
        <p:nvPicPr>
          <p:cNvPr id="10" name="Picture 9" descr="CapUpper+Lower2.eps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4502" r="5156" b="4028"/>
          <a:stretch/>
        </p:blipFill>
        <p:spPr>
          <a:xfrm>
            <a:off x="4626080" y="2631127"/>
            <a:ext cx="4536194" cy="3502085"/>
          </a:xfrm>
          <a:prstGeom prst="rect">
            <a:avLst/>
          </a:prstGeom>
        </p:spPr>
      </p:pic>
      <p:grpSp>
        <p:nvGrpSpPr>
          <p:cNvPr id="3" name="Group 28"/>
          <p:cNvGrpSpPr/>
          <p:nvPr/>
        </p:nvGrpSpPr>
        <p:grpSpPr>
          <a:xfrm>
            <a:off x="5198237" y="3758054"/>
            <a:ext cx="1871810" cy="743174"/>
            <a:chOff x="5063725" y="3686152"/>
            <a:chExt cx="1871810" cy="743174"/>
          </a:xfrm>
        </p:grpSpPr>
        <p:sp>
          <p:nvSpPr>
            <p:cNvPr id="30" name="TextBox 29"/>
            <p:cNvSpPr txBox="1"/>
            <p:nvPr/>
          </p:nvSpPr>
          <p:spPr>
            <a:xfrm>
              <a:off x="5063725" y="3686152"/>
              <a:ext cx="187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upper bound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>
              <a:off x="6377728" y="4038282"/>
              <a:ext cx="449758" cy="391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7" name="Picture 16" descr="CapUpper+LowerZoomed.eps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t="4841" r="6605" b="5574"/>
          <a:stretch/>
        </p:blipFill>
        <p:spPr>
          <a:xfrm>
            <a:off x="4577711" y="2583595"/>
            <a:ext cx="4575426" cy="3569981"/>
          </a:xfrm>
          <a:prstGeom prst="rect">
            <a:avLst/>
          </a:prstGeom>
        </p:spPr>
      </p:pic>
      <p:grpSp>
        <p:nvGrpSpPr>
          <p:cNvPr id="5" name="Group 20"/>
          <p:cNvGrpSpPr/>
          <p:nvPr/>
        </p:nvGrpSpPr>
        <p:grpSpPr>
          <a:xfrm>
            <a:off x="4176793" y="5903202"/>
            <a:ext cx="2781546" cy="999520"/>
            <a:chOff x="4176793" y="5903202"/>
            <a:chExt cx="2781546" cy="999520"/>
          </a:xfrm>
        </p:grpSpPr>
        <p:grpSp>
          <p:nvGrpSpPr>
            <p:cNvPr id="11" name="Group 10"/>
            <p:cNvGrpSpPr/>
            <p:nvPr/>
          </p:nvGrpSpPr>
          <p:grpSpPr>
            <a:xfrm>
              <a:off x="4176793" y="5903202"/>
              <a:ext cx="2781546" cy="999520"/>
              <a:chOff x="5737013" y="796417"/>
              <a:chExt cx="2781546" cy="999520"/>
            </a:xfrm>
          </p:grpSpPr>
          <p:cxnSp>
            <p:nvCxnSpPr>
              <p:cNvPr id="12" name="Straight Arrow Connector 11"/>
              <p:cNvCxnSpPr/>
              <p:nvPr/>
            </p:nvCxnSpPr>
            <p:spPr bwMode="auto">
              <a:xfrm flipH="1" flipV="1">
                <a:off x="5737013" y="823249"/>
                <a:ext cx="572408" cy="46510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6297940" y="1149606"/>
                <a:ext cx="1871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longest repeat</a:t>
                </a:r>
              </a:p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at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7919319" y="796417"/>
                <a:ext cx="599240" cy="48298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565" y="6591328"/>
              <a:ext cx="1031393" cy="213005"/>
            </a:xfrm>
            <a:prstGeom prst="rect">
              <a:avLst/>
            </a:prstGeom>
          </p:spPr>
        </p:pic>
      </p:grpSp>
      <p:grpSp>
        <p:nvGrpSpPr>
          <p:cNvPr id="19" name="Group 27"/>
          <p:cNvGrpSpPr/>
          <p:nvPr/>
        </p:nvGrpSpPr>
        <p:grpSpPr>
          <a:xfrm>
            <a:off x="5063725" y="3686152"/>
            <a:ext cx="1871810" cy="743174"/>
            <a:chOff x="5063725" y="3686152"/>
            <a:chExt cx="1871810" cy="743174"/>
          </a:xfrm>
        </p:grpSpPr>
        <p:sp>
          <p:nvSpPr>
            <p:cNvPr id="26" name="TextBox 25"/>
            <p:cNvSpPr txBox="1"/>
            <p:nvPr/>
          </p:nvSpPr>
          <p:spPr>
            <a:xfrm>
              <a:off x="5063725" y="3686152"/>
              <a:ext cx="187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upper bound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6377728" y="4038282"/>
              <a:ext cx="449758" cy="391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I.I.D. DNA </a:t>
            </a:r>
            <a:r>
              <a:rPr lang="en-US" dirty="0" err="1" smtClean="0"/>
              <a:t>vs</a:t>
            </a:r>
            <a:r>
              <a:rPr lang="en-US" dirty="0" smtClean="0"/>
              <a:t> real DNA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17551" y="6400800"/>
            <a:ext cx="301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GRCh37 </a:t>
            </a:r>
            <a:r>
              <a:rPr lang="en-US" sz="1800" dirty="0" err="1" smtClean="0"/>
              <a:t>Chr</a:t>
            </a:r>
            <a:r>
              <a:rPr lang="en-US" sz="1800" dirty="0" smtClean="0"/>
              <a:t> 22  (G = 35M)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3319390" y="4728410"/>
            <a:ext cx="29546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longest interleaved repeats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at </a:t>
            </a:r>
            <a:r>
              <a:rPr lang="en-US" sz="2000" dirty="0" smtClean="0">
                <a:solidFill>
                  <a:srgbClr val="FF0000"/>
                </a:solidFill>
              </a:rPr>
              <a:t> 2325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305926" y="5233737"/>
            <a:ext cx="1503948" cy="6617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Picture 3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2132789" y="1344228"/>
            <a:ext cx="4641026" cy="6872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25" grpId="1"/>
      <p:bldP spid="16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Impetus: Human </a:t>
            </a:r>
            <a:r>
              <a:rPr lang="en-US" dirty="0">
                <a:solidFill>
                  <a:schemeClr val="tx1"/>
                </a:solidFill>
              </a:rPr>
              <a:t>Genome Project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2836507" y="3732245"/>
            <a:ext cx="3489649" cy="18661"/>
          </a:xfrm>
          <a:prstGeom prst="straightConnector1">
            <a:avLst/>
          </a:prstGeom>
          <a:ln>
            <a:tailEnd type="stealth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495800" y="1973420"/>
            <a:ext cx="152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37088" y="2006074"/>
            <a:ext cx="15712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1990</a:t>
            </a:r>
            <a:r>
              <a:rPr lang="en-US" sz="20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Start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37088" y="4456533"/>
            <a:ext cx="14670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2001</a:t>
            </a:r>
            <a:r>
              <a:rPr lang="en-US" sz="16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Draft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7088" y="5010150"/>
            <a:ext cx="203453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5"/>
                </a:solidFill>
                <a:latin typeface="+mn-lt"/>
                <a:cs typeface="+mn-cs"/>
              </a:rPr>
              <a:t>2003</a:t>
            </a:r>
            <a:r>
              <a:rPr lang="en-US" sz="2000" dirty="0">
                <a:solidFill>
                  <a:schemeClr val="accent5"/>
                </a:solidFill>
                <a:latin typeface="+mn-lt"/>
                <a:cs typeface="+mn-cs"/>
              </a:rPr>
              <a:t>: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Finished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43418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46466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5256213"/>
            <a:ext cx="152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58000" y="4877771"/>
            <a:ext cx="28761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3 billion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nucleotides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7" name="Picture 16" descr="cover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6798" y="2121222"/>
            <a:ext cx="1540717" cy="2074832"/>
          </a:xfrm>
          <a:prstGeom prst="rect">
            <a:avLst/>
          </a:prstGeom>
        </p:spPr>
      </p:pic>
      <p:pic>
        <p:nvPicPr>
          <p:cNvPr id="18" name="Picture 17" descr="nature01403-f6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70" y="2122573"/>
            <a:ext cx="1531880" cy="20093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66885" y="641528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429407" y="53392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80494" y="5468502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 billion $$$$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01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44513" y="2282372"/>
            <a:ext cx="4599488" cy="3855978"/>
            <a:chOff x="4544513" y="2282372"/>
            <a:chExt cx="4599488" cy="3855978"/>
          </a:xfrm>
        </p:grpSpPr>
        <p:pic>
          <p:nvPicPr>
            <p:cNvPr id="4" name="Picture 3" descr="capacity.eps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7400" y="2603116"/>
              <a:ext cx="4546601" cy="3535234"/>
            </a:xfrm>
            <a:prstGeom prst="rect">
              <a:avLst/>
            </a:prstGeom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4544513" y="2282372"/>
              <a:ext cx="1194975" cy="329940"/>
            </a:xfrm>
            <a:prstGeom prst="rect">
              <a:avLst/>
            </a:prstGeom>
          </p:spPr>
        </p:pic>
      </p:grpSp>
      <p:pic>
        <p:nvPicPr>
          <p:cNvPr id="5" name="Picture 4" descr="a_ell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22466"/>
            <a:ext cx="4385733" cy="35031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6299" y="3743949"/>
            <a:ext cx="30167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longest interleaved repeats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</a:t>
            </a:r>
            <a:r>
              <a:rPr lang="en-US" sz="1800" dirty="0" smtClean="0">
                <a:solidFill>
                  <a:srgbClr val="FF0000"/>
                </a:solidFill>
              </a:rPr>
              <a:t>t length </a:t>
            </a:r>
            <a:r>
              <a:rPr lang="en-US" sz="2000" dirty="0" smtClean="0">
                <a:solidFill>
                  <a:srgbClr val="FF0000"/>
                </a:solidFill>
              </a:rPr>
              <a:t>2248 (and 3412) 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150557" y="4400540"/>
            <a:ext cx="3258858" cy="14176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2441682" y="4430074"/>
            <a:ext cx="462739" cy="14077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2933956" y="4439918"/>
            <a:ext cx="620268" cy="13585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6" name="Group 27"/>
          <p:cNvGrpSpPr/>
          <p:nvPr/>
        </p:nvGrpSpPr>
        <p:grpSpPr>
          <a:xfrm>
            <a:off x="5063725" y="3686152"/>
            <a:ext cx="1871810" cy="743174"/>
            <a:chOff x="5063725" y="3686152"/>
            <a:chExt cx="1871810" cy="743174"/>
          </a:xfrm>
        </p:grpSpPr>
        <p:sp>
          <p:nvSpPr>
            <p:cNvPr id="37" name="TextBox 36"/>
            <p:cNvSpPr txBox="1"/>
            <p:nvPr/>
          </p:nvSpPr>
          <p:spPr>
            <a:xfrm>
              <a:off x="5063725" y="3686152"/>
              <a:ext cx="1871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800" dirty="0" smtClean="0">
                  <a:solidFill>
                    <a:srgbClr val="FF0000"/>
                  </a:solidFill>
                </a:rPr>
                <a:t>upper bound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 bwMode="auto">
            <a:xfrm>
              <a:off x="6377728" y="4038282"/>
              <a:ext cx="449758" cy="391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" name="Group 5"/>
          <p:cNvGrpSpPr/>
          <p:nvPr/>
        </p:nvGrpSpPr>
        <p:grpSpPr>
          <a:xfrm>
            <a:off x="4272943" y="5906765"/>
            <a:ext cx="3377004" cy="995957"/>
            <a:chOff x="4272943" y="5906765"/>
            <a:chExt cx="3377004" cy="995957"/>
          </a:xfrm>
        </p:grpSpPr>
        <p:grpSp>
          <p:nvGrpSpPr>
            <p:cNvPr id="7" name="Group 6"/>
            <p:cNvGrpSpPr/>
            <p:nvPr/>
          </p:nvGrpSpPr>
          <p:grpSpPr>
            <a:xfrm>
              <a:off x="4272943" y="5906765"/>
              <a:ext cx="3377004" cy="995957"/>
              <a:chOff x="5833163" y="799980"/>
              <a:chExt cx="3377004" cy="99595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297940" y="1149606"/>
                <a:ext cx="1871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longest repeat</a:t>
                </a:r>
              </a:p>
              <a:p>
                <a:pPr algn="l"/>
                <a:r>
                  <a:rPr lang="en-US" sz="1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at </a:t>
                </a:r>
                <a:endParaRPr lang="en-US" sz="1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H="1" flipV="1">
                <a:off x="5833163" y="859047"/>
                <a:ext cx="476258" cy="42930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7919319" y="799980"/>
                <a:ext cx="1290848" cy="479427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3" name="Picture 2" descr="latex-image-1.pd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348" y="6606099"/>
              <a:ext cx="1073158" cy="22592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19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18057" y="6400800"/>
            <a:ext cx="301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GRCh37 </a:t>
            </a:r>
            <a:r>
              <a:rPr lang="en-US" sz="1800" dirty="0" err="1" smtClean="0"/>
              <a:t>Chr</a:t>
            </a:r>
            <a:r>
              <a:rPr lang="en-US" sz="1800" dirty="0" smtClean="0"/>
              <a:t> 19  (G = 55M)</a:t>
            </a:r>
            <a:endParaRPr lang="en-US" sz="1800" dirty="0"/>
          </a:p>
        </p:txBody>
      </p:sp>
      <p:pic>
        <p:nvPicPr>
          <p:cNvPr id="34" name="Picture 3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2348" y="2283690"/>
            <a:ext cx="2139906" cy="330626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4946607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6105" cy="762000"/>
          </a:xfrm>
        </p:spPr>
        <p:txBody>
          <a:bodyPr/>
          <a:lstStyle/>
          <a:p>
            <a:pPr algn="l"/>
            <a:r>
              <a:rPr lang="en-US" dirty="0" smtClean="0"/>
              <a:t>Comparison of assembly algorithms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44" y="1202616"/>
            <a:ext cx="7069230" cy="565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452282" y="2877671"/>
            <a:ext cx="6113930" cy="152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61242" y="3065931"/>
            <a:ext cx="6113930" cy="152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97097" y="4365813"/>
            <a:ext cx="611393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515027" y="4688543"/>
            <a:ext cx="611393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532957" y="5656731"/>
            <a:ext cx="6113930" cy="152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25383" y="1577790"/>
            <a:ext cx="6113936" cy="349622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15030" y="6257366"/>
            <a:ext cx="6113930" cy="152400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10973"/>
            <a:ext cx="112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4974336"/>
            <a:ext cx="1590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08" y="3547872"/>
            <a:ext cx="1537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 </a:t>
            </a:r>
            <a:r>
              <a:rPr lang="en-US" dirty="0" err="1" smtClean="0">
                <a:solidFill>
                  <a:schemeClr val="accent2"/>
                </a:solidFill>
              </a:rPr>
              <a:t>Brujin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graph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658368" y="1737360"/>
            <a:ext cx="694944" cy="1828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58368" y="4370832"/>
            <a:ext cx="758952" cy="20025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5" idx="3"/>
          </p:cNvCxnSpPr>
          <p:nvPr/>
        </p:nvCxnSpPr>
        <p:spPr bwMode="auto">
          <a:xfrm flipV="1">
            <a:off x="1127233" y="2953512"/>
            <a:ext cx="290087" cy="88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5" idx="3"/>
          </p:cNvCxnSpPr>
          <p:nvPr/>
        </p:nvCxnSpPr>
        <p:spPr bwMode="auto">
          <a:xfrm>
            <a:off x="1127233" y="3041806"/>
            <a:ext cx="271799" cy="122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630936" y="4443984"/>
            <a:ext cx="822960" cy="621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10" idx="1"/>
          </p:cNvCxnSpPr>
          <p:nvPr/>
        </p:nvCxnSpPr>
        <p:spPr bwMode="auto">
          <a:xfrm flipV="1">
            <a:off x="658368" y="4764743"/>
            <a:ext cx="856659" cy="301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667512" y="5330952"/>
            <a:ext cx="813816" cy="4206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6208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4" y="152404"/>
            <a:ext cx="8866105" cy="762000"/>
          </a:xfrm>
        </p:spPr>
        <p:txBody>
          <a:bodyPr/>
          <a:lstStyle/>
          <a:p>
            <a:pPr algn="l"/>
            <a:r>
              <a:rPr lang="en-US" dirty="0" smtClean="0"/>
              <a:t>Achievable rates on </a:t>
            </a:r>
            <a:r>
              <a:rPr lang="en-US" dirty="0" err="1" smtClean="0"/>
              <a:t>i.i.d</a:t>
            </a:r>
            <a:r>
              <a:rPr lang="en-US" dirty="0" smtClean="0"/>
              <a:t>. DNA</a:t>
            </a:r>
            <a:endParaRPr lang="en-US" dirty="0"/>
          </a:p>
        </p:txBody>
      </p:sp>
      <p:pic>
        <p:nvPicPr>
          <p:cNvPr id="4" name="Picture 3" descr="Capacity V3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74" y="840417"/>
            <a:ext cx="5194150" cy="5293087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4042150" y="1930997"/>
            <a:ext cx="3854282" cy="2628112"/>
            <a:chOff x="4357016" y="2363536"/>
            <a:chExt cx="3854282" cy="2628112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4357016" y="2830951"/>
              <a:ext cx="2310806" cy="21606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490072" y="2363536"/>
              <a:ext cx="17212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MU Bright Roman"/>
                  <a:cs typeface="CMU Bright Roman"/>
                </a:rPr>
                <a:t>sequential algorithm</a:t>
              </a:r>
              <a:endParaRPr lang="en-US" dirty="0">
                <a:solidFill>
                  <a:srgbClr val="FF0000"/>
                </a:solidFill>
                <a:latin typeface="CMU Bright Roman"/>
                <a:cs typeface="CMU Bright Roman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4062252" y="2736011"/>
            <a:ext cx="4588688" cy="2522284"/>
            <a:chOff x="4357016" y="2469364"/>
            <a:chExt cx="4588688" cy="2522284"/>
          </a:xfrm>
        </p:grpSpPr>
        <p:cxnSp>
          <p:nvCxnSpPr>
            <p:cNvPr id="14" name="Straight Connector 13"/>
            <p:cNvCxnSpPr/>
            <p:nvPr/>
          </p:nvCxnSpPr>
          <p:spPr bwMode="auto">
            <a:xfrm flipV="1">
              <a:off x="4357016" y="2830951"/>
              <a:ext cx="2310806" cy="2160697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454791" y="2469364"/>
              <a:ext cx="24909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De </a:t>
              </a:r>
              <a:r>
                <a:rPr lang="en-US" dirty="0" err="1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Brujin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 graph</a:t>
              </a:r>
            </a:p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  <a:latin typeface="CMU Bright Roman"/>
                  <a:cs typeface="CMU Bright Roman"/>
                </a:rPr>
                <a:t>algorithm</a:t>
              </a:r>
              <a:endParaRPr lang="en-US" dirty="0">
                <a:solidFill>
                  <a:schemeClr val="accent6">
                    <a:lumMod val="75000"/>
                  </a:schemeClr>
                </a:solidFill>
                <a:latin typeface="CMU Bright Roman"/>
                <a:cs typeface="CMU Bright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9366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66105" cy="762000"/>
          </a:xfrm>
        </p:spPr>
        <p:txBody>
          <a:bodyPr/>
          <a:lstStyle/>
          <a:p>
            <a:pPr algn="l"/>
            <a:r>
              <a:rPr lang="en-US" dirty="0" smtClean="0"/>
              <a:t>Sequential Algorithm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276" y="1630751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Line 60"/>
          <p:cNvSpPr>
            <a:spLocks noChangeShapeType="1"/>
          </p:cNvSpPr>
          <p:nvPr/>
        </p:nvSpPr>
        <p:spPr bwMode="auto">
          <a:xfrm flipV="1">
            <a:off x="899019" y="210519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60"/>
          <p:cNvSpPr>
            <a:spLocks noChangeShapeType="1"/>
          </p:cNvSpPr>
          <p:nvPr/>
        </p:nvSpPr>
        <p:spPr bwMode="auto">
          <a:xfrm flipV="1">
            <a:off x="1265977" y="225759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1632935" y="240999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1788995" y="2141980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 flipV="1">
            <a:off x="1966149" y="230313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60"/>
          <p:cNvSpPr>
            <a:spLocks noChangeShapeType="1"/>
          </p:cNvSpPr>
          <p:nvPr/>
        </p:nvSpPr>
        <p:spPr bwMode="auto">
          <a:xfrm flipV="1">
            <a:off x="2396376" y="2219056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60"/>
          <p:cNvSpPr>
            <a:spLocks noChangeShapeType="1"/>
          </p:cNvSpPr>
          <p:nvPr/>
        </p:nvSpPr>
        <p:spPr bwMode="auto">
          <a:xfrm flipV="1">
            <a:off x="3075450" y="2208546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05687" y="232941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 flipV="1">
            <a:off x="539342" y="2220808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60"/>
          <p:cNvSpPr>
            <a:spLocks noChangeShapeType="1"/>
          </p:cNvSpPr>
          <p:nvPr/>
        </p:nvSpPr>
        <p:spPr bwMode="auto">
          <a:xfrm flipV="1">
            <a:off x="4160730" y="209993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 flipV="1">
            <a:off x="4527687" y="225233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60"/>
          <p:cNvSpPr>
            <a:spLocks noChangeShapeType="1"/>
          </p:cNvSpPr>
          <p:nvPr/>
        </p:nvSpPr>
        <p:spPr bwMode="auto">
          <a:xfrm flipV="1">
            <a:off x="4894645" y="240473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60"/>
          <p:cNvSpPr>
            <a:spLocks noChangeShapeType="1"/>
          </p:cNvSpPr>
          <p:nvPr/>
        </p:nvSpPr>
        <p:spPr bwMode="auto">
          <a:xfrm flipV="1">
            <a:off x="5050706" y="2136723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60"/>
          <p:cNvSpPr>
            <a:spLocks noChangeShapeType="1"/>
          </p:cNvSpPr>
          <p:nvPr/>
        </p:nvSpPr>
        <p:spPr bwMode="auto">
          <a:xfrm flipV="1">
            <a:off x="5227860" y="229788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 flipV="1">
            <a:off x="5658086" y="221379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60"/>
          <p:cNvSpPr>
            <a:spLocks noChangeShapeType="1"/>
          </p:cNvSpPr>
          <p:nvPr/>
        </p:nvSpPr>
        <p:spPr bwMode="auto">
          <a:xfrm flipV="1">
            <a:off x="6025044" y="236619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60"/>
          <p:cNvSpPr>
            <a:spLocks noChangeShapeType="1"/>
          </p:cNvSpPr>
          <p:nvPr/>
        </p:nvSpPr>
        <p:spPr bwMode="auto">
          <a:xfrm flipV="1">
            <a:off x="6434181" y="220328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0"/>
          <p:cNvSpPr>
            <a:spLocks noChangeShapeType="1"/>
          </p:cNvSpPr>
          <p:nvPr/>
        </p:nvSpPr>
        <p:spPr bwMode="auto">
          <a:xfrm flipV="1">
            <a:off x="5689376" y="207541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6767397" y="2324158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60"/>
          <p:cNvSpPr>
            <a:spLocks noChangeShapeType="1"/>
          </p:cNvSpPr>
          <p:nvPr/>
        </p:nvSpPr>
        <p:spPr bwMode="auto">
          <a:xfrm flipV="1">
            <a:off x="7374775" y="2392475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60"/>
          <p:cNvSpPr>
            <a:spLocks noChangeShapeType="1"/>
          </p:cNvSpPr>
          <p:nvPr/>
        </p:nvSpPr>
        <p:spPr bwMode="auto">
          <a:xfrm flipV="1">
            <a:off x="7678464" y="2080668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60"/>
          <p:cNvSpPr>
            <a:spLocks noChangeShapeType="1"/>
          </p:cNvSpPr>
          <p:nvPr/>
        </p:nvSpPr>
        <p:spPr bwMode="auto">
          <a:xfrm flipV="1">
            <a:off x="8047370" y="1996586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 flipV="1">
            <a:off x="3943295" y="2215551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647251" y="2357442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1"/>
          <p:cNvGrpSpPr/>
          <p:nvPr/>
        </p:nvGrpSpPr>
        <p:grpSpPr>
          <a:xfrm>
            <a:off x="7089244" y="2115703"/>
            <a:ext cx="593441" cy="89338"/>
            <a:chOff x="7089244" y="2331871"/>
            <a:chExt cx="593441" cy="89338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 flipV="1">
              <a:off x="7134355" y="2421209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0"/>
            <p:cNvSpPr>
              <a:spLocks noChangeShapeType="1"/>
            </p:cNvSpPr>
            <p:nvPr/>
          </p:nvSpPr>
          <p:spPr bwMode="auto">
            <a:xfrm flipV="1">
              <a:off x="7089244" y="2331871"/>
              <a:ext cx="548330" cy="0"/>
            </a:xfrm>
            <a:prstGeom prst="line">
              <a:avLst/>
            </a:prstGeom>
            <a:noFill/>
            <a:ln w="57150" cmpd="sng">
              <a:solidFill>
                <a:srgbClr val="446DC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769872" y="244502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60"/>
          <p:cNvSpPr>
            <a:spLocks noChangeShapeType="1"/>
          </p:cNvSpPr>
          <p:nvPr/>
        </p:nvSpPr>
        <p:spPr bwMode="auto">
          <a:xfrm flipV="1">
            <a:off x="5979501" y="2495827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60"/>
          <p:cNvSpPr>
            <a:spLocks noChangeShapeType="1"/>
          </p:cNvSpPr>
          <p:nvPr/>
        </p:nvSpPr>
        <p:spPr bwMode="auto">
          <a:xfrm flipV="1">
            <a:off x="2724798" y="2350434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Line 60"/>
          <p:cNvSpPr>
            <a:spLocks noChangeShapeType="1"/>
          </p:cNvSpPr>
          <p:nvPr/>
        </p:nvSpPr>
        <p:spPr bwMode="auto">
          <a:xfrm flipV="1">
            <a:off x="2398838" y="2221531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" name="Line 60"/>
          <p:cNvSpPr>
            <a:spLocks noChangeShapeType="1"/>
          </p:cNvSpPr>
          <p:nvPr/>
        </p:nvSpPr>
        <p:spPr bwMode="auto">
          <a:xfrm flipV="1">
            <a:off x="2727260" y="2352909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 flipV="1">
            <a:off x="2401299" y="2567952"/>
            <a:ext cx="879691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V="1">
            <a:off x="3077910" y="2211023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V="1">
            <a:off x="2394941" y="2570426"/>
            <a:ext cx="1212385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3503725" y="2328147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V="1">
            <a:off x="2397403" y="2572901"/>
            <a:ext cx="1659737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Rectangle 64"/>
          <p:cNvSpPr/>
          <p:nvPr/>
        </p:nvSpPr>
        <p:spPr bwMode="auto">
          <a:xfrm>
            <a:off x="3737117" y="1574122"/>
            <a:ext cx="381762" cy="12346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412001" y="1558958"/>
            <a:ext cx="370479" cy="147451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 flipV="1">
            <a:off x="6436643" y="2205764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 flipV="1">
            <a:off x="3945944" y="2218213"/>
            <a:ext cx="548330" cy="0"/>
          </a:xfrm>
          <a:prstGeom prst="line">
            <a:avLst/>
          </a:prstGeom>
          <a:noFill/>
          <a:ln w="57150" cmpd="sng">
            <a:solidFill>
              <a:srgbClr val="00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V="1">
            <a:off x="6430285" y="2199419"/>
            <a:ext cx="54833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93"/>
          <p:cNvGrpSpPr/>
          <p:nvPr/>
        </p:nvGrpSpPr>
        <p:grpSpPr>
          <a:xfrm>
            <a:off x="3915826" y="2269863"/>
            <a:ext cx="1882053" cy="1704684"/>
            <a:chOff x="3915826" y="2269863"/>
            <a:chExt cx="1882053" cy="1704684"/>
          </a:xfrm>
        </p:grpSpPr>
        <p:sp>
          <p:nvSpPr>
            <p:cNvPr id="90" name="TextBox 89"/>
            <p:cNvSpPr txBox="1"/>
            <p:nvPr/>
          </p:nvSpPr>
          <p:spPr>
            <a:xfrm>
              <a:off x="3915826" y="3512882"/>
              <a:ext cx="18820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U Bright Roman"/>
                  <a:cs typeface="CMU Bright Roman"/>
                </a:rPr>
                <a:t>small overlap</a:t>
              </a:r>
              <a:endParaRPr lang="en-US" dirty="0">
                <a:latin typeface="CMU Bright Roman"/>
                <a:cs typeface="CMU Bright Roman"/>
              </a:endParaRPr>
            </a:p>
          </p:txBody>
        </p:sp>
        <p:cxnSp>
          <p:nvCxnSpPr>
            <p:cNvPr id="92" name="Straight Arrow Connector 91"/>
            <p:cNvCxnSpPr>
              <a:stCxn id="90" idx="0"/>
            </p:cNvCxnSpPr>
            <p:nvPr/>
          </p:nvCxnSpPr>
          <p:spPr bwMode="auto">
            <a:xfrm flipH="1" flipV="1">
              <a:off x="4116039" y="2269863"/>
              <a:ext cx="740814" cy="124301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9" name="Rectangle 48"/>
          <p:cNvSpPr/>
          <p:nvPr/>
        </p:nvSpPr>
        <p:spPr>
          <a:xfrm>
            <a:off x="370114" y="4374607"/>
            <a:ext cx="8392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CMU Bright Roman"/>
                <a:cs typeface="CMU Bright Roman"/>
              </a:rPr>
              <a:t>Intuition: when merging a read with small overlap, still many reads remaining.</a:t>
            </a:r>
            <a:endParaRPr lang="en-US" dirty="0">
              <a:latin typeface="CMU Bright Roman"/>
              <a:cs typeface="CMU Bright Roman"/>
            </a:endParaRPr>
          </a:p>
        </p:txBody>
      </p:sp>
    </p:spTree>
    <p:extLst>
      <p:ext uri="{BB962C8B-B14F-4D97-AF65-F5344CB8AC3E}">
        <p14:creationId xmlns:p14="http://schemas.microsoft.com/office/powerpoint/2010/main" val="939397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1646E-6 2.72096E-6 L -0.29023 0.0640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1" y="3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  <p:bldP spid="38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59" grpId="1" animBg="1"/>
      <p:bldP spid="60" grpId="0" animBg="1"/>
      <p:bldP spid="61" grpId="0" animBg="1"/>
      <p:bldP spid="61" grpId="1" animBg="1"/>
      <p:bldP spid="61" grpId="2" animBg="1"/>
      <p:bldP spid="63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702" y="2976543"/>
            <a:ext cx="8421020" cy="7254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133033" y="1646097"/>
            <a:ext cx="8909642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7021" y="1239744"/>
            <a:ext cx="18059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2200" dirty="0" smtClean="0">
                <a:solidFill>
                  <a:srgbClr val="003366"/>
                </a:solidFill>
                <a:latin typeface="+mn-lt"/>
                <a:cs typeface="CMU Bright Roman"/>
              </a:rPr>
              <a:t>ACGTCCTATGCGTATGCGTAATGCCACATATTGCTATGCGTAATGCGT</a:t>
            </a:r>
            <a:endParaRPr lang="en-US" sz="2200" dirty="0">
              <a:solidFill>
                <a:srgbClr val="003366"/>
              </a:solidFill>
              <a:latin typeface="+mn-lt"/>
              <a:cs typeface="CMU Bright Roman"/>
            </a:endParaRPr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 flipV="1">
            <a:off x="1297143" y="2383980"/>
            <a:ext cx="1449885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9097" y="1234555"/>
            <a:ext cx="36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cs typeface="CMU Bright Roman"/>
              </a:rPr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43714" y="1224824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cs typeface="CMU Bright Roman"/>
              </a:rPr>
              <a:t>A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2903" y="1224098"/>
            <a:ext cx="36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cs typeface="CMU Bright Roman"/>
              </a:rPr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685252" y="1215091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CMU Bright Roman"/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07578" y="1223371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cs typeface="CMU Bright Roman"/>
              </a:rPr>
              <a:t>C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134642" y="1223372"/>
            <a:ext cx="36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cs typeface="CMU Bright Roman"/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23783" y="1223371"/>
            <a:ext cx="36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cs typeface="CMU Bright Roman"/>
              </a:rPr>
              <a:t>T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468831" y="1215089"/>
            <a:ext cx="4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66"/>
                </a:solidFill>
                <a:cs typeface="CMU Bright Roman"/>
              </a:rPr>
              <a:t>A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2524" y="2795070"/>
            <a:ext cx="4131326" cy="31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25496" y="6114358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Illumina</a:t>
            </a:r>
            <a:r>
              <a:rPr lang="en-US" dirty="0" smtClean="0"/>
              <a:t> noise profile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63131E-6 L -0.00104 0.106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3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Modified </a:t>
            </a:r>
            <a:r>
              <a:rPr lang="en-US" dirty="0" smtClean="0"/>
              <a:t>greedy algorithm  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V="1">
            <a:off x="534276" y="1576148"/>
            <a:ext cx="8049169" cy="0"/>
          </a:xfrm>
          <a:prstGeom prst="line">
            <a:avLst/>
          </a:prstGeom>
          <a:noFill/>
          <a:ln w="76200" cmpd="sng">
            <a:solidFill>
              <a:srgbClr val="446DCB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endParaRPr lang="en-US">
              <a:ln w="12700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Line 60"/>
          <p:cNvSpPr>
            <a:spLocks noChangeShapeType="1"/>
          </p:cNvSpPr>
          <p:nvPr/>
        </p:nvSpPr>
        <p:spPr bwMode="auto">
          <a:xfrm flipV="1">
            <a:off x="1265977" y="223564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60"/>
          <p:cNvSpPr>
            <a:spLocks noChangeShapeType="1"/>
          </p:cNvSpPr>
          <p:nvPr/>
        </p:nvSpPr>
        <p:spPr bwMode="auto">
          <a:xfrm flipV="1">
            <a:off x="1632934" y="2388049"/>
            <a:ext cx="872741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60"/>
          <p:cNvSpPr>
            <a:spLocks noChangeShapeType="1"/>
          </p:cNvSpPr>
          <p:nvPr/>
        </p:nvSpPr>
        <p:spPr bwMode="auto">
          <a:xfrm flipV="1">
            <a:off x="2396376" y="2197111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0"/>
          <p:cNvSpPr>
            <a:spLocks noChangeShapeType="1"/>
          </p:cNvSpPr>
          <p:nvPr/>
        </p:nvSpPr>
        <p:spPr bwMode="auto">
          <a:xfrm flipV="1">
            <a:off x="3505686" y="2307470"/>
            <a:ext cx="1210475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60"/>
          <p:cNvSpPr>
            <a:spLocks noChangeShapeType="1"/>
          </p:cNvSpPr>
          <p:nvPr/>
        </p:nvSpPr>
        <p:spPr bwMode="auto">
          <a:xfrm flipV="1">
            <a:off x="4901514" y="2275937"/>
            <a:ext cx="881541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6425514" y="2302213"/>
            <a:ext cx="1475945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60"/>
          <p:cNvSpPr>
            <a:spLocks noChangeShapeType="1"/>
          </p:cNvSpPr>
          <p:nvPr/>
        </p:nvSpPr>
        <p:spPr bwMode="auto">
          <a:xfrm flipV="1">
            <a:off x="7678464" y="2058723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60"/>
          <p:cNvSpPr>
            <a:spLocks noChangeShapeType="1"/>
          </p:cNvSpPr>
          <p:nvPr/>
        </p:nvSpPr>
        <p:spPr bwMode="auto">
          <a:xfrm flipV="1">
            <a:off x="8047370" y="1974641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60"/>
          <p:cNvSpPr>
            <a:spLocks noChangeShapeType="1"/>
          </p:cNvSpPr>
          <p:nvPr/>
        </p:nvSpPr>
        <p:spPr bwMode="auto">
          <a:xfrm flipV="1">
            <a:off x="4443237" y="2487896"/>
            <a:ext cx="629897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60"/>
          <p:cNvSpPr>
            <a:spLocks noChangeShapeType="1"/>
          </p:cNvSpPr>
          <p:nvPr/>
        </p:nvSpPr>
        <p:spPr bwMode="auto">
          <a:xfrm flipV="1">
            <a:off x="2724798" y="2328489"/>
            <a:ext cx="548330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V="1">
            <a:off x="3158658" y="2123917"/>
            <a:ext cx="575829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V="1">
            <a:off x="5642920" y="2401210"/>
            <a:ext cx="936366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" name="Line 60"/>
          <p:cNvSpPr>
            <a:spLocks noChangeShapeType="1"/>
          </p:cNvSpPr>
          <p:nvPr/>
        </p:nvSpPr>
        <p:spPr bwMode="auto">
          <a:xfrm flipV="1">
            <a:off x="565663" y="2340801"/>
            <a:ext cx="752391" cy="0"/>
          </a:xfrm>
          <a:prstGeom prst="line">
            <a:avLst/>
          </a:prstGeom>
          <a:noFill/>
          <a:ln w="57150" cmpd="sng">
            <a:solidFill>
              <a:srgbClr val="446DC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459851" y="2242545"/>
            <a:ext cx="343975" cy="461665"/>
            <a:chOff x="3459851" y="2480658"/>
            <a:chExt cx="343975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3459851" y="2480658"/>
              <a:ext cx="3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501447" y="2505676"/>
              <a:ext cx="265410" cy="82378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57389" y="1710923"/>
            <a:ext cx="343975" cy="461665"/>
            <a:chOff x="3457389" y="1949036"/>
            <a:chExt cx="343975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3457389" y="1949036"/>
              <a:ext cx="3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503910" y="2322948"/>
              <a:ext cx="265410" cy="82378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4197922"/>
            <a:ext cx="7950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Threshold optimized to tradeoff between false alarm and </a:t>
            </a:r>
          </a:p>
          <a:p>
            <a:pPr algn="l"/>
            <a:r>
              <a:rPr lang="en-US" dirty="0" err="1" smtClean="0"/>
              <a:t>mis</a:t>
            </a:r>
            <a:r>
              <a:rPr lang="en-US" dirty="0" smtClean="0"/>
              <a:t>-detection.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4847033" y="1830521"/>
            <a:ext cx="343975" cy="486469"/>
            <a:chOff x="4847033" y="2068634"/>
            <a:chExt cx="343975" cy="486469"/>
          </a:xfrm>
        </p:grpSpPr>
        <p:sp>
          <p:nvSpPr>
            <p:cNvPr id="65" name="Rectangle 64"/>
            <p:cNvSpPr/>
            <p:nvPr/>
          </p:nvSpPr>
          <p:spPr bwMode="auto">
            <a:xfrm>
              <a:off x="4900745" y="2472725"/>
              <a:ext cx="265410" cy="82378"/>
            </a:xfrm>
            <a:prstGeom prst="rect">
              <a:avLst/>
            </a:prstGeom>
            <a:solidFill>
              <a:srgbClr val="00CC99"/>
            </a:solidFill>
            <a:ln w="9525" cap="flat" cmpd="sng" algn="ctr">
              <a:solidFill>
                <a:srgbClr val="00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47033" y="2068634"/>
              <a:ext cx="3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0" y="2945603"/>
            <a:ext cx="7519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We merge the two reads  if Hamming distance is less </a:t>
            </a:r>
          </a:p>
          <a:p>
            <a:pPr algn="l"/>
            <a:r>
              <a:rPr lang="en-US" dirty="0" smtClean="0"/>
              <a:t>than a threshold.</a:t>
            </a:r>
            <a:endParaRPr lang="en-US" dirty="0"/>
          </a:p>
        </p:txBody>
      </p:sp>
      <p:pic>
        <p:nvPicPr>
          <p:cNvPr id="66" name="Picture 65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34" y="-514493"/>
            <a:ext cx="179622" cy="34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064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pacity_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8" y="1315741"/>
            <a:ext cx="4854809" cy="5010912"/>
          </a:xfrm>
          <a:prstGeom prst="rect">
            <a:avLst/>
          </a:prstGeom>
        </p:spPr>
      </p:pic>
      <p:pic>
        <p:nvPicPr>
          <p:cNvPr id="2" name="Picture 1" descr="Capacity Nois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40" y="1316736"/>
            <a:ext cx="4854809" cy="50109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52561" y="1661313"/>
            <a:ext cx="1610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MU Bright Roman"/>
                <a:cs typeface="CMU Bright Roman"/>
              </a:rPr>
              <a:t>c</a:t>
            </a:r>
            <a:r>
              <a:rPr lang="en-US" dirty="0" smtClean="0">
                <a:latin typeface="CMU Bright Roman"/>
                <a:cs typeface="CMU Bright Roman"/>
              </a:rPr>
              <a:t>overage constraint</a:t>
            </a:r>
            <a:endParaRPr lang="en-US" dirty="0">
              <a:latin typeface="CMU Bright Roman"/>
              <a:cs typeface="CMU Bright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53134" y="1193203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U Bright Roman"/>
                <a:cs typeface="CMU Bright Roman"/>
              </a:rPr>
              <a:t>no-repeat constraint</a:t>
            </a:r>
            <a:endParaRPr lang="en-US" dirty="0">
              <a:latin typeface="CMU Bright Roman"/>
              <a:cs typeface="CMU Bright Roman"/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3066151" y="1573154"/>
            <a:ext cx="327773" cy="3895595"/>
            <a:chOff x="4020855" y="1555140"/>
            <a:chExt cx="327773" cy="3895595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4020855" y="1555140"/>
              <a:ext cx="0" cy="3895595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045915" y="2344282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048003" y="3185612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037565" y="4515456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4039653" y="5193948"/>
              <a:ext cx="300625" cy="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 bwMode="auto">
          <a:xfrm flipH="1">
            <a:off x="1611878" y="1675638"/>
            <a:ext cx="3898384" cy="38363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0916" y="195943"/>
            <a:ext cx="7772400" cy="762000"/>
          </a:xfrm>
        </p:spPr>
        <p:txBody>
          <a:bodyPr/>
          <a:lstStyle/>
          <a:p>
            <a:r>
              <a:rPr lang="en-US" dirty="0" smtClean="0"/>
              <a:t>Impact on sequencing capacity</a:t>
            </a:r>
            <a:endParaRPr lang="en-US" dirty="0"/>
          </a:p>
        </p:txBody>
      </p:sp>
      <p:pic>
        <p:nvPicPr>
          <p:cNvPr id="21" name="Picture 20" descr="NoiseIplot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458" y="2565722"/>
            <a:ext cx="3276600" cy="28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34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3.74247E-6 L 0.06008 -0.00139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Capacity-achieving assembly for general DNA statistics and noisy reads.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Reference-based assembly.</a:t>
            </a:r>
          </a:p>
          <a:p>
            <a:endParaRPr lang="en-US" dirty="0" smtClean="0"/>
          </a:p>
          <a:p>
            <a:r>
              <a:rPr lang="en-US" dirty="0" smtClean="0"/>
              <a:t>Partial reconstruction.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……...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" y="160768"/>
            <a:ext cx="8866105" cy="762000"/>
          </a:xfrm>
        </p:spPr>
        <p:txBody>
          <a:bodyPr/>
          <a:lstStyle/>
          <a:p>
            <a:pPr algn="l"/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2627"/>
            <a:ext cx="8817509" cy="2807185"/>
          </a:xfrm>
        </p:spPr>
        <p:txBody>
          <a:bodyPr/>
          <a:lstStyle/>
          <a:p>
            <a:r>
              <a:rPr lang="en-US" dirty="0" smtClean="0"/>
              <a:t>An analogy between sequencing and communication is drawn</a:t>
            </a:r>
          </a:p>
          <a:p>
            <a:endParaRPr lang="en-US" dirty="0" smtClean="0"/>
          </a:p>
          <a:p>
            <a:r>
              <a:rPr lang="en-US" dirty="0" smtClean="0"/>
              <a:t>A notion of </a:t>
            </a:r>
            <a:r>
              <a:rPr lang="en-US" dirty="0" smtClean="0">
                <a:solidFill>
                  <a:srgbClr val="FF0000"/>
                </a:solidFill>
              </a:rPr>
              <a:t>sequencing capacity </a:t>
            </a:r>
            <a:r>
              <a:rPr lang="en-US" dirty="0" smtClean="0"/>
              <a:t>is formulated</a:t>
            </a:r>
          </a:p>
          <a:p>
            <a:endParaRPr lang="en-US" dirty="0" smtClean="0"/>
          </a:p>
          <a:p>
            <a:r>
              <a:rPr lang="en-US" dirty="0" smtClean="0"/>
              <a:t>Framework for guiding design of algorithms and technologies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gets cheaper and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31" y="1905000"/>
            <a:ext cx="3931652" cy="4566651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Cost of one human genome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  HGP:	$ 3 billion</a:t>
            </a:r>
            <a:endParaRPr lang="en-US" sz="2000" u="sng" dirty="0" smtClean="0"/>
          </a:p>
          <a:p>
            <a:r>
              <a:rPr lang="en-US" sz="2000" dirty="0" smtClean="0"/>
              <a:t>2004: 	$30,000,000</a:t>
            </a:r>
            <a:endParaRPr lang="en-US" sz="2000" dirty="0"/>
          </a:p>
          <a:p>
            <a:r>
              <a:rPr lang="en-US" sz="2000" dirty="0"/>
              <a:t>2008: </a:t>
            </a:r>
            <a:r>
              <a:rPr lang="en-US" sz="2000" dirty="0" smtClean="0"/>
              <a:t>	$</a:t>
            </a:r>
            <a:r>
              <a:rPr lang="en-US" sz="2000" dirty="0"/>
              <a:t>100,000</a:t>
            </a:r>
          </a:p>
          <a:p>
            <a:r>
              <a:rPr lang="en-US" sz="2000" dirty="0"/>
              <a:t>2010: </a:t>
            </a:r>
            <a:r>
              <a:rPr lang="en-US" sz="2000" dirty="0" smtClean="0"/>
              <a:t>	$10,000</a:t>
            </a:r>
          </a:p>
          <a:p>
            <a:r>
              <a:rPr lang="en-US" sz="2000" b="1" dirty="0" smtClean="0">
                <a:solidFill>
                  <a:schemeClr val="accent2"/>
                </a:solidFill>
              </a:rPr>
              <a:t>2011: 	$4,000 </a:t>
            </a:r>
            <a:endParaRPr lang="en-US" sz="2000" b="1" dirty="0">
              <a:solidFill>
                <a:schemeClr val="accent2"/>
              </a:solidFill>
            </a:endParaRPr>
          </a:p>
          <a:p>
            <a:r>
              <a:rPr lang="en-US" sz="2000" dirty="0" smtClean="0"/>
              <a:t>2012-13:  	$</a:t>
            </a:r>
            <a:r>
              <a:rPr lang="en-US" sz="2000" dirty="0"/>
              <a:t>1,000</a:t>
            </a:r>
          </a:p>
          <a:p>
            <a:r>
              <a:rPr lang="en-US" sz="2000" dirty="0" smtClean="0"/>
              <a:t>???: 		$</a:t>
            </a:r>
            <a:r>
              <a:rPr lang="en-US" sz="2000" dirty="0"/>
              <a:t>3</a:t>
            </a:r>
            <a:r>
              <a:rPr lang="en-US" sz="2000" dirty="0" smtClean="0"/>
              <a:t>00</a:t>
            </a:r>
            <a:endParaRPr lang="en-US" sz="2000" dirty="0"/>
          </a:p>
          <a:p>
            <a:endParaRPr lang="en-US" b="1" dirty="0"/>
          </a:p>
        </p:txBody>
      </p:sp>
      <p:pic>
        <p:nvPicPr>
          <p:cNvPr id="4098" name="Picture 2" descr="http://1.bp.blogspot.com/-4VMM5enIUAo/TWSbF5wcyRI/AAAAAAAAAXU/qBOTCznLLTU/s1600/Sequencing+Cost+per+Geno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9" y="1614135"/>
            <a:ext cx="4407750" cy="328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763" y="5631543"/>
            <a:ext cx="68064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Time to sequence one genome:  years  </a:t>
            </a:r>
            <a:r>
              <a:rPr lang="en-US" dirty="0" smtClean="0">
                <a:sym typeface="Wingdings" pitchFamily="2" charset="2"/>
              </a:rPr>
              <a:t> days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Massive </a:t>
            </a:r>
            <a:r>
              <a:rPr lang="en-US" dirty="0" smtClean="0"/>
              <a:t>parallelization =&gt; high throughput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366885" y="503645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41042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many genomes to sequence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6375" y="1117601"/>
            <a:ext cx="2945523" cy="233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62788" y="3351173"/>
            <a:ext cx="235352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100 million </a:t>
            </a:r>
            <a:r>
              <a:rPr lang="en-US" sz="2000" dirty="0" smtClean="0">
                <a:latin typeface="+mn-lt"/>
                <a:cs typeface="+mn-cs"/>
              </a:rPr>
              <a:t>species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(e.g. </a:t>
            </a: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hylogeny)</a:t>
            </a: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2224" y="2720796"/>
            <a:ext cx="3310312" cy="198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84445" y="4828152"/>
            <a:ext cx="354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7 billion individuals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(SNP, personal genomics) </a:t>
            </a:r>
            <a:endParaRPr lang="en-US" sz="20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3949" y="4099162"/>
            <a:ext cx="2130917" cy="15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46369" y="5657671"/>
            <a:ext cx="2901755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Arial"/>
              </a:rPr>
              <a:t>10</a:t>
            </a:r>
            <a:r>
              <a:rPr lang="en-US" sz="2000" baseline="30000" dirty="0" smtClean="0">
                <a:latin typeface="Arial"/>
              </a:rPr>
              <a:t>13</a:t>
            </a:r>
            <a:r>
              <a:rPr lang="en-US" sz="2000" dirty="0" smtClean="0">
                <a:latin typeface="+mn-lt"/>
              </a:rPr>
              <a:t> cells in a human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</a:rPr>
              <a:t>(e.g. somatic mutations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uch as HIV, cancer)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6885" y="6415287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Batzoglou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10848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Genome Shotgun Sequencing</a:t>
            </a:r>
            <a:endParaRPr lang="en-US" dirty="0"/>
          </a:p>
        </p:txBody>
      </p:sp>
      <p:pic>
        <p:nvPicPr>
          <p:cNvPr id="72" name="Content Placeholder 71" descr="fig_setup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62035"/>
            <a:ext cx="7772400" cy="3171402"/>
          </a:xfrm>
        </p:spPr>
      </p:pic>
      <p:sp>
        <p:nvSpPr>
          <p:cNvPr id="73" name="TextBox 72"/>
          <p:cNvSpPr txBox="1"/>
          <p:nvPr/>
        </p:nvSpPr>
        <p:spPr>
          <a:xfrm>
            <a:off x="-33983" y="5700728"/>
            <a:ext cx="8950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Reads are </a:t>
            </a:r>
            <a:r>
              <a:rPr lang="en-US" dirty="0" smtClean="0">
                <a:solidFill>
                  <a:srgbClr val="FF0000"/>
                </a:solidFill>
              </a:rPr>
              <a:t>assembled</a:t>
            </a:r>
            <a:r>
              <a:rPr lang="en-US" dirty="0" smtClean="0"/>
              <a:t> to reconstruct the original DNA sequence.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Will focus on </a:t>
            </a:r>
            <a:r>
              <a:rPr lang="en-US" dirty="0" smtClean="0">
                <a:solidFill>
                  <a:srgbClr val="FF0000"/>
                </a:solidFill>
              </a:rPr>
              <a:t>de novo</a:t>
            </a:r>
            <a:r>
              <a:rPr lang="en-US" dirty="0" smtClean="0"/>
              <a:t> assembly in this talk.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37377" y="3752514"/>
            <a:ext cx="129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1000</a:t>
            </a:r>
            <a:endParaRPr lang="en-US" dirty="0"/>
          </a:p>
        </p:txBody>
      </p:sp>
      <p:pic>
        <p:nvPicPr>
          <p:cNvPr id="7" name="Picture 2" descr="C:\Users\Andreas\Documents\Career\Stanford PhD\Quals\Solexa sequenc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7674" y="4006712"/>
            <a:ext cx="2711937" cy="17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Gigantic Jigsaw Puzzle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064" y="1274989"/>
            <a:ext cx="7682593" cy="521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Sequencing Technologies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041" y="1103289"/>
            <a:ext cx="5213959" cy="5638800"/>
          </a:xfrm>
        </p:spPr>
        <p:txBody>
          <a:bodyPr/>
          <a:lstStyle/>
          <a:p>
            <a:r>
              <a:rPr lang="en-US" dirty="0" smtClean="0"/>
              <a:t>HGP era: single technology (Sanger)</a:t>
            </a:r>
          </a:p>
          <a:p>
            <a:endParaRPr lang="en-US" dirty="0" smtClean="0"/>
          </a:p>
          <a:p>
            <a:r>
              <a:rPr lang="en-US" dirty="0" smtClean="0"/>
              <a:t>Current: multiple “next generation” technologies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Illumina</a:t>
            </a:r>
            <a:r>
              <a:rPr lang="en-US" dirty="0" smtClean="0"/>
              <a:t>, </a:t>
            </a:r>
            <a:r>
              <a:rPr lang="en-US" dirty="0" err="1" smtClean="0"/>
              <a:t>SoLiD</a:t>
            </a:r>
            <a:r>
              <a:rPr lang="en-US" dirty="0" smtClean="0"/>
              <a:t>, Pac Bio, Ion Torrent, etc.)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Each technology has different read lengths, noise profiles, etc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165026" y="1803748"/>
            <a:ext cx="2653651" cy="1615858"/>
            <a:chOff x="9874624" y="24307800"/>
            <a:chExt cx="8032376" cy="6019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49600" y="26822400"/>
              <a:ext cx="2057400" cy="2057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54398" y="24307800"/>
              <a:ext cx="4572000" cy="3200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0" y="27889200"/>
              <a:ext cx="2118150" cy="19812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58400" y="27597100"/>
              <a:ext cx="3759798" cy="2730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74624" y="25908000"/>
              <a:ext cx="1428376" cy="1655618"/>
            </a:xfrm>
            <a:prstGeom prst="rect">
              <a:avLst/>
            </a:prstGeom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assembly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06" y="1135828"/>
            <a:ext cx="7764307" cy="5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2976" y="6140824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</a:p>
          <a:p>
            <a:r>
              <a:rPr lang="en-US" sz="1400" dirty="0" smtClean="0"/>
              <a:t>Wikipedia</a:t>
            </a:r>
            <a:endParaRPr lang="en-US" sz="14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07"/>
  <p:tag name="DEFAULTHEIGHT" val="356"/>
  <p:tag name="DEFAULTDISPLAYSOURCE" val="\documentclass{article}\pagestyle{empty}&#10;\begin{document}&#10;&#10;\end{document}&#10;"/>
  <p:tag name="EMBEDFONTS" val="0"/>
  <p:tag name="FIRSTDTSE@C02HHC3VDJYT3PP7" val="45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2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 =1: \mbox{ roghly equivalent to coverage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1"/>
  <p:tag name="PICTUREFILESIZE" val="86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\ell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"/>
  <p:tag name="PICTUREFILESIZE" val="9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$\bar{L} : = \frac{L}{\log G}$  template TPT1  env TPENV1  fore 0  back 16777215  eqnno 7"/>
  <p:tag name="FILENAME" val="TP_tmp"/>
  <p:tag name="ORIGWIDTH" val="49"/>
  <p:tag name="PICTUREFILESIZE" val="394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L \uparrow \Rightarrow C \uparro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3"/>
  <p:tag name="PICTUREFILESIZE" val="27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G \uparrow \Rightarrow C \downarro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L} = 4.6  template TPT1  env TPENV1  fore 0  back 16777215  eqnno 1"/>
  <p:tag name="FILENAME" val="TP_tmp"/>
  <p:tag name="ORIGWIDTH" val="35"/>
  <p:tag name="PICTUREFILESIZE" val="30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H_2({\bf p}) = -\log \sum_{i=1}^4 p_i^2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9"/>
  <p:tag name="PICTUREFILESIZE" val="93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0  template TPT1  env TPENV1  fore 0  back 16777215  eqnno 16"/>
  <p:tag name="FILENAME" val="TP_tmp"/>
  <p:tag name="ORIGWIDTH" val="28"/>
  <p:tag name="PICTUREFILESIZE" val="15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\bar{L}  template TPT1  env TPENV1  fore 0  back 16777215  eqnno 17"/>
  <p:tag name="FILENAME" val="TP_tmp"/>
  <p:tag name="ORIGWIDTH" val="30"/>
  <p:tag name="PICTUREFILESIZE" val="206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0  template TPT1  env TPENV1  fore 0  back 16777215  eqnno 16"/>
  <p:tag name="FILENAME" val="TP_tmp"/>
  <p:tag name="ORIGWIDTH" val="28"/>
  <p:tag name="PICTUREFILESIZE" val="156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 = \bar{L}  template TPT1  env TPENV1  fore 0  back 16777215  eqnno 17"/>
  <p:tag name="FILENAME" val="TP_tmp"/>
  <p:tag name="ORIGWIDTH" val="30"/>
  <p:tag name="PICTUREFILESIZE" val="20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&gt; G/L \log G  template TPT1  env TPENV1  fore 0  back 16777215  eqnno 1"/>
  <p:tag name="FILENAME" val="TP_tmp"/>
  <p:tag name="ORIGWIDTH" val="68"/>
  <p:tag name="PICTUREFILESIZE" val="25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ell = L-1, L-2, \ldots,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36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N_{\rm cov} = \frac{G}{L} \ln  \left (\frac{G}{\epsilon} \right)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9"/>
  <p:tag name="PICTUREFILESIZE" val="757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ell = L-1 \mbox{ or }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2"/>
  <p:tag name="PICTUREFILESIZE" val="256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approx $ coverage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50"/>
  <p:tag name="PICTUREFILESIZE" val="19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begin{eqnarray*}&#10;&amp; &amp; \mbox{Pr[ no unbridged $\ell$-repeat ]} \\&#10;&amp; \approx &amp; \mbox{E[ $\#$ of $\ell$-repeats]} \times \mbox{Pr[$\ell$-subsequence is unbridged]}&#10;\end{eqnarray*}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635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approx G^2 \left ( \sum_i p_i^2 \right)^\ell \times e^{-2(L-\ell-1)/R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15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= G^2 e^{-(\ell H_2 + 2(L-\ell-1)/R)}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8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ell = L-1 \mbox{ or } \ell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0"/>
  <p:tag name="PICTUREFILESIZE" val="30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 channel capacity $C$ bits/sec}  template TPT1  env TPENV2  fore 0  back 16777215  eqnno 1"/>
  <p:tag name="FILENAME" val="TP_tmp"/>
  <p:tag name="ORIGWIDTH" val="123"/>
  <p:tag name="PICTUREFILESIZE" val="398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_{\rm greedy} (L)&#10;= \min_{1 \le \ell \le L-1} \frac{2(L-\ell-1)}{&#10;\log (\mbox{$\#$ of $\ell$-repeats})}&#10;$$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4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ell  template TPT1  env TPENV1  fore 0  back 16777215  eqnno 1"/>
  <p:tag name="FILENAME" val="TP_tmp"/>
  <p:tag name="ORIGWIDTH" val="7"/>
  <p:tag name="PICTUREFILESIZE" val="9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\rm greedy}(L)  template TPT1  env TPENV1  fore 0  back 16777215  eqnno 1"/>
  <p:tag name="FILENAME" val="TP_tmp"/>
  <p:tag name="ORIGWIDTH" val="47"/>
  <p:tag name="PICTUREFILESIZE" val="344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R_{\rm greedy} (L)&#10;= \min_{1 \le \ell \le L-1} \frac{2(L-\ell-1)}{&#10;\log (\mbox{$\#$ of $\ell$-repeats})}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2"/>
  <p:tag name="PICTUREFILESIZE" val="1296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\log (\mbox{$\#$ of $\ell$-repeats})&#10;$$&#10;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4"/>
  <p:tag name="PICTUREFILESIZE" val="31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_{\rm greedy}(L)  template TPT1  env TPENV1  fore 0  back 16777215  eqnno 1"/>
  <p:tag name="FILENAME" val="TP_tmp"/>
  <p:tag name="ORIGWIDTH" val="47"/>
  <p:tag name="PICTUREFILESIZE" val="34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box{ source entropy rate $H$ bits/source sym}  template TPT1  env TPENV2  fore 0  back 16777215  eqnno 2"/>
  <p:tag name="FILENAME" val="TP_tmp"/>
  <p:tag name="ORIGWIDTH" val="171"/>
  <p:tag name="PICTUREFILESIZE" val="475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&amp; &amp; \mbox{max. rate of reliable communication} \\&#10;&amp; = &amp; \frac{C}{H} \mbox{  source sym / sec.}  template TPT1  env TPENV3  fore 0  back 16777215  eqnno 3"/>
  <p:tag name="FILENAME" val="TP_tmp"/>
  <p:tag name="ORIGWIDTH" val="179"/>
  <p:tag name="PICTUREFILESIZE" val="64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&lt; \frac{C}{H}  template TPT1  env TPENV1  fore 0  back 16777215  eqnno 1"/>
  <p:tag name="FILENAME" val="TP_tmp"/>
  <p:tag name="ORIGWIDTH" val="31"/>
  <p:tag name="PICTUREFILESIZE" val="18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G, N \rightarrow \infty$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5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\ell = L-1: \mbox{No interleaved repeats of length $L-1$ (Ukkonen)}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6"/>
  <p:tag name="PICTUREFILESIZE" val="12815"/>
</p:tagLst>
</file>

<file path=ppt/theme/theme1.xml><?xml version="1.0" encoding="utf-8"?>
<a:theme xmlns:a="http://schemas.openxmlformats.org/drawingml/2006/main" name="JobTalk3">
  <a:themeElements>
    <a:clrScheme name="">
      <a:dk1>
        <a:srgbClr val="000000"/>
      </a:dk1>
      <a:lt1>
        <a:srgbClr val="FF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obTalk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JobTalk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obTalk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obTalk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129082</TotalTime>
  <Words>1140</Words>
  <Application>Microsoft Macintosh PowerPoint</Application>
  <PresentationFormat>On-screen Show (4:3)</PresentationFormat>
  <Paragraphs>347</Paragraphs>
  <Slides>38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JobTalk3</vt:lpstr>
      <vt:lpstr>Information Theory of  High-throughput Shotgun Sequencing</vt:lpstr>
      <vt:lpstr>DNA sequencing</vt:lpstr>
      <vt:lpstr>Impetus: Human Genome Project</vt:lpstr>
      <vt:lpstr>Sequencing gets cheaper and faster</vt:lpstr>
      <vt:lpstr>But many genomes to sequence</vt:lpstr>
      <vt:lpstr>Whole Genome Shotgun Sequencing</vt:lpstr>
      <vt:lpstr>A Gigantic Jigsaw Puzzle</vt:lpstr>
      <vt:lpstr>Many Sequencing Technologies </vt:lpstr>
      <vt:lpstr>Many assembly algorithms</vt:lpstr>
      <vt:lpstr>And many more…….</vt:lpstr>
      <vt:lpstr>A basic question</vt:lpstr>
      <vt:lpstr>Coverage Analysis</vt:lpstr>
      <vt:lpstr>Communication and Sequencing:  An Analogy</vt:lpstr>
      <vt:lpstr>Communication: Fundamental Limits</vt:lpstr>
      <vt:lpstr>Sequencing: Fundamental Limits</vt:lpstr>
      <vt:lpstr>A Basic Model</vt:lpstr>
      <vt:lpstr>PowerPoint Presentation</vt:lpstr>
      <vt:lpstr>The read channel</vt:lpstr>
      <vt:lpstr>Result: Sequencing Capacity</vt:lpstr>
      <vt:lpstr>Complexity is in the eye of the beholder </vt:lpstr>
      <vt:lpstr>Capacity Result Explained</vt:lpstr>
      <vt:lpstr>Greedy algorithm </vt:lpstr>
      <vt:lpstr>Greedy algorithm: the beginning</vt:lpstr>
      <vt:lpstr>Greedy algorithm: stage  </vt:lpstr>
      <vt:lpstr>More detailed calculations</vt:lpstr>
      <vt:lpstr>Summary: Two Regimes</vt:lpstr>
      <vt:lpstr>I.I.D. DNA vs real DNA</vt:lpstr>
      <vt:lpstr>Greedy algorithm: general DNA statistics  </vt:lpstr>
      <vt:lpstr>I.I.D. DNA vs real DNA</vt:lpstr>
      <vt:lpstr>Chromosome 19</vt:lpstr>
      <vt:lpstr>Comparison of assembly algorithms</vt:lpstr>
      <vt:lpstr>Achievable rates on i.i.d. DNA</vt:lpstr>
      <vt:lpstr>Sequential Algorithm</vt:lpstr>
      <vt:lpstr>Read Noise</vt:lpstr>
      <vt:lpstr>Modified greedy algorithm  </vt:lpstr>
      <vt:lpstr>Impact on sequencing capacity</vt:lpstr>
      <vt:lpstr> Ongoing work</vt:lpstr>
      <vt:lpstr>Conclusion 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Massimo Franceschetti</dc:creator>
  <cp:lastModifiedBy>David Tse</cp:lastModifiedBy>
  <cp:revision>545</cp:revision>
  <dcterms:created xsi:type="dcterms:W3CDTF">2002-06-19T17:04:49Z</dcterms:created>
  <dcterms:modified xsi:type="dcterms:W3CDTF">2012-06-03T19:37:35Z</dcterms:modified>
</cp:coreProperties>
</file>