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0"/>
  </p:notesMasterIdLst>
  <p:sldIdLst>
    <p:sldId id="688" r:id="rId2"/>
    <p:sldId id="622" r:id="rId3"/>
    <p:sldId id="623" r:id="rId4"/>
    <p:sldId id="624" r:id="rId5"/>
    <p:sldId id="625" r:id="rId6"/>
    <p:sldId id="654" r:id="rId7"/>
    <p:sldId id="627" r:id="rId8"/>
    <p:sldId id="659" r:id="rId9"/>
    <p:sldId id="567" r:id="rId10"/>
    <p:sldId id="568" r:id="rId11"/>
    <p:sldId id="629" r:id="rId12"/>
    <p:sldId id="571" r:id="rId13"/>
    <p:sldId id="578" r:id="rId14"/>
    <p:sldId id="632" r:id="rId15"/>
    <p:sldId id="581" r:id="rId16"/>
    <p:sldId id="628" r:id="rId17"/>
    <p:sldId id="657" r:id="rId18"/>
    <p:sldId id="633" r:id="rId19"/>
    <p:sldId id="587" r:id="rId20"/>
    <p:sldId id="653" r:id="rId21"/>
    <p:sldId id="672" r:id="rId22"/>
    <p:sldId id="673" r:id="rId23"/>
    <p:sldId id="674" r:id="rId24"/>
    <p:sldId id="675" r:id="rId25"/>
    <p:sldId id="677" r:id="rId26"/>
    <p:sldId id="678" r:id="rId27"/>
    <p:sldId id="679" r:id="rId28"/>
    <p:sldId id="680" r:id="rId29"/>
    <p:sldId id="681" r:id="rId30"/>
    <p:sldId id="685" r:id="rId31"/>
    <p:sldId id="686" r:id="rId32"/>
    <p:sldId id="615" r:id="rId33"/>
    <p:sldId id="687" r:id="rId34"/>
    <p:sldId id="682" r:id="rId35"/>
    <p:sldId id="683" r:id="rId36"/>
    <p:sldId id="684" r:id="rId37"/>
    <p:sldId id="658" r:id="rId38"/>
    <p:sldId id="652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CC99"/>
    <a:srgbClr val="446DCB"/>
    <a:srgbClr val="FFCCFF"/>
    <a:srgbClr val="CCECFF"/>
    <a:srgbClr val="3399FF"/>
    <a:srgbClr val="660066"/>
    <a:srgbClr val="CC0099"/>
    <a:srgbClr val="FD03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4" autoAdjust="0"/>
    <p:restoredTop sz="96359" autoAdjust="0"/>
  </p:normalViewPr>
  <p:slideViewPr>
    <p:cSldViewPr snapToGrid="0">
      <p:cViewPr varScale="1">
        <p:scale>
          <a:sx n="99" d="100"/>
          <a:sy n="99" d="100"/>
        </p:scale>
        <p:origin x="-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notesViewPr>
    <p:cSldViewPr snapToGrid="0">
      <p:cViewPr varScale="1">
        <p:scale>
          <a:sx n="69" d="100"/>
          <a:sy n="69" d="100"/>
        </p:scale>
        <p:origin x="-229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fld id="{20069083-74E8-4361-823D-F958C7A102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7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3913-26A6-4E0A-8F73-1FD349088369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3913-26A6-4E0A-8F73-1FD349088369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3913-26A6-4E0A-8F73-1FD349088369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8A84B-4291-4D4D-B04A-880C96BBDA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9083-74E8-4361-823D-F958C7A1022A}" type="slidenum">
              <a:rPr lang="ko-KR" altLang="en-US" smtClean="0"/>
              <a:pPr/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en-US"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wmf"/><Relationship Id="rId5" Type="http://schemas.openxmlformats.org/officeDocument/2006/relationships/image" Target="../media/image1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emf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microsoft.com/office/2007/relationships/hdphoto" Target="../media/hdphoto1.wdp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7.emf"/><Relationship Id="rId5" Type="http://schemas.openxmlformats.org/officeDocument/2006/relationships/image" Target="../media/image48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jpeg"/><Relationship Id="rId7" Type="http://schemas.microsoft.com/office/2007/relationships/hdphoto" Target="../media/hdphoto1.wdp"/><Relationship Id="rId8" Type="http://schemas.openxmlformats.org/officeDocument/2006/relationships/image" Target="../media/image52.emf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54.wmf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6" Type="http://schemas.openxmlformats.org/officeDocument/2006/relationships/image" Target="../media/image2.emf"/><Relationship Id="rId7" Type="http://schemas.openxmlformats.org/officeDocument/2006/relationships/image" Target="../media/image3.emf"/><Relationship Id="rId8" Type="http://schemas.openxmlformats.org/officeDocument/2006/relationships/image" Target="../media/image4.jpeg"/><Relationship Id="rId9" Type="http://schemas.openxmlformats.org/officeDocument/2006/relationships/image" Target="../media/image5.em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9.emf"/><Relationship Id="rId8" Type="http://schemas.openxmlformats.org/officeDocument/2006/relationships/image" Target="../media/image42.jpeg"/><Relationship Id="rId9" Type="http://schemas.microsoft.com/office/2007/relationships/hdphoto" Target="../media/hdphoto2.wdp"/><Relationship Id="rId10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1.png"/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3.emf"/><Relationship Id="rId9" Type="http://schemas.openxmlformats.org/officeDocument/2006/relationships/image" Target="../media/image60.emf"/><Relationship Id="rId10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8.emf"/><Relationship Id="rId5" Type="http://schemas.openxmlformats.org/officeDocument/2006/relationships/image" Target="../media/image63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60.emf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1676400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pitchFamily="34" charset="-127"/>
              </a:rPr>
              <a:t>The Science of Information:</a:t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From Communication to DNA Sequencing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686800" cy="5105400"/>
          </a:xfrm>
        </p:spPr>
        <p:txBody>
          <a:bodyPr/>
          <a:lstStyle/>
          <a:p>
            <a:pPr algn="ctr"/>
            <a:endParaRPr lang="ko-KR" altLang="en-US" dirty="0">
              <a:ea typeface="굴림" pitchFamily="34" charset="-127"/>
            </a:endParaRPr>
          </a:p>
          <a:p>
            <a:pPr algn="ctr"/>
            <a:r>
              <a:rPr lang="en-US" altLang="ko-KR" dirty="0">
                <a:ea typeface="굴림" pitchFamily="34" charset="-127"/>
              </a:rPr>
              <a:t>David </a:t>
            </a:r>
            <a:r>
              <a:rPr lang="en-US" altLang="ko-KR" dirty="0" err="1">
                <a:ea typeface="굴림" pitchFamily="34" charset="-127"/>
              </a:rPr>
              <a:t>Tse</a:t>
            </a:r>
            <a:r>
              <a:rPr lang="en-US" altLang="ko-KR" dirty="0">
                <a:ea typeface="굴림" pitchFamily="34" charset="-127"/>
              </a:rPr>
              <a:t> </a:t>
            </a:r>
          </a:p>
          <a:p>
            <a:pPr algn="ctr"/>
            <a:r>
              <a:rPr lang="en-US" altLang="ko-KR" dirty="0" smtClean="0">
                <a:ea typeface="굴림" pitchFamily="34" charset="-127"/>
              </a:rPr>
              <a:t>Dept. of EECS</a:t>
            </a:r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>
                <a:ea typeface="굴림" pitchFamily="34" charset="-127"/>
              </a:rPr>
              <a:t>U.C. Berkeley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UBC</a:t>
            </a:r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September 14</a:t>
            </a:r>
            <a:r>
              <a:rPr lang="en-US" altLang="ko-KR" dirty="0" smtClean="0">
                <a:ea typeface="굴림" pitchFamily="34" charset="-127"/>
              </a:rPr>
              <a:t>, </a:t>
            </a:r>
            <a:r>
              <a:rPr lang="en-US" altLang="ko-KR" dirty="0" smtClean="0">
                <a:ea typeface="굴림" pitchFamily="34" charset="-127"/>
              </a:rPr>
              <a:t>2012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r>
              <a:rPr lang="en-US" altLang="ko-KR" sz="2000" dirty="0">
                <a:ea typeface="굴림" pitchFamily="34" charset="-127"/>
              </a:rPr>
              <a:t>Research supported by NSF Center for Science of Information.</a:t>
            </a:r>
          </a:p>
          <a:p>
            <a:r>
              <a:rPr lang="en-US" altLang="ko-KR" sz="2000" dirty="0">
                <a:ea typeface="굴림" pitchFamily="34" charset="-127"/>
              </a:rPr>
              <a:t>Joint work with A. </a:t>
            </a:r>
            <a:r>
              <a:rPr lang="en-US" altLang="ko-KR" sz="2000" dirty="0" err="1">
                <a:ea typeface="굴림" pitchFamily="34" charset="-127"/>
              </a:rPr>
              <a:t>Motahari</a:t>
            </a:r>
            <a:r>
              <a:rPr lang="en-US" altLang="ko-KR" sz="2000" dirty="0">
                <a:ea typeface="굴림" pitchFamily="34" charset="-127"/>
              </a:rPr>
              <a:t>, G. </a:t>
            </a:r>
            <a:r>
              <a:rPr lang="en-US" altLang="ko-KR" sz="2000" dirty="0" err="1">
                <a:ea typeface="굴림" pitchFamily="34" charset="-127"/>
              </a:rPr>
              <a:t>Bresler</a:t>
            </a:r>
            <a:r>
              <a:rPr lang="en-US" altLang="ko-KR" sz="2000" dirty="0">
                <a:ea typeface="굴림" pitchFamily="34" charset="-127"/>
              </a:rPr>
              <a:t>, M. </a:t>
            </a:r>
            <a:r>
              <a:rPr lang="en-US" altLang="ko-KR" sz="2000" dirty="0" err="1">
                <a:ea typeface="굴림" pitchFamily="34" charset="-127"/>
              </a:rPr>
              <a:t>Bresler</a:t>
            </a:r>
            <a:r>
              <a:rPr lang="en-US" altLang="ko-KR" sz="2000" dirty="0">
                <a:ea typeface="굴림" pitchFamily="34" charset="-127"/>
              </a:rPr>
              <a:t>. </a:t>
            </a:r>
          </a:p>
          <a:p>
            <a:r>
              <a:rPr lang="en-US" altLang="ko-KR" sz="2000" dirty="0">
                <a:ea typeface="굴림" pitchFamily="34" charset="-127"/>
              </a:rPr>
              <a:t>Acknowledgements: S. </a:t>
            </a:r>
            <a:r>
              <a:rPr lang="en-US" altLang="ko-KR" sz="2000" dirty="0" err="1">
                <a:ea typeface="굴림" pitchFamily="34" charset="-127"/>
              </a:rPr>
              <a:t>Batzolgou</a:t>
            </a:r>
            <a:r>
              <a:rPr lang="en-US" altLang="ko-KR" sz="2000" dirty="0">
                <a:ea typeface="굴림" pitchFamily="34" charset="-127"/>
              </a:rPr>
              <a:t>, L. </a:t>
            </a:r>
            <a:r>
              <a:rPr lang="en-US" altLang="ko-KR" sz="2000" dirty="0" err="1">
                <a:ea typeface="굴림" pitchFamily="34" charset="-127"/>
              </a:rPr>
              <a:t>Pachter</a:t>
            </a:r>
            <a:r>
              <a:rPr lang="en-US" altLang="ko-KR" sz="2000" dirty="0">
                <a:ea typeface="굴림" pitchFamily="34" charset="-127"/>
              </a:rPr>
              <a:t>, Y. Song</a:t>
            </a:r>
          </a:p>
          <a:p>
            <a:endParaRPr lang="en-US" altLang="ko-KR" dirty="0">
              <a:ea typeface="굴림" pitchFamily="34" charset="-127"/>
            </a:endParaRPr>
          </a:p>
          <a:p>
            <a:pPr algn="ctr"/>
            <a:endParaRPr lang="ko-KR" altLang="en-US" dirty="0">
              <a:ea typeface="굴림" pitchFamily="34" charset="-127"/>
            </a:endParaRPr>
          </a:p>
        </p:txBody>
      </p:sp>
      <p:sp>
        <p:nvSpPr>
          <p:cNvPr id="5120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 smtClean="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7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145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Impetus: Human </a:t>
            </a:r>
            <a:r>
              <a:rPr lang="en-US" dirty="0">
                <a:solidFill>
                  <a:schemeClr val="tx1"/>
                </a:solidFill>
              </a:rPr>
              <a:t>Genome Project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836507" y="3732245"/>
            <a:ext cx="3489649" cy="1866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197342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37088" y="2006074"/>
            <a:ext cx="15712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1990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088" y="4456533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2001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Draft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088" y="5010150"/>
            <a:ext cx="20345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2003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Finished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43418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46466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52562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8000" y="4877771"/>
            <a:ext cx="28761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 billion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nucleotides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" name="Picture 16" descr="cover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798" y="2121222"/>
            <a:ext cx="1540717" cy="2074832"/>
          </a:xfrm>
          <a:prstGeom prst="rect">
            <a:avLst/>
          </a:prstGeom>
        </p:spPr>
      </p:pic>
      <p:pic>
        <p:nvPicPr>
          <p:cNvPr id="18" name="Picture 17" descr="nature01403-f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70" y="2122573"/>
            <a:ext cx="1531880" cy="2009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6885" y="641528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9407" y="53392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0494" y="5468502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 billion $$$$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gets cheaper and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31" y="1905000"/>
            <a:ext cx="3931652" cy="456665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Cost of one human genome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HGP:	$ 3 billion</a:t>
            </a:r>
            <a:endParaRPr lang="en-US" sz="2000" u="sng" dirty="0" smtClean="0"/>
          </a:p>
          <a:p>
            <a:r>
              <a:rPr lang="en-US" sz="2000" dirty="0" smtClean="0"/>
              <a:t>2004: 	$30,000,000</a:t>
            </a:r>
            <a:endParaRPr lang="en-US" sz="2000" dirty="0"/>
          </a:p>
          <a:p>
            <a:r>
              <a:rPr lang="en-US" sz="2000" dirty="0"/>
              <a:t>2008: </a:t>
            </a:r>
            <a:r>
              <a:rPr lang="en-US" sz="2000" dirty="0" smtClean="0"/>
              <a:t>	$</a:t>
            </a:r>
            <a:r>
              <a:rPr lang="en-US" sz="2000" dirty="0"/>
              <a:t>100,000</a:t>
            </a:r>
          </a:p>
          <a:p>
            <a:r>
              <a:rPr lang="en-US" sz="2000" dirty="0"/>
              <a:t>2010: </a:t>
            </a:r>
            <a:r>
              <a:rPr lang="en-US" sz="2000" dirty="0" smtClean="0"/>
              <a:t>	$10,000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2011: 	$4,000 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smtClean="0"/>
              <a:t>2012-13:  	$</a:t>
            </a:r>
            <a:r>
              <a:rPr lang="en-US" sz="2000" dirty="0"/>
              <a:t>1,000</a:t>
            </a:r>
          </a:p>
          <a:p>
            <a:r>
              <a:rPr lang="en-US" sz="2000" dirty="0" smtClean="0"/>
              <a:t>???: 		$</a:t>
            </a:r>
            <a:r>
              <a:rPr lang="en-US" sz="2000" dirty="0"/>
              <a:t>3</a:t>
            </a:r>
            <a:r>
              <a:rPr lang="en-US" sz="2000" dirty="0" smtClean="0"/>
              <a:t>00</a:t>
            </a:r>
            <a:endParaRPr lang="en-US" sz="2000" dirty="0"/>
          </a:p>
          <a:p>
            <a:endParaRPr lang="en-US" b="1" dirty="0"/>
          </a:p>
        </p:txBody>
      </p:sp>
      <p:pic>
        <p:nvPicPr>
          <p:cNvPr id="4098" name="Picture 2" descr="http://1.bp.blogspot.com/-4VMM5enIUAo/TWSbF5wcyRI/AAAAAAAAAXU/qBOTCznLLTU/s1600/Sequencing+Cost+per+Gen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9" y="1614135"/>
            <a:ext cx="4407750" cy="32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763" y="5631543"/>
            <a:ext cx="6806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 to sequence one genome:  years  </a:t>
            </a:r>
            <a:r>
              <a:rPr lang="en-US" dirty="0" smtClean="0">
                <a:sym typeface="Wingdings" pitchFamily="2" charset="2"/>
              </a:rPr>
              <a:t> days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Massive parallelization.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885" y="503645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4104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many genomes to sequence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375" y="1117601"/>
            <a:ext cx="2945523" cy="23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62788" y="3351173"/>
            <a:ext cx="23535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100 million </a:t>
            </a:r>
            <a:r>
              <a:rPr lang="en-US" sz="2000" dirty="0" smtClean="0">
                <a:latin typeface="+mn-lt"/>
                <a:cs typeface="+mn-cs"/>
              </a:rPr>
              <a:t>species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(e.g.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hylogeny)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24" y="2720796"/>
            <a:ext cx="3310312" cy="198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84445" y="4828152"/>
            <a:ext cx="354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7 billion individuals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(SNP, personal genomics) 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949" y="4099162"/>
            <a:ext cx="2130917" cy="15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369" y="5657671"/>
            <a:ext cx="290175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/>
              </a:rPr>
              <a:t>10</a:t>
            </a:r>
            <a:r>
              <a:rPr lang="en-US" sz="2000" baseline="30000" dirty="0" smtClean="0">
                <a:latin typeface="Arial"/>
              </a:rPr>
              <a:t>13</a:t>
            </a:r>
            <a:r>
              <a:rPr lang="en-US" sz="2000" dirty="0" smtClean="0">
                <a:latin typeface="+mn-lt"/>
              </a:rPr>
              <a:t> cells in a human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(e.g. somatic mutations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uch as HIV, cancer)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6885" y="641528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1084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Genome Shotgun Sequencing</a:t>
            </a:r>
            <a:endParaRPr lang="en-US" dirty="0"/>
          </a:p>
        </p:txBody>
      </p:sp>
      <p:pic>
        <p:nvPicPr>
          <p:cNvPr id="72" name="Content Placeholder 71" descr="fig_setup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62035"/>
            <a:ext cx="7772400" cy="3171402"/>
          </a:xfrm>
        </p:spPr>
      </p:pic>
      <p:sp>
        <p:nvSpPr>
          <p:cNvPr id="73" name="TextBox 72"/>
          <p:cNvSpPr txBox="1"/>
          <p:nvPr/>
        </p:nvSpPr>
        <p:spPr>
          <a:xfrm>
            <a:off x="142753" y="5866958"/>
            <a:ext cx="888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 are </a:t>
            </a:r>
            <a:r>
              <a:rPr lang="en-US" dirty="0" smtClean="0">
                <a:solidFill>
                  <a:srgbClr val="FF0000"/>
                </a:solidFill>
              </a:rPr>
              <a:t>assembled</a:t>
            </a:r>
            <a:r>
              <a:rPr lang="en-US" dirty="0" smtClean="0"/>
              <a:t> to reconstruct the original DNA sequence.</a:t>
            </a:r>
            <a:endParaRPr lang="en-US" dirty="0"/>
          </a:p>
        </p:txBody>
      </p:sp>
      <p:pic>
        <p:nvPicPr>
          <p:cNvPr id="5" name="Picture 2" descr="C:\Users\Andreas\Documents\Career\Stanford PhD\Quals\Solexa 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839" y="4036857"/>
            <a:ext cx="2711937" cy="1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Gigantic Jigsaw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64" y="1274989"/>
            <a:ext cx="7682593" cy="52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Sequencing Technologies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41" y="1103289"/>
            <a:ext cx="5213959" cy="5638800"/>
          </a:xfrm>
        </p:spPr>
        <p:txBody>
          <a:bodyPr/>
          <a:lstStyle/>
          <a:p>
            <a:r>
              <a:rPr lang="en-US" dirty="0" smtClean="0"/>
              <a:t>HGP era: single technology (Sanger)</a:t>
            </a:r>
          </a:p>
          <a:p>
            <a:endParaRPr lang="en-US" dirty="0" smtClean="0"/>
          </a:p>
          <a:p>
            <a:r>
              <a:rPr lang="en-US" dirty="0" smtClean="0"/>
              <a:t>Current: multiple “next generation” technologies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Illumina</a:t>
            </a:r>
            <a:r>
              <a:rPr lang="en-US" dirty="0" smtClean="0"/>
              <a:t>, </a:t>
            </a:r>
            <a:r>
              <a:rPr lang="en-US" dirty="0" err="1" smtClean="0"/>
              <a:t>SoLiD</a:t>
            </a:r>
            <a:r>
              <a:rPr lang="en-US" dirty="0" smtClean="0"/>
              <a:t>, Pac Bio, Ion Torrent, etc.)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Each technology has different read length, noise statistics, etc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165026" y="1803748"/>
            <a:ext cx="2653651" cy="1615858"/>
            <a:chOff x="9874624" y="24307800"/>
            <a:chExt cx="8032376" cy="601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00" y="26822400"/>
              <a:ext cx="2057400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4398" y="24307800"/>
              <a:ext cx="4572000" cy="3200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0" y="27889200"/>
              <a:ext cx="2118150" cy="1981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0" y="27597100"/>
              <a:ext cx="3759798" cy="2730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4624" y="25908000"/>
              <a:ext cx="1428376" cy="1655618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assembly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06" y="1135828"/>
            <a:ext cx="7764307" cy="5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976" y="614082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</a:p>
          <a:p>
            <a:r>
              <a:rPr lang="en-US" sz="1400" dirty="0" smtClean="0"/>
              <a:t>Wikipedia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many more…….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24" y="1262943"/>
            <a:ext cx="7862046" cy="5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1145" y="5612524"/>
            <a:ext cx="276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grand total of 42!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6839" y="6410772"/>
            <a:ext cx="581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there no single optimal algorithm?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59371" cy="762000"/>
          </a:xfrm>
        </p:spPr>
        <p:txBody>
          <a:bodyPr/>
          <a:lstStyle/>
          <a:p>
            <a:r>
              <a:rPr lang="en-US" dirty="0" smtClean="0"/>
              <a:t>An information theoretic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208314"/>
            <a:ext cx="7772400" cy="5257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minimum number of reads required for reliable reconstruction?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D0303"/>
                </a:solidFill>
              </a:rPr>
              <a:t>benchmark</a:t>
            </a:r>
            <a:r>
              <a:rPr lang="en-US" dirty="0" smtClean="0"/>
              <a:t> for comparing different algorithms and different technologies.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question!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946"/>
            <a:ext cx="7772400" cy="762000"/>
          </a:xfrm>
        </p:spPr>
        <p:txBody>
          <a:bodyPr/>
          <a:lstStyle/>
          <a:p>
            <a:r>
              <a:rPr lang="en-US" dirty="0" smtClean="0"/>
              <a:t>Coverage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200"/>
            <a:ext cx="8239259" cy="5257800"/>
          </a:xfrm>
        </p:spPr>
        <p:txBody>
          <a:bodyPr/>
          <a:lstStyle/>
          <a:p>
            <a:r>
              <a:rPr lang="en-US" dirty="0" smtClean="0"/>
              <a:t>Pioneered by Lander-Waterman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What is the minimum number of reads to ensure there is no gap between the reads with a desired prob.?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provides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lower bound</a:t>
            </a:r>
            <a:r>
              <a:rPr lang="en-US" dirty="0" smtClean="0"/>
              <a:t> on the minimum number of reads to reconstruct.</a:t>
            </a:r>
          </a:p>
          <a:p>
            <a:endParaRPr lang="en-US" dirty="0"/>
          </a:p>
          <a:p>
            <a:r>
              <a:rPr lang="en-US" dirty="0" smtClean="0"/>
              <a:t>Clearly not tight.</a:t>
            </a:r>
            <a:endParaRPr lang="en-US" dirty="0"/>
          </a:p>
        </p:txBody>
      </p:sp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773" y="1291291"/>
            <a:ext cx="1479206" cy="19278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3032" y="1321434"/>
            <a:ext cx="1414775" cy="1885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grpSp>
        <p:nvGrpSpPr>
          <p:cNvPr id="10" name="Group 150"/>
          <p:cNvGrpSpPr/>
          <p:nvPr/>
        </p:nvGrpSpPr>
        <p:grpSpPr>
          <a:xfrm>
            <a:off x="2718147" y="3795388"/>
            <a:ext cx="3511683" cy="1085170"/>
            <a:chOff x="27203400" y="27355800"/>
            <a:chExt cx="7010400" cy="2971800"/>
          </a:xfrm>
        </p:grpSpPr>
        <p:sp>
          <p:nvSpPr>
            <p:cNvPr id="12" name="TextBox 11"/>
            <p:cNvSpPr txBox="1"/>
            <p:nvPr/>
          </p:nvSpPr>
          <p:spPr>
            <a:xfrm>
              <a:off x="30464818" y="27355800"/>
              <a:ext cx="368778" cy="278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solidFill>
                  <a:srgbClr val="C0504D"/>
                </a:solidFill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27203400" y="28879800"/>
              <a:ext cx="6944143" cy="0"/>
            </a:xfrm>
            <a:prstGeom prst="line">
              <a:avLst/>
            </a:prstGeom>
            <a:noFill/>
            <a:ln w="76200" cmpd="sng">
              <a:solidFill>
                <a:srgbClr val="446DC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>
              <a:off x="27203400" y="296418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27659053" y="29946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>
              <a:off x="28421053" y="297180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28649653" y="301752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29487853" y="29946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>
              <a:off x="30480000" y="301752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32307253" y="30327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33069253" y="300228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32766000" y="297180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623000" y="28743408"/>
              <a:ext cx="698110" cy="28879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623000" y="29032200"/>
              <a:ext cx="13082" cy="11293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0" idx="0"/>
            </p:cNvCxnSpPr>
            <p:nvPr/>
          </p:nvCxnSpPr>
          <p:spPr>
            <a:xfrm flipH="1">
              <a:off x="32307253" y="29032200"/>
              <a:ext cx="1547" cy="1295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Prehistoric: smoke signals, drums.</a:t>
            </a:r>
          </a:p>
          <a:p>
            <a:r>
              <a:rPr lang="en-US" dirty="0" smtClean="0"/>
              <a:t>1837: telegraph</a:t>
            </a:r>
          </a:p>
          <a:p>
            <a:r>
              <a:rPr lang="en-US" dirty="0" smtClean="0"/>
              <a:t>1876: telephone</a:t>
            </a:r>
          </a:p>
          <a:p>
            <a:r>
              <a:rPr lang="en-US" dirty="0" smtClean="0"/>
              <a:t>1897: radio</a:t>
            </a:r>
          </a:p>
          <a:p>
            <a:r>
              <a:rPr lang="en-US" dirty="0" smtClean="0"/>
              <a:t>1927: television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Communication design tied to the specific source and specific physical medium.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28762" cy="762000"/>
          </a:xfrm>
        </p:spPr>
        <p:txBody>
          <a:bodyPr/>
          <a:lstStyle/>
          <a:p>
            <a:r>
              <a:rPr lang="en-US" dirty="0" smtClean="0"/>
              <a:t>Communication and Sequencing:</a:t>
            </a:r>
            <a:br>
              <a:rPr lang="en-US" dirty="0" smtClean="0"/>
            </a:br>
            <a:r>
              <a:rPr lang="en-US" dirty="0" smtClean="0"/>
              <a:t> An Analogy</a:t>
            </a:r>
            <a:endParaRPr lang="en-US" dirty="0"/>
          </a:p>
        </p:txBody>
      </p:sp>
      <p:pic>
        <p:nvPicPr>
          <p:cNvPr id="4" name="Content Placeholder 69" descr="DNASeqDiagram.ep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82472" y="4354400"/>
            <a:ext cx="7772400" cy="1135471"/>
          </a:xfrm>
        </p:spPr>
      </p:pic>
      <p:pic>
        <p:nvPicPr>
          <p:cNvPr id="5" name="Picture 4" descr="ChannelDiagram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21451"/>
            <a:ext cx="9144000" cy="116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38" y="150312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259" y="3845490"/>
            <a:ext cx="18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Sequencing: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6571" y="6027003"/>
            <a:ext cx="82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Question: what is the </a:t>
            </a:r>
            <a:r>
              <a:rPr lang="en-US" dirty="0" smtClean="0">
                <a:solidFill>
                  <a:srgbClr val="FF0000"/>
                </a:solidFill>
              </a:rPr>
              <a:t>max. sequencing rate </a:t>
            </a:r>
            <a:r>
              <a:rPr lang="en-US" dirty="0" smtClean="0"/>
              <a:t>such that reliable reconstruction is </a:t>
            </a:r>
            <a:r>
              <a:rPr lang="en-US" dirty="0" smtClean="0">
                <a:solidFill>
                  <a:schemeClr val="accent2"/>
                </a:solidFill>
              </a:rPr>
              <a:t>asymptotically</a:t>
            </a:r>
            <a:r>
              <a:rPr lang="en-US" dirty="0" smtClean="0"/>
              <a:t> possible?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265" y="2191642"/>
            <a:ext cx="107273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</a:p>
          <a:p>
            <a:r>
              <a:rPr lang="en-US" sz="1600" dirty="0" smtClean="0"/>
              <a:t>sequence</a:t>
            </a:r>
            <a:endParaRPr lang="en-US" sz="1600" dirty="0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8451" y="3175000"/>
            <a:ext cx="6547095" cy="63575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124351" y="5431968"/>
            <a:ext cx="4865210" cy="640431"/>
          </a:xfrm>
          <a:prstGeom prst="rect">
            <a:avLst/>
          </a:prstGeom>
          <a:noFill/>
          <a:ln/>
          <a:effectLst/>
        </p:spPr>
      </p:pic>
      <p:grpSp>
        <p:nvGrpSpPr>
          <p:cNvPr id="15" name="Group 13"/>
          <p:cNvGrpSpPr/>
          <p:nvPr/>
        </p:nvGrpSpPr>
        <p:grpSpPr>
          <a:xfrm>
            <a:off x="779405" y="4322943"/>
            <a:ext cx="5950636" cy="211467"/>
            <a:chOff x="245254" y="1711543"/>
            <a:chExt cx="6130415" cy="281606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54" y="1789949"/>
              <a:ext cx="1689100" cy="2032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69" y="1711543"/>
              <a:ext cx="1727200" cy="215900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sequence:  </a:t>
            </a:r>
            <a:r>
              <a:rPr lang="en-US" dirty="0" err="1" smtClean="0"/>
              <a:t>i.i.d</a:t>
            </a:r>
            <a:r>
              <a:rPr lang="en-US" dirty="0" smtClean="0"/>
              <a:t>. with marginal distribution </a:t>
            </a:r>
          </a:p>
          <a:p>
            <a:pPr marL="0" indent="0">
              <a:buNone/>
            </a:pPr>
            <a:r>
              <a:rPr lang="en-US" b="1" dirty="0" smtClean="0"/>
              <a:t>			p</a:t>
            </a:r>
            <a:r>
              <a:rPr lang="en-US" dirty="0" smtClean="0"/>
              <a:t>=(</a:t>
            </a:r>
            <a:r>
              <a:rPr lang="en-US" dirty="0" err="1" smtClean="0">
                <a:latin typeface="Arial"/>
              </a:rPr>
              <a:t>p</a:t>
            </a:r>
            <a:r>
              <a:rPr lang="en-US" baseline="-25000" dirty="0" err="1">
                <a:latin typeface="Arial"/>
              </a:rPr>
              <a:t>A</a:t>
            </a:r>
            <a:r>
              <a:rPr lang="en-US" dirty="0" smtClean="0"/>
              <a:t>, </a:t>
            </a:r>
            <a:r>
              <a:rPr lang="en-US" dirty="0" err="1" smtClean="0">
                <a:latin typeface="Arial"/>
              </a:rPr>
              <a:t>p</a:t>
            </a:r>
            <a:r>
              <a:rPr lang="en-US" baseline="-25000" dirty="0" err="1" smtClean="0">
                <a:latin typeface="Arial"/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latin typeface="Arial"/>
              </a:rPr>
              <a:t>p</a:t>
            </a:r>
            <a:r>
              <a:rPr lang="en-US" baseline="-25000" dirty="0" err="1">
                <a:latin typeface="Arial"/>
              </a:rPr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Arial"/>
              </a:rPr>
              <a:t>p</a:t>
            </a:r>
            <a:r>
              <a:rPr lang="en-US" baseline="-25000" dirty="0" err="1">
                <a:latin typeface="Arial"/>
              </a:rPr>
              <a:t>C</a:t>
            </a:r>
            <a:r>
              <a:rPr lang="en-US" dirty="0" smtClean="0"/>
              <a:t>).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Starting positions of reads: uniform on the DNA sequence.</a:t>
            </a:r>
          </a:p>
          <a:p>
            <a:endParaRPr lang="en-US" dirty="0"/>
          </a:p>
          <a:p>
            <a:r>
              <a:rPr lang="en-US" dirty="0" smtClean="0"/>
              <a:t>Read process: noiseless.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Will build on this to look at statistics from genomic data.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76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Capacity depends on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read length:  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DNA length: G</a:t>
            </a:r>
          </a:p>
          <a:p>
            <a:endParaRPr lang="en-US" dirty="0" smtClean="0"/>
          </a:p>
          <a:p>
            <a:r>
              <a:rPr lang="en-US" dirty="0" smtClean="0"/>
              <a:t>Normalized read length:</a:t>
            </a:r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L = 100, G = 3  </a:t>
            </a:r>
            <a:r>
              <a:rPr lang="en-US" dirty="0" smtClean="0"/>
              <a:t>x </a:t>
            </a:r>
            <a:r>
              <a:rPr lang="en-US" dirty="0" smtClean="0">
                <a:latin typeface="Arial"/>
              </a:rPr>
              <a:t>10</a:t>
            </a:r>
            <a:r>
              <a:rPr lang="en-US" baseline="30000" dirty="0" smtClean="0">
                <a:latin typeface="Arial"/>
              </a:rPr>
              <a:t>9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  </a:t>
            </a:r>
            <a:endParaRPr lang="en-US" dirty="0"/>
          </a:p>
        </p:txBody>
      </p:sp>
      <p:grpSp>
        <p:nvGrpSpPr>
          <p:cNvPr id="7" name="Group 13"/>
          <p:cNvGrpSpPr/>
          <p:nvPr/>
        </p:nvGrpSpPr>
        <p:grpSpPr>
          <a:xfrm>
            <a:off x="5065683" y="1287878"/>
            <a:ext cx="1893194" cy="1004552"/>
            <a:chOff x="5065683" y="2253803"/>
            <a:chExt cx="1893194" cy="1004552"/>
          </a:xfrm>
        </p:grpSpPr>
        <p:sp>
          <p:nvSpPr>
            <p:cNvPr id="4" name="Oval 3"/>
            <p:cNvSpPr/>
            <p:nvPr/>
          </p:nvSpPr>
          <p:spPr bwMode="auto">
            <a:xfrm>
              <a:off x="5065683" y="2253803"/>
              <a:ext cx="1893194" cy="100455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75509" y="2317820"/>
              <a:ext cx="1265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</a:t>
              </a:r>
            </a:p>
            <a:p>
              <a:r>
                <a:rPr lang="en-US" dirty="0" smtClean="0"/>
                <a:t>channel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85394" y="1525487"/>
            <a:ext cx="451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AGCTTATAGGTCCGCATTACC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306956" y="1776529"/>
            <a:ext cx="768626" cy="132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404730" y="1524737"/>
            <a:ext cx="1258957" cy="51683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268" y="1511112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AGGTCC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977269" y="1743025"/>
            <a:ext cx="768626" cy="132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87986" y="5327177"/>
            <a:ext cx="1245825" cy="659879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859" y="3888651"/>
            <a:ext cx="1094351" cy="2545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313" y="4598762"/>
            <a:ext cx="1120904" cy="254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874035" y="6270110"/>
            <a:ext cx="1086709" cy="3409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384419" y="2144994"/>
            <a:ext cx="1298960" cy="25638"/>
            <a:chOff x="1384419" y="2144994"/>
            <a:chExt cx="1298960" cy="25638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1384419" y="2162086"/>
              <a:ext cx="495656" cy="8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144994" y="2144994"/>
              <a:ext cx="5383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805825" y="19274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7576" y="2294961"/>
            <a:ext cx="4222377" cy="461665"/>
            <a:chOff x="107576" y="2294961"/>
            <a:chExt cx="422237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7576" y="2501153"/>
              <a:ext cx="4222377" cy="26894"/>
              <a:chOff x="107576" y="2501153"/>
              <a:chExt cx="4222377" cy="26894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 flipV="1">
                <a:off x="107576" y="2501153"/>
                <a:ext cx="2133600" cy="268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599765" y="2510118"/>
                <a:ext cx="1730188" cy="179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2202468" y="229496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0982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17" y="152400"/>
            <a:ext cx="7772400" cy="762000"/>
          </a:xfrm>
        </p:spPr>
        <p:txBody>
          <a:bodyPr/>
          <a:lstStyle/>
          <a:p>
            <a:r>
              <a:rPr lang="en-US" dirty="0" smtClean="0"/>
              <a:t>Result: Sequencing Capacity</a:t>
            </a:r>
            <a:endParaRPr lang="en-US" dirty="0"/>
          </a:p>
        </p:txBody>
      </p:sp>
      <p:pic>
        <p:nvPicPr>
          <p:cNvPr id="4" name="Picture 3" descr="Capacity V2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71" y="8717923"/>
            <a:ext cx="16366586" cy="1688616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016" y="3089806"/>
            <a:ext cx="2265053" cy="7635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3392" y="4105381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Renyi</a:t>
            </a:r>
            <a:r>
              <a:rPr lang="en-US" dirty="0" smtClean="0"/>
              <a:t> entropy of order 2</a:t>
            </a:r>
            <a:endParaRPr lang="en-US" dirty="0"/>
          </a:p>
        </p:txBody>
      </p:sp>
      <p:pic>
        <p:nvPicPr>
          <p:cNvPr id="3" name="Picture 2" descr="Capacity V3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9" y="1307533"/>
            <a:ext cx="5194150" cy="5293087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9685" y="5202582"/>
            <a:ext cx="711900" cy="253800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37615" y="3320774"/>
            <a:ext cx="762750" cy="279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6486" y="48753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   The higher the entropy, </a:t>
            </a:r>
          </a:p>
          <a:p>
            <a:pPr algn="l"/>
            <a:r>
              <a:rPr lang="en-US" dirty="0" smtClean="0"/>
              <a:t>   the easier the problem!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647895" y="1802385"/>
            <a:ext cx="3898384" cy="38363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5939" y="2173496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coverage constraint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501421" y="2574163"/>
            <a:ext cx="896012" cy="341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7881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63"/>
            <a:ext cx="8329188" cy="762000"/>
          </a:xfrm>
        </p:spPr>
        <p:txBody>
          <a:bodyPr/>
          <a:lstStyle/>
          <a:p>
            <a:pPr algn="l"/>
            <a:r>
              <a:rPr lang="en-US" dirty="0" smtClean="0"/>
              <a:t>Complexity is in the eye of the beholder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5498" y="172720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Low entropy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262" y="1785263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High entropy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111" y="5678469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harder to compress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2800" y="6182921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easier jigsaw puzzle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59" y="6192821"/>
            <a:ext cx="28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harder jigsaw puzzle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82" y="5692088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easier to compress </a:t>
            </a:r>
            <a:endParaRPr lang="en-US" dirty="0">
              <a:latin typeface="CMU Bright Roman"/>
              <a:cs typeface="CMU Bright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3515"/>
          <a:stretch/>
        </p:blipFill>
        <p:spPr>
          <a:xfrm>
            <a:off x="315230" y="2236396"/>
            <a:ext cx="3412534" cy="342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255" y="2362506"/>
            <a:ext cx="4416807" cy="31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36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71141"/>
            <a:ext cx="88661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latin typeface="CMU Bright Roman"/>
                <a:ea typeface="+mj-ea"/>
                <a:cs typeface="CMU Bright Roman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3200" b="1" dirty="0" smtClean="0">
                <a:latin typeface="+mj-lt"/>
              </a:rPr>
              <a:t>A necessary condition for reconstruction 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651363" y="1994405"/>
            <a:ext cx="8049169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7134355" y="2185728"/>
            <a:ext cx="1461345" cy="395889"/>
            <a:chOff x="7134355" y="2095658"/>
            <a:chExt cx="1461345" cy="395889"/>
          </a:xfrm>
        </p:grpSpPr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9"/>
          <p:cNvGrpSpPr/>
          <p:nvPr/>
        </p:nvGrpSpPr>
        <p:grpSpPr>
          <a:xfrm>
            <a:off x="565802" y="2294336"/>
            <a:ext cx="1103913" cy="339833"/>
            <a:chOff x="565802" y="2204266"/>
            <a:chExt cx="1103913" cy="339833"/>
          </a:xfrm>
        </p:grpSpPr>
        <p:sp>
          <p:nvSpPr>
            <p:cNvPr id="17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5591596" y="2289074"/>
            <a:ext cx="1615460" cy="409904"/>
            <a:chOff x="4160730" y="2199009"/>
            <a:chExt cx="1615460" cy="409904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1632935" y="2278571"/>
            <a:ext cx="2299511" cy="320565"/>
            <a:chOff x="1632935" y="2188501"/>
            <a:chExt cx="2299511" cy="320565"/>
          </a:xfrm>
        </p:grpSpPr>
        <p:sp>
          <p:nvSpPr>
            <p:cNvPr id="19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25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1632221" y="2277846"/>
            <a:ext cx="2299511" cy="320565"/>
            <a:chOff x="1632935" y="2188501"/>
            <a:chExt cx="2299511" cy="320565"/>
          </a:xfrm>
        </p:grpSpPr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72"/>
            <p:cNvGrpSpPr/>
            <p:nvPr/>
          </p:nvGrpSpPr>
          <p:grpSpPr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7"/>
          <p:cNvGrpSpPr/>
          <p:nvPr/>
        </p:nvGrpSpPr>
        <p:grpSpPr>
          <a:xfrm>
            <a:off x="5590875" y="2288350"/>
            <a:ext cx="1615460" cy="409904"/>
            <a:chOff x="4160730" y="2199009"/>
            <a:chExt cx="1615460" cy="409904"/>
          </a:xfrm>
        </p:grpSpPr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74279" y="2886220"/>
            <a:ext cx="752441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i</a:t>
            </a:r>
            <a:r>
              <a:rPr lang="en-US" dirty="0" smtClean="0"/>
              <a:t>nterleaved repeats of length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None of the copies is straddled by a read (</a:t>
            </a:r>
            <a:r>
              <a:rPr lang="en-US" dirty="0" err="1" smtClean="0"/>
              <a:t>unbridged</a:t>
            </a:r>
            <a:r>
              <a:rPr lang="en-US" dirty="0" smtClean="0"/>
              <a:t>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Reconstruction is impossible!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Special cases: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Under </a:t>
            </a:r>
            <a:r>
              <a:rPr lang="en-US" dirty="0" err="1" smtClean="0"/>
              <a:t>i.i.d</a:t>
            </a:r>
            <a:r>
              <a:rPr lang="en-US" dirty="0" smtClean="0"/>
              <a:t>.  model, greedy is optimal for mixed reads.</a:t>
            </a:r>
            <a:endParaRPr lang="en-US" dirty="0"/>
          </a:p>
        </p:txBody>
      </p:sp>
      <p:grpSp>
        <p:nvGrpSpPr>
          <p:cNvPr id="15" name="Group 50"/>
          <p:cNvGrpSpPr/>
          <p:nvPr/>
        </p:nvGrpSpPr>
        <p:grpSpPr>
          <a:xfrm>
            <a:off x="1281609" y="1557867"/>
            <a:ext cx="481722" cy="297446"/>
            <a:chOff x="1281609" y="1557867"/>
            <a:chExt cx="481722" cy="297446"/>
          </a:xfrm>
        </p:grpSpPr>
        <p:pic>
          <p:nvPicPr>
            <p:cNvPr id="98" name="Picture 97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16" name="Group 43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" name="Group 51"/>
          <p:cNvGrpSpPr/>
          <p:nvPr/>
        </p:nvGrpSpPr>
        <p:grpSpPr>
          <a:xfrm>
            <a:off x="3761844" y="2270394"/>
            <a:ext cx="1887456" cy="218089"/>
            <a:chOff x="3761844" y="2270394"/>
            <a:chExt cx="1887456" cy="218089"/>
          </a:xfrm>
        </p:grpSpPr>
        <p:grpSp>
          <p:nvGrpSpPr>
            <p:cNvPr id="23" name="Group 120"/>
            <p:cNvGrpSpPr/>
            <p:nvPr/>
          </p:nvGrpSpPr>
          <p:grpSpPr>
            <a:xfrm>
              <a:off x="3761844" y="2270394"/>
              <a:ext cx="1722861" cy="218089"/>
              <a:chOff x="7089244" y="2095658"/>
              <a:chExt cx="1722861" cy="218089"/>
            </a:xfrm>
          </p:grpSpPr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 flipV="1">
                <a:off x="8263775" y="231374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 flipV="1">
                <a:off x="8047370" y="2095658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43"/>
              <p:cNvGrpSpPr/>
              <p:nvPr/>
            </p:nvGrpSpPr>
            <p:grpSpPr>
              <a:xfrm>
                <a:off x="7089244" y="2214775"/>
                <a:ext cx="788182" cy="89338"/>
                <a:chOff x="7089244" y="2331871"/>
                <a:chExt cx="788182" cy="89338"/>
              </a:xfrm>
            </p:grpSpPr>
            <p:sp>
              <p:nvSpPr>
                <p:cNvPr id="9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331871"/>
                  <a:ext cx="548330" cy="0"/>
                </a:xfrm>
                <a:prstGeom prst="line">
                  <a:avLst/>
                </a:pr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02"/>
          <p:cNvGrpSpPr/>
          <p:nvPr/>
        </p:nvGrpSpPr>
        <p:grpSpPr>
          <a:xfrm>
            <a:off x="3593009" y="1549401"/>
            <a:ext cx="481722" cy="297446"/>
            <a:chOff x="1281609" y="1557867"/>
            <a:chExt cx="481722" cy="297446"/>
          </a:xfrm>
        </p:grpSpPr>
        <p:pic>
          <p:nvPicPr>
            <p:cNvPr id="104" name="Picture 103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34" name="Group 104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06" name="Straight Connector 105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" name="Group 107"/>
          <p:cNvGrpSpPr/>
          <p:nvPr/>
        </p:nvGrpSpPr>
        <p:grpSpPr>
          <a:xfrm>
            <a:off x="5252476" y="1549401"/>
            <a:ext cx="481722" cy="297446"/>
            <a:chOff x="1281609" y="1557867"/>
            <a:chExt cx="481722" cy="297446"/>
          </a:xfrm>
        </p:grpSpPr>
        <p:pic>
          <p:nvPicPr>
            <p:cNvPr id="109" name="Picture 108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37" name="Group 109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11" name="Straight Connector 110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8" name="Group 112"/>
          <p:cNvGrpSpPr/>
          <p:nvPr/>
        </p:nvGrpSpPr>
        <p:grpSpPr>
          <a:xfrm>
            <a:off x="6903476" y="1540934"/>
            <a:ext cx="481722" cy="297446"/>
            <a:chOff x="1281609" y="1557867"/>
            <a:chExt cx="481722" cy="297446"/>
          </a:xfrm>
        </p:grpSpPr>
        <p:pic>
          <p:nvPicPr>
            <p:cNvPr id="114" name="Picture 113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42" name="Group 114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736470" y="1995524"/>
            <a:ext cx="2003679" cy="4726"/>
          </a:xfrm>
          <a:prstGeom prst="line">
            <a:avLst/>
          </a:prstGeom>
          <a:noFill/>
          <a:ln w="7620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17900" y="1943099"/>
            <a:ext cx="452917" cy="9990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Line 60"/>
          <p:cNvSpPr>
            <a:spLocks noChangeShapeType="1"/>
          </p:cNvSpPr>
          <p:nvPr/>
        </p:nvSpPr>
        <p:spPr bwMode="auto">
          <a:xfrm>
            <a:off x="5698734" y="1992430"/>
            <a:ext cx="1350812" cy="3095"/>
          </a:xfrm>
          <a:prstGeom prst="lin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62232" y="1934633"/>
            <a:ext cx="478368" cy="71967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223933" y="1938867"/>
            <a:ext cx="475633" cy="1231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21933"/>
            <a:ext cx="457976" cy="1359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30900"/>
            <a:ext cx="6756400" cy="279400"/>
          </a:xfrm>
          <a:prstGeom prst="rect">
            <a:avLst/>
          </a:prstGeom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57400"/>
            <a:ext cx="127000" cy="203200"/>
          </a:xfrm>
          <a:prstGeom prst="rect">
            <a:avLst/>
          </a:prstGeom>
        </p:spPr>
      </p:pic>
      <p:pic>
        <p:nvPicPr>
          <p:cNvPr id="88" name="Picture 8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032000"/>
            <a:ext cx="127000" cy="203200"/>
          </a:xfrm>
          <a:prstGeom prst="rect">
            <a:avLst/>
          </a:prstGeom>
        </p:spPr>
      </p:pic>
      <p:pic>
        <p:nvPicPr>
          <p:cNvPr id="89" name="Picture 8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070100"/>
            <a:ext cx="127000" cy="203200"/>
          </a:xfrm>
          <a:prstGeom prst="rect">
            <a:avLst/>
          </a:prstGeom>
        </p:spPr>
      </p:pic>
      <p:pic>
        <p:nvPicPr>
          <p:cNvPr id="91" name="Picture 9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70100"/>
            <a:ext cx="127000" cy="203200"/>
          </a:xfrm>
          <a:prstGeom prst="rect">
            <a:avLst/>
          </a:prstGeom>
        </p:spPr>
      </p:pic>
      <p:pic>
        <p:nvPicPr>
          <p:cNvPr id="103" name="Picture 10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273300"/>
            <a:ext cx="177800" cy="203200"/>
          </a:xfrm>
          <a:prstGeom prst="rect">
            <a:avLst/>
          </a:prstGeom>
        </p:spPr>
      </p:pic>
      <p:pic>
        <p:nvPicPr>
          <p:cNvPr id="105" name="Picture 10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2743200"/>
            <a:ext cx="177800" cy="203200"/>
          </a:xfrm>
          <a:prstGeom prst="rect">
            <a:avLst/>
          </a:prstGeom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00" y="6350000"/>
            <a:ext cx="4241800" cy="25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365500"/>
            <a:ext cx="127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1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43212 0.004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6267 -0.003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81481E-6 L -0.43229 0.0023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6129 0.0013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903 -0.00093 " pathEditMode="relative" ptsTypes="AA">
                                      <p:cBhvr>
                                        <p:cTn id="1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264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  <p:bldP spid="84" grpId="1" animBg="1"/>
      <p:bldP spid="10" grpId="0" animBg="1"/>
      <p:bldP spid="10" grpId="1" animBg="1"/>
      <p:bldP spid="85" grpId="0" animBg="1"/>
      <p:bldP spid="85" grpId="1" animBg="1"/>
      <p:bldP spid="13" grpId="0" animBg="1"/>
      <p:bldP spid="13" grpId="1" animBg="1"/>
      <p:bldP spid="97" grpId="0" animBg="1"/>
      <p:bldP spid="97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47100" cy="762000"/>
          </a:xfrm>
        </p:spPr>
        <p:txBody>
          <a:bodyPr/>
          <a:lstStyle/>
          <a:p>
            <a:pPr algn="l"/>
            <a:r>
              <a:rPr lang="en-US" dirty="0" smtClean="0"/>
              <a:t>A sufficient condition: greedy algorithm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427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Input: the set of N reads of length L 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Set the initial set of </a:t>
            </a:r>
            <a:r>
              <a:rPr lang="en-US" dirty="0" err="1" smtClean="0"/>
              <a:t>contigs</a:t>
            </a:r>
            <a:r>
              <a:rPr lang="en-US" dirty="0" smtClean="0"/>
              <a:t> as the reads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Find two </a:t>
            </a:r>
            <a:r>
              <a:rPr lang="en-US" dirty="0" err="1" smtClean="0"/>
              <a:t>contigs</a:t>
            </a:r>
            <a:r>
              <a:rPr lang="en-US" dirty="0" smtClean="0"/>
              <a:t> with largest overlap and merge them into a new </a:t>
            </a:r>
            <a:r>
              <a:rPr lang="en-US" dirty="0" err="1" smtClean="0"/>
              <a:t>contig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Repeat step 2 until only one </a:t>
            </a:r>
            <a:r>
              <a:rPr lang="en-US" dirty="0" err="1" smtClean="0"/>
              <a:t>contig</a:t>
            </a:r>
            <a:r>
              <a:rPr lang="en-US" dirty="0" smtClean="0"/>
              <a:t> remains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Algorithm progresses in stages: </a:t>
            </a:r>
          </a:p>
          <a:p>
            <a:pPr marL="457200" indent="-457200">
              <a:buNone/>
            </a:pPr>
            <a:r>
              <a:rPr lang="en-US" dirty="0" smtClean="0"/>
              <a:t>at stage                        </a:t>
            </a:r>
          </a:p>
          <a:p>
            <a:pPr marL="457200" indent="-457200"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0" y="6114629"/>
            <a:ext cx="127000" cy="241300"/>
          </a:xfrm>
          <a:prstGeom prst="rect">
            <a:avLst/>
          </a:prstGeom>
        </p:spPr>
      </p:pic>
      <p:grpSp>
        <p:nvGrpSpPr>
          <p:cNvPr id="4" name="Group 16"/>
          <p:cNvGrpSpPr/>
          <p:nvPr/>
        </p:nvGrpSpPr>
        <p:grpSpPr>
          <a:xfrm>
            <a:off x="7389559" y="1383208"/>
            <a:ext cx="1282905" cy="1184047"/>
            <a:chOff x="7039240" y="844911"/>
            <a:chExt cx="1282905" cy="1184047"/>
          </a:xfrm>
        </p:grpSpPr>
        <p:sp>
          <p:nvSpPr>
            <p:cNvPr id="6" name="Line 60"/>
            <p:cNvSpPr>
              <a:spLocks noChangeShapeType="1"/>
            </p:cNvSpPr>
            <p:nvPr/>
          </p:nvSpPr>
          <p:spPr bwMode="auto">
            <a:xfrm flipV="1">
              <a:off x="7039240" y="96052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0"/>
            <p:cNvSpPr>
              <a:spLocks noChangeShapeType="1"/>
            </p:cNvSpPr>
            <p:nvPr/>
          </p:nvSpPr>
          <p:spPr bwMode="auto">
            <a:xfrm flipV="1">
              <a:off x="7406198" y="111292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7562258" y="8449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0"/>
            <p:cNvSpPr>
              <a:spLocks noChangeShapeType="1"/>
            </p:cNvSpPr>
            <p:nvPr/>
          </p:nvSpPr>
          <p:spPr bwMode="auto">
            <a:xfrm flipV="1">
              <a:off x="7739412" y="100607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 flipV="1">
              <a:off x="7045189" y="1626841"/>
              <a:ext cx="1276956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655651" y="1243021"/>
              <a:ext cx="0" cy="2792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190971" y="1567293"/>
              <a:ext cx="1005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MU Bright Roman"/>
                  <a:cs typeface="CMU Bright Roman"/>
                </a:rPr>
                <a:t>contig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9235" y="6027003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MU Bright Roman"/>
              </a:rPr>
              <a:t>    merge </a:t>
            </a:r>
            <a:r>
              <a:rPr lang="en-US" dirty="0">
                <a:latin typeface="+mn-lt"/>
                <a:cs typeface="CMU Bright Roman"/>
              </a:rPr>
              <a:t>reads at overlap </a:t>
            </a: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2" name="TextBox 2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grpSp>
        <p:nvGrpSpPr>
          <p:cNvPr id="7" name="Group 28"/>
          <p:cNvGrpSpPr/>
          <p:nvPr/>
        </p:nvGrpSpPr>
        <p:grpSpPr>
          <a:xfrm>
            <a:off x="7565308" y="3704299"/>
            <a:ext cx="1403684" cy="1098083"/>
            <a:chOff x="7565308" y="3704299"/>
            <a:chExt cx="1403684" cy="1098083"/>
          </a:xfrm>
        </p:grpSpPr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917234" y="3859326"/>
              <a:ext cx="1051758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7912595" y="3714032"/>
              <a:ext cx="0" cy="54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299168" y="3704299"/>
              <a:ext cx="0" cy="54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ight Brace 32"/>
            <p:cNvSpPr/>
            <p:nvPr/>
          </p:nvSpPr>
          <p:spPr bwMode="auto">
            <a:xfrm rot="5400000" flipV="1">
              <a:off x="8045054" y="4165055"/>
              <a:ext cx="124516" cy="372362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65308" y="4340717"/>
              <a:ext cx="1117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overlap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916781" y="3807546"/>
              <a:ext cx="374198" cy="107099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6959980" y="3629009"/>
            <a:ext cx="761230" cy="107099"/>
            <a:chOff x="6959980" y="3629009"/>
            <a:chExt cx="761230" cy="107099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6959980" y="3689037"/>
              <a:ext cx="7612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44727" y="3629009"/>
              <a:ext cx="374198" cy="107099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805" y="5639947"/>
            <a:ext cx="2471083" cy="254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442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algorithm: stage  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814261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265977" y="2473762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632934" y="2626162"/>
            <a:ext cx="87274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2396376" y="2435224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6" y="2545583"/>
            <a:ext cx="121047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4901514" y="2514050"/>
            <a:ext cx="88154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425514" y="2540326"/>
            <a:ext cx="147594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7678464" y="2296836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8047370" y="2212754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443237" y="2726009"/>
            <a:ext cx="629897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2724798" y="2566602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3158658" y="2362030"/>
            <a:ext cx="575829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V="1">
            <a:off x="5642920" y="2639323"/>
            <a:ext cx="936366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565663" y="2578914"/>
            <a:ext cx="75239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85" y="300392"/>
            <a:ext cx="214901" cy="40831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5518260" y="2472725"/>
            <a:ext cx="265410" cy="82378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11640" y="1764898"/>
            <a:ext cx="265410" cy="118076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10689" y="1756621"/>
            <a:ext cx="265410" cy="113955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506996" y="2084859"/>
            <a:ext cx="252629" cy="353542"/>
            <a:chOff x="5506996" y="2084859"/>
            <a:chExt cx="252629" cy="353542"/>
          </a:xfrm>
        </p:grpSpPr>
        <p:sp>
          <p:nvSpPr>
            <p:cNvPr id="36" name="Right Brace 35"/>
            <p:cNvSpPr/>
            <p:nvPr/>
          </p:nvSpPr>
          <p:spPr bwMode="auto">
            <a:xfrm rot="16200000">
              <a:off x="5581137" y="2259913"/>
              <a:ext cx="104347" cy="252629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8" y="2084859"/>
              <a:ext cx="111554" cy="21195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232911" y="2788043"/>
            <a:ext cx="7792718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  merge mistake </a:t>
            </a:r>
            <a:r>
              <a:rPr lang="en-US" dirty="0" smtClean="0">
                <a:sym typeface="Wingdings" pitchFamily="2" charset="2"/>
              </a:rPr>
              <a:t>=&gt; </a:t>
            </a:r>
            <a:r>
              <a:rPr lang="en-US" dirty="0" smtClean="0"/>
              <a:t>there must be a    -repeat 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	and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                      each copy is not </a:t>
            </a:r>
            <a:r>
              <a:rPr lang="en-US" dirty="0" smtClean="0">
                <a:solidFill>
                  <a:srgbClr val="FF0000"/>
                </a:solidFill>
              </a:rPr>
              <a:t>bridged</a:t>
            </a:r>
            <a:r>
              <a:rPr lang="en-US" dirty="0" smtClean="0"/>
              <a:t> by a read.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 sufficient condition for reconstruction: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There are no </a:t>
            </a:r>
            <a:r>
              <a:rPr lang="en-US" dirty="0" err="1" smtClean="0"/>
              <a:t>unbridged</a:t>
            </a:r>
            <a:r>
              <a:rPr lang="en-US" dirty="0" smtClean="0"/>
              <a:t>    - repeats for any    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grpSp>
        <p:nvGrpSpPr>
          <p:cNvPr id="5" name="Group 29"/>
          <p:cNvGrpSpPr/>
          <p:nvPr/>
        </p:nvGrpSpPr>
        <p:grpSpPr>
          <a:xfrm>
            <a:off x="3773788" y="1302789"/>
            <a:ext cx="1711262" cy="443444"/>
            <a:chOff x="5629157" y="1186893"/>
            <a:chExt cx="1711262" cy="443444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5629157" y="1503012"/>
              <a:ext cx="411948" cy="1183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022440" y="1186893"/>
              <a:ext cx="83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repeat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6792391" y="1503012"/>
              <a:ext cx="548028" cy="1273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96" y="3187272"/>
            <a:ext cx="167227" cy="317731"/>
          </a:xfrm>
          <a:prstGeom prst="rect">
            <a:avLst/>
          </a:prstGeom>
        </p:spPr>
      </p:pic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3375018" y="2714853"/>
            <a:ext cx="575829" cy="0"/>
          </a:xfrm>
          <a:prstGeom prst="lin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7"/>
          <p:cNvGrpSpPr/>
          <p:nvPr/>
        </p:nvGrpSpPr>
        <p:grpSpPr>
          <a:xfrm>
            <a:off x="3289537" y="1426577"/>
            <a:ext cx="717322" cy="1283285"/>
            <a:chOff x="3289537" y="1426577"/>
            <a:chExt cx="717322" cy="1283285"/>
          </a:xfrm>
        </p:grpSpPr>
        <p:pic>
          <p:nvPicPr>
            <p:cNvPr id="13" name="Picture 12" descr="2733431-golden-gate-bridge-illustration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3289537" y="1426577"/>
              <a:ext cx="717322" cy="353327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3940516" y="1859935"/>
              <a:ext cx="0" cy="849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80078" y="1856658"/>
              <a:ext cx="0" cy="849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3329987" y="2571332"/>
            <a:ext cx="1326784" cy="0"/>
          </a:xfrm>
          <a:prstGeom prst="line">
            <a:avLst/>
          </a:prstGeom>
          <a:noFill/>
          <a:ln w="57150" cmpd="sng">
            <a:solidFill>
              <a:srgbClr val="F100F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3510267" y="2505676"/>
            <a:ext cx="265410" cy="82378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52"/>
          <p:cNvGrpSpPr/>
          <p:nvPr/>
        </p:nvGrpSpPr>
        <p:grpSpPr>
          <a:xfrm>
            <a:off x="0" y="2656442"/>
            <a:ext cx="3327124" cy="526668"/>
            <a:chOff x="3997599" y="3068504"/>
            <a:chExt cx="3327124" cy="526668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6707595" y="3068504"/>
              <a:ext cx="617128" cy="2772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100F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3997599" y="3256618"/>
              <a:ext cx="3036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E500E5"/>
                  </a:solidFill>
                  <a:latin typeface="+mn-lt"/>
                  <a:cs typeface="CMU Bright Roman"/>
                </a:rPr>
                <a:t>bridging read already merged</a:t>
              </a:r>
            </a:p>
          </p:txBody>
        </p:sp>
      </p:grpSp>
      <p:pic>
        <p:nvPicPr>
          <p:cNvPr id="83" name="Picture 8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81526" y="1509476"/>
            <a:ext cx="177975" cy="253799"/>
          </a:xfrm>
          <a:prstGeom prst="rect">
            <a:avLst/>
          </a:prstGeom>
        </p:spPr>
      </p:pic>
      <p:pic>
        <p:nvPicPr>
          <p:cNvPr id="84" name="Picture 8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538926" y="1498590"/>
            <a:ext cx="177975" cy="253799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48" y="5409772"/>
            <a:ext cx="167227" cy="317731"/>
          </a:xfrm>
          <a:prstGeom prst="rect">
            <a:avLst/>
          </a:prstGeom>
        </p:spPr>
      </p:pic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36" y="5422472"/>
            <a:ext cx="167227" cy="317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81186" y="186690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contigs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>
            <a:off x="498736" y="2328565"/>
            <a:ext cx="288664" cy="249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952500" y="2197100"/>
            <a:ext cx="546100" cy="25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3547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2" grpId="0" animBg="1"/>
      <p:bldP spid="33" grpId="0" animBg="1"/>
      <p:bldP spid="42" grpId="0" animBg="1"/>
      <p:bldP spid="47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Necessary condition for reconstruction: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unbridged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interleaved</a:t>
            </a:r>
            <a:r>
              <a:rPr lang="en-US" dirty="0" smtClean="0"/>
              <a:t>    -repeats for any    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Sufficient condition (via greedy algorithm)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unbridged</a:t>
            </a:r>
            <a:r>
              <a:rPr lang="en-US" dirty="0" smtClean="0"/>
              <a:t>    -repeats  for any    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the </a:t>
            </a:r>
            <a:r>
              <a:rPr lang="en-US" dirty="0" err="1" smtClean="0"/>
              <a:t>i.i.d</a:t>
            </a:r>
            <a:r>
              <a:rPr lang="en-US" dirty="0" smtClean="0"/>
              <a:t>. DNA model: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1)       no </a:t>
            </a:r>
            <a:r>
              <a:rPr lang="en-US" dirty="0" err="1" smtClean="0"/>
              <a:t>unbridged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D0303"/>
                </a:solidFill>
              </a:rPr>
              <a:t>interleaved</a:t>
            </a:r>
            <a:r>
              <a:rPr lang="en-US" dirty="0" smtClean="0"/>
              <a:t> repeats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=&gt; </a:t>
            </a:r>
            <a:r>
              <a:rPr lang="en-US" dirty="0" err="1" smtClean="0"/>
              <a:t>w.h.p</a:t>
            </a:r>
            <a:r>
              <a:rPr lang="en-US" dirty="0" smtClean="0"/>
              <a:t>. no </a:t>
            </a:r>
            <a:r>
              <a:rPr lang="en-US" dirty="0" err="1" smtClean="0"/>
              <a:t>unbridged</a:t>
            </a:r>
            <a:r>
              <a:rPr lang="en-US" dirty="0" smtClean="0"/>
              <a:t> repeats.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2) Errors occur </a:t>
            </a:r>
            <a:r>
              <a:rPr lang="en-US" dirty="0" smtClean="0">
                <a:solidFill>
                  <a:srgbClr val="0000FF"/>
                </a:solidFill>
              </a:rPr>
              <a:t>typically</a:t>
            </a:r>
            <a:r>
              <a:rPr lang="en-US" dirty="0" smtClean="0"/>
              <a:t> when either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96" y="3923872"/>
            <a:ext cx="167227" cy="31773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96" y="3911172"/>
            <a:ext cx="167227" cy="31773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96" y="2133172"/>
            <a:ext cx="167227" cy="31773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96" y="2133172"/>
            <a:ext cx="167227" cy="317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3100" y="1968500"/>
            <a:ext cx="6718300" cy="63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1200" y="3721100"/>
            <a:ext cx="5118100" cy="6477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890" y="6170112"/>
            <a:ext cx="2407412" cy="2407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219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Result Explained</a:t>
            </a:r>
            <a:endParaRPr lang="en-US" dirty="0"/>
          </a:p>
        </p:txBody>
      </p:sp>
      <p:pic>
        <p:nvPicPr>
          <p:cNvPr id="4" name="Picture 3" descr="Capacity V2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71" y="8717923"/>
            <a:ext cx="16366586" cy="16886160"/>
          </a:xfrm>
          <a:prstGeom prst="rect">
            <a:avLst/>
          </a:prstGeom>
        </p:spPr>
      </p:pic>
      <p:pic>
        <p:nvPicPr>
          <p:cNvPr id="3" name="Picture 2" descr="Capacity V3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43" y="1235166"/>
            <a:ext cx="5194150" cy="5293087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14243" y="5244489"/>
            <a:ext cx="711900" cy="253800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447384" y="3179106"/>
            <a:ext cx="762750" cy="279180"/>
          </a:xfrm>
          <a:prstGeom prst="rect">
            <a:avLst/>
          </a:prstGeom>
        </p:spPr>
      </p:pic>
      <p:pic>
        <p:nvPicPr>
          <p:cNvPr id="27" name="Content Placeholder 6" descr="InterleavedDupl.eps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133341" y="2754647"/>
            <a:ext cx="2685476" cy="523995"/>
          </a:xfrm>
        </p:spPr>
      </p:pic>
      <p:grpSp>
        <p:nvGrpSpPr>
          <p:cNvPr id="7" name="Group 36"/>
          <p:cNvGrpSpPr/>
          <p:nvPr/>
        </p:nvGrpSpPr>
        <p:grpSpPr>
          <a:xfrm>
            <a:off x="1077117" y="2144607"/>
            <a:ext cx="3064310" cy="1493620"/>
            <a:chOff x="-107740" y="2041576"/>
            <a:chExt cx="3064310" cy="1493620"/>
          </a:xfrm>
        </p:grpSpPr>
        <p:sp>
          <p:nvSpPr>
            <p:cNvPr id="28" name="TextBox 27"/>
            <p:cNvSpPr txBox="1"/>
            <p:nvPr/>
          </p:nvSpPr>
          <p:spPr>
            <a:xfrm>
              <a:off x="-107740" y="2041576"/>
              <a:ext cx="3064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interleaved (L-1)- repeats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4288" y="3135086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2324" y="312123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43488" y="309550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459" y="3129148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538666" y="2533879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coverage constraint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684704" y="2743200"/>
            <a:ext cx="782197" cy="121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797883" y="1802385"/>
            <a:ext cx="3898384" cy="38363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43"/>
          <p:cNvGrpSpPr/>
          <p:nvPr/>
        </p:nvGrpSpPr>
        <p:grpSpPr>
          <a:xfrm>
            <a:off x="4288371" y="1727063"/>
            <a:ext cx="335441" cy="3895595"/>
            <a:chOff x="4288371" y="1727063"/>
            <a:chExt cx="335441" cy="3895595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4288371" y="1727063"/>
              <a:ext cx="0" cy="389559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304377" y="2489045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297411" y="3113091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323187" y="3691497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4298115" y="4542006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51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hannelDiagram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3824" y="1336919"/>
            <a:ext cx="9144000" cy="1168782"/>
          </a:xfrm>
          <a:prstGeom prst="rect">
            <a:avLst/>
          </a:prstGeom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53423" y="3149949"/>
            <a:ext cx="3136521" cy="33091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91732" y="3676041"/>
            <a:ext cx="4360526" cy="330915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9"/>
          <p:cNvGrpSpPr/>
          <p:nvPr/>
        </p:nvGrpSpPr>
        <p:grpSpPr>
          <a:xfrm>
            <a:off x="7439199" y="2565748"/>
            <a:ext cx="1277938" cy="1844675"/>
            <a:chOff x="7451725" y="1676400"/>
            <a:chExt cx="1277938" cy="1844675"/>
          </a:xfrm>
        </p:grpSpPr>
        <p:pic>
          <p:nvPicPr>
            <p:cNvPr id="11" name="Picture 7" descr="shann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00" y="1676400"/>
              <a:ext cx="1108075" cy="1349375"/>
            </a:xfrm>
            <a:prstGeom prst="rect">
              <a:avLst/>
            </a:prstGeom>
            <a:noFill/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451725" y="3184525"/>
              <a:ext cx="1277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>
                  <a:ea typeface="굴림" pitchFamily="34" charset="-127"/>
                </a:rPr>
                <a:t>Shannon 48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417129"/>
            <a:ext cx="15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Theorem: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31332" y="4872778"/>
            <a:ext cx="5833822" cy="11386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1039" y="2530258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 Model all sources and channels </a:t>
            </a:r>
            <a:r>
              <a:rPr lang="en-US" dirty="0" smtClean="0">
                <a:solidFill>
                  <a:srgbClr val="FF0000"/>
                </a:solidFill>
              </a:rPr>
              <a:t>statistically.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945" y="6098577"/>
            <a:ext cx="9171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 unified way of looking at </a:t>
            </a: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communication problems in terms of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information flow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683520"/>
            <a:ext cx="14203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</a:t>
            </a:r>
          </a:p>
          <a:p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41962" y="1605185"/>
            <a:ext cx="142037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reconstructed source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Comparison of assembly algorithms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44" y="1202616"/>
            <a:ext cx="7069230" cy="565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2282" y="2877671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61242" y="3065931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97097" y="4365813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15027" y="4688543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2957" y="5656731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25383" y="1577790"/>
            <a:ext cx="6113936" cy="34962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15030" y="6257366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10973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97433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08" y="3547872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 </a:t>
            </a:r>
            <a:r>
              <a:rPr lang="en-US" dirty="0" err="1" smtClean="0">
                <a:solidFill>
                  <a:schemeClr val="accent2"/>
                </a:solidFill>
              </a:rPr>
              <a:t>Brujin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graph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658368" y="1737360"/>
            <a:ext cx="694944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58368" y="4370832"/>
            <a:ext cx="758952" cy="2002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5" idx="3"/>
          </p:cNvCxnSpPr>
          <p:nvPr/>
        </p:nvCxnSpPr>
        <p:spPr bwMode="auto">
          <a:xfrm flipV="1">
            <a:off x="1127233" y="2953512"/>
            <a:ext cx="290087" cy="88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5" idx="3"/>
          </p:cNvCxnSpPr>
          <p:nvPr/>
        </p:nvCxnSpPr>
        <p:spPr bwMode="auto">
          <a:xfrm>
            <a:off x="1127233" y="3041806"/>
            <a:ext cx="271799" cy="122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30936" y="4443984"/>
            <a:ext cx="822960" cy="621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10" idx="1"/>
          </p:cNvCxnSpPr>
          <p:nvPr/>
        </p:nvCxnSpPr>
        <p:spPr bwMode="auto">
          <a:xfrm flipV="1">
            <a:off x="658368" y="4764743"/>
            <a:ext cx="856659" cy="301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67512" y="5330952"/>
            <a:ext cx="813816" cy="420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485186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4" y="152404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Achievable rates of algorithms</a:t>
            </a:r>
            <a:endParaRPr lang="en-US" dirty="0"/>
          </a:p>
        </p:txBody>
      </p:sp>
      <p:pic>
        <p:nvPicPr>
          <p:cNvPr id="4" name="Picture 3" descr="Capacity V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74" y="840417"/>
            <a:ext cx="5194150" cy="5293087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4042150" y="1930997"/>
            <a:ext cx="3854282" cy="2628112"/>
            <a:chOff x="4357016" y="2363536"/>
            <a:chExt cx="3854282" cy="2628112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4357016" y="2830951"/>
              <a:ext cx="2310806" cy="21606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490072" y="2363536"/>
              <a:ext cx="1721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U Bright Roman"/>
                  <a:cs typeface="CMU Bright Roman"/>
                </a:rPr>
                <a:t>sequential algorithm</a:t>
              </a:r>
              <a:endParaRPr lang="en-US" dirty="0">
                <a:solidFill>
                  <a:srgbClr val="FF0000"/>
                </a:solidFill>
                <a:latin typeface="CMU Bright Roman"/>
                <a:cs typeface="CMU Bright Roman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4062252" y="2736011"/>
            <a:ext cx="4588688" cy="2522284"/>
            <a:chOff x="4357016" y="2469364"/>
            <a:chExt cx="4588688" cy="2522284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4357016" y="2830951"/>
              <a:ext cx="2310806" cy="21606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454791" y="2469364"/>
              <a:ext cx="2490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De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Brujin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 graph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algorithm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CMU Bright Roman"/>
                <a:cs typeface="CMU Bright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730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phenomenon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45591" y="1247257"/>
            <a:ext cx="6056696" cy="4543943"/>
            <a:chOff x="300561" y="1236371"/>
            <a:chExt cx="6885289" cy="5338491"/>
          </a:xfrm>
        </p:grpSpPr>
        <p:pic>
          <p:nvPicPr>
            <p:cNvPr id="4" name="Picture 3" descr="Capacity V3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700" y="1281775"/>
              <a:ext cx="5194150" cy="52930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00972" y="1236371"/>
              <a:ext cx="24465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coverage-limited</a:t>
              </a:r>
            </a:p>
            <a:p>
              <a:r>
                <a:rPr lang="en-US" dirty="0" smtClean="0"/>
                <a:t>regime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561" y="1903927"/>
              <a:ext cx="2052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repeat-limited</a:t>
              </a:r>
            </a:p>
            <a:p>
              <a:r>
                <a:rPr lang="en-US" dirty="0" smtClean="0"/>
                <a:t>regime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777285" y="2678806"/>
              <a:ext cx="1764405" cy="229243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5061397" y="2009104"/>
              <a:ext cx="38637" cy="97879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1886" y="5657671"/>
            <a:ext cx="837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Question: </a:t>
            </a:r>
          </a:p>
          <a:p>
            <a:pPr algn="l"/>
            <a:r>
              <a:rPr lang="en-US" dirty="0" smtClean="0"/>
              <a:t>     Is this clean state of affairs tied to the </a:t>
            </a:r>
            <a:r>
              <a:rPr lang="en-US" dirty="0" err="1" smtClean="0"/>
              <a:t>i.i.d</a:t>
            </a:r>
            <a:r>
              <a:rPr lang="en-US" dirty="0" smtClean="0"/>
              <a:t>. DNA model?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ell_zoomed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4606" r="5387" b="4798"/>
          <a:stretch/>
        </p:blipFill>
        <p:spPr>
          <a:xfrm>
            <a:off x="2402960" y="2593830"/>
            <a:ext cx="4536016" cy="3506145"/>
          </a:xfrm>
          <a:prstGeom prst="rect">
            <a:avLst/>
          </a:prstGeom>
        </p:spPr>
      </p:pic>
      <p:pic>
        <p:nvPicPr>
          <p:cNvPr id="8" name="Picture 7" descr="a_ell_zoomed2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5647" r="6844" b="4497"/>
          <a:stretch/>
        </p:blipFill>
        <p:spPr>
          <a:xfrm>
            <a:off x="2471615" y="2611721"/>
            <a:ext cx="4391445" cy="3549612"/>
          </a:xfrm>
          <a:prstGeom prst="rect">
            <a:avLst/>
          </a:prstGeom>
        </p:spPr>
      </p:pic>
      <p:pic>
        <p:nvPicPr>
          <p:cNvPr id="22" name="Picture 21" descr="a_ell_zoomed2+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6149" r="7361" b="3602"/>
          <a:stretch/>
        </p:blipFill>
        <p:spPr>
          <a:xfrm>
            <a:off x="2420123" y="2602776"/>
            <a:ext cx="4391446" cy="3528015"/>
          </a:xfrm>
          <a:prstGeom prst="rect">
            <a:avLst/>
          </a:prstGeom>
        </p:spPr>
      </p:pic>
      <p:pic>
        <p:nvPicPr>
          <p:cNvPr id="9" name="Picture 8" descr="a_ell_zoomed3.ep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3650" r="5709" b="5544"/>
          <a:stretch/>
        </p:blipFill>
        <p:spPr>
          <a:xfrm>
            <a:off x="2420124" y="2593830"/>
            <a:ext cx="4498772" cy="3524033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367529" y="6055325"/>
            <a:ext cx="232424" cy="331482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84272" y="2283690"/>
            <a:ext cx="2139906" cy="330626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3101984" y="436267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i.i.d</a:t>
            </a:r>
            <a:r>
              <a:rPr lang="en-US" dirty="0" smtClean="0">
                <a:solidFill>
                  <a:srgbClr val="FF0000"/>
                </a:solidFill>
              </a:rPr>
              <a:t>. fit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9802" y="40872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data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I.I.D. DNA </a:t>
            </a:r>
            <a:r>
              <a:rPr lang="en-US" dirty="0" err="1" smtClean="0"/>
              <a:t>vs</a:t>
            </a:r>
            <a:r>
              <a:rPr lang="en-US" dirty="0" smtClean="0"/>
              <a:t> real DNA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9292" y="1483732"/>
            <a:ext cx="845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/>
              <a:t>h</a:t>
            </a:r>
            <a:r>
              <a:rPr lang="en-US" dirty="0" smtClean="0"/>
              <a:t>uman chromosome 22 (build GRCh37, G = 35M)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53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76447" cy="762000"/>
          </a:xfrm>
        </p:spPr>
        <p:txBody>
          <a:bodyPr/>
          <a:lstStyle/>
          <a:p>
            <a:r>
              <a:rPr lang="en-US" dirty="0" smtClean="0"/>
              <a:t>Greedy algorithm: general DNA statistics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76" y="2485230"/>
            <a:ext cx="8392261" cy="3805518"/>
          </a:xfrm>
        </p:spPr>
        <p:txBody>
          <a:bodyPr/>
          <a:lstStyle/>
          <a:p>
            <a:r>
              <a:rPr lang="en-US" dirty="0" smtClean="0"/>
              <a:t>Probability of failure at stage     depends on:</a:t>
            </a:r>
          </a:p>
          <a:p>
            <a:pPr lvl="1"/>
            <a:r>
              <a:rPr lang="en-US" dirty="0" smtClean="0"/>
              <a:t># of     - repeats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robability of not bridging a     - repeat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ecessary condition translates similarly to an upper bound on capacity: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61170" y="1833642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35613" y="2529999"/>
            <a:ext cx="232424" cy="331482"/>
          </a:xfrm>
          <a:prstGeom prst="rect">
            <a:avLst/>
          </a:prstGeom>
        </p:spPr>
      </p:pic>
      <p:grpSp>
        <p:nvGrpSpPr>
          <p:cNvPr id="5" name="Group 19"/>
          <p:cNvGrpSpPr/>
          <p:nvPr/>
        </p:nvGrpSpPr>
        <p:grpSpPr>
          <a:xfrm>
            <a:off x="1053133" y="1765245"/>
            <a:ext cx="6538929" cy="133207"/>
            <a:chOff x="1053133" y="1765245"/>
            <a:chExt cx="6538929" cy="133207"/>
          </a:xfrm>
        </p:grpSpPr>
        <p:sp>
          <p:nvSpPr>
            <p:cNvPr id="9" name="Rectangle 8"/>
            <p:cNvSpPr/>
            <p:nvPr/>
          </p:nvSpPr>
          <p:spPr bwMode="auto">
            <a:xfrm>
              <a:off x="3511640" y="1773842"/>
              <a:ext cx="265410" cy="118076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10689" y="1774509"/>
              <a:ext cx="265410" cy="113955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1750050" y="1765245"/>
              <a:ext cx="5842012" cy="123566"/>
              <a:chOff x="5363377" y="1219646"/>
              <a:chExt cx="5842012" cy="12356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363377" y="1219646"/>
                <a:ext cx="265410" cy="11807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0939979" y="1229257"/>
                <a:ext cx="265410" cy="113955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4853930" y="1766260"/>
              <a:ext cx="2264459" cy="126353"/>
              <a:chOff x="6454884" y="1471100"/>
              <a:chExt cx="2264459" cy="126353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454884" y="1479377"/>
                <a:ext cx="265410" cy="118076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453933" y="1471100"/>
                <a:ext cx="265410" cy="113955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1053133" y="1765941"/>
              <a:ext cx="3301950" cy="132511"/>
              <a:chOff x="5650288" y="719464"/>
              <a:chExt cx="3301950" cy="132511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5650288" y="719464"/>
                <a:ext cx="265410" cy="11807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8686828" y="738020"/>
                <a:ext cx="265410" cy="113955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7" name="Group 20"/>
          <p:cNvGrpSpPr/>
          <p:nvPr/>
        </p:nvGrpSpPr>
        <p:grpSpPr>
          <a:xfrm>
            <a:off x="1645675" y="1390833"/>
            <a:ext cx="712957" cy="369333"/>
            <a:chOff x="1610097" y="1243250"/>
            <a:chExt cx="834168" cy="432124"/>
          </a:xfrm>
        </p:grpSpPr>
        <p:pic>
          <p:nvPicPr>
            <p:cNvPr id="22" name="Picture 21" descr="2733431-golden-gate-bridge-illustration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7200179" y="1373292"/>
            <a:ext cx="712957" cy="369333"/>
            <a:chOff x="1610097" y="1243250"/>
            <a:chExt cx="834168" cy="432124"/>
          </a:xfrm>
        </p:grpSpPr>
        <p:pic>
          <p:nvPicPr>
            <p:cNvPr id="25" name="Picture 24" descr="2733431-golden-gate-bridge-illustration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183" y="3963632"/>
            <a:ext cx="4590026" cy="637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313" y="5872889"/>
            <a:ext cx="5278530" cy="637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68159" y="2901917"/>
            <a:ext cx="232424" cy="331482"/>
          </a:xfrm>
          <a:prstGeom prst="rect">
            <a:avLst/>
          </a:prstGeom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146220" y="3285117"/>
            <a:ext cx="232424" cy="3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01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_ell_zoomed3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3650" r="5709" b="5544"/>
          <a:stretch/>
        </p:blipFill>
        <p:spPr>
          <a:xfrm>
            <a:off x="-51492" y="2593830"/>
            <a:ext cx="4498772" cy="3524033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981733" y="6158291"/>
            <a:ext cx="232424" cy="331482"/>
          </a:xfrm>
          <a:prstGeom prst="rect">
            <a:avLst/>
          </a:prstGeom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44513" y="2282372"/>
            <a:ext cx="1194975" cy="329940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348" y="2283690"/>
            <a:ext cx="2139906" cy="33062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CapUpper.e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3685" r="5481" b="3714"/>
          <a:stretch/>
        </p:blipFill>
        <p:spPr>
          <a:xfrm>
            <a:off x="4614314" y="2602776"/>
            <a:ext cx="4529686" cy="3543073"/>
          </a:xfrm>
          <a:prstGeom prst="rect">
            <a:avLst/>
          </a:prstGeom>
        </p:spPr>
      </p:pic>
      <p:pic>
        <p:nvPicPr>
          <p:cNvPr id="10" name="Picture 9" descr="CapUpper+Lower2.eps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4502" r="5156" b="4028"/>
          <a:stretch/>
        </p:blipFill>
        <p:spPr>
          <a:xfrm>
            <a:off x="4626080" y="2631127"/>
            <a:ext cx="4536194" cy="3502085"/>
          </a:xfrm>
          <a:prstGeom prst="rect">
            <a:avLst/>
          </a:prstGeom>
        </p:spPr>
      </p:pic>
      <p:grpSp>
        <p:nvGrpSpPr>
          <p:cNvPr id="3" name="Group 28"/>
          <p:cNvGrpSpPr/>
          <p:nvPr/>
        </p:nvGrpSpPr>
        <p:grpSpPr>
          <a:xfrm>
            <a:off x="5198237" y="3758054"/>
            <a:ext cx="1871810" cy="743174"/>
            <a:chOff x="5063725" y="3686152"/>
            <a:chExt cx="1871810" cy="743174"/>
          </a:xfrm>
        </p:grpSpPr>
        <p:sp>
          <p:nvSpPr>
            <p:cNvPr id="30" name="TextBox 29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7" name="Picture 16" descr="CapUpper+LowerZoomed.eps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4841" r="6605" b="5574"/>
          <a:stretch/>
        </p:blipFill>
        <p:spPr>
          <a:xfrm>
            <a:off x="4577711" y="2583595"/>
            <a:ext cx="4575426" cy="3569981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4176793" y="5903202"/>
            <a:ext cx="2781546" cy="999520"/>
            <a:chOff x="4176793" y="5903202"/>
            <a:chExt cx="2781546" cy="999520"/>
          </a:xfrm>
        </p:grpSpPr>
        <p:grpSp>
          <p:nvGrpSpPr>
            <p:cNvPr id="11" name="Group 10"/>
            <p:cNvGrpSpPr/>
            <p:nvPr/>
          </p:nvGrpSpPr>
          <p:grpSpPr>
            <a:xfrm>
              <a:off x="4176793" y="5903202"/>
              <a:ext cx="2781546" cy="999520"/>
              <a:chOff x="5737013" y="796417"/>
              <a:chExt cx="2781546" cy="99952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H="1" flipV="1">
                <a:off x="5737013" y="823249"/>
                <a:ext cx="572408" cy="46510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6297940" y="1149606"/>
                <a:ext cx="1871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longest repeat</a:t>
                </a:r>
              </a:p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at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7919319" y="796417"/>
                <a:ext cx="599240" cy="48298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565" y="6591328"/>
              <a:ext cx="1031393" cy="213005"/>
            </a:xfrm>
            <a:prstGeom prst="rect">
              <a:avLst/>
            </a:prstGeom>
          </p:spPr>
        </p:pic>
      </p:grpSp>
      <p:grpSp>
        <p:nvGrpSpPr>
          <p:cNvPr id="19" name="Group 27"/>
          <p:cNvGrpSpPr/>
          <p:nvPr/>
        </p:nvGrpSpPr>
        <p:grpSpPr>
          <a:xfrm>
            <a:off x="5063725" y="3686152"/>
            <a:ext cx="1871810" cy="743174"/>
            <a:chOff x="5063725" y="3686152"/>
            <a:chExt cx="1871810" cy="743174"/>
          </a:xfrm>
        </p:grpSpPr>
        <p:sp>
          <p:nvSpPr>
            <p:cNvPr id="26" name="TextBox 25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41417" cy="762000"/>
          </a:xfrm>
        </p:spPr>
        <p:txBody>
          <a:bodyPr/>
          <a:lstStyle/>
          <a:p>
            <a:r>
              <a:rPr lang="en-US" dirty="0" smtClean="0"/>
              <a:t>Sequencing capacity on </a:t>
            </a:r>
            <a:r>
              <a:rPr lang="en-US" dirty="0" err="1" smtClean="0"/>
              <a:t>Chr</a:t>
            </a:r>
            <a:r>
              <a:rPr lang="en-US" dirty="0" smtClean="0"/>
              <a:t> 22 statistics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7551" y="6400800"/>
            <a:ext cx="30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GRCh37 </a:t>
            </a:r>
            <a:r>
              <a:rPr lang="en-US" sz="1800" dirty="0" err="1" smtClean="0"/>
              <a:t>Chr</a:t>
            </a:r>
            <a:r>
              <a:rPr lang="en-US" sz="1800" dirty="0" smtClean="0"/>
              <a:t> 22  (G = 35M)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9390" y="4728410"/>
            <a:ext cx="29546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longest interleaved repeats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at </a:t>
            </a:r>
            <a:r>
              <a:rPr lang="en-US" sz="2000" dirty="0" smtClean="0">
                <a:solidFill>
                  <a:srgbClr val="FF0000"/>
                </a:solidFill>
              </a:rPr>
              <a:t> 2325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305926" y="5233737"/>
            <a:ext cx="1503948" cy="661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289" y="1344228"/>
            <a:ext cx="4590026" cy="637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52320" y="4032853"/>
            <a:ext cx="3748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ritical phenomenon still occurs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7598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21" grpId="0"/>
      <p:bldP spid="2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44513" y="2282372"/>
            <a:ext cx="4599488" cy="3855978"/>
            <a:chOff x="4544513" y="2282372"/>
            <a:chExt cx="4599488" cy="3855978"/>
          </a:xfrm>
        </p:grpSpPr>
        <p:pic>
          <p:nvPicPr>
            <p:cNvPr id="4" name="Picture 3" descr="capacity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400" y="2603116"/>
              <a:ext cx="4546601" cy="3535234"/>
            </a:xfrm>
            <a:prstGeom prst="rect">
              <a:avLst/>
            </a:prstGeom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4544513" y="2282372"/>
              <a:ext cx="1194975" cy="329940"/>
            </a:xfrm>
            <a:prstGeom prst="rect">
              <a:avLst/>
            </a:prstGeom>
          </p:spPr>
        </p:pic>
      </p:grpSp>
      <p:pic>
        <p:nvPicPr>
          <p:cNvPr id="5" name="Picture 4" descr="a_ell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2466"/>
            <a:ext cx="4385733" cy="35031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6299" y="3743949"/>
            <a:ext cx="30167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longest interleaved repeats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t length </a:t>
            </a:r>
            <a:r>
              <a:rPr lang="en-US" sz="2000" dirty="0" smtClean="0">
                <a:solidFill>
                  <a:srgbClr val="FF0000"/>
                </a:solidFill>
              </a:rPr>
              <a:t>2248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50557" y="4400540"/>
            <a:ext cx="3258858" cy="141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441682" y="4430074"/>
            <a:ext cx="462739" cy="1407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933956" y="4439918"/>
            <a:ext cx="620268" cy="1358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27"/>
          <p:cNvGrpSpPr/>
          <p:nvPr/>
        </p:nvGrpSpPr>
        <p:grpSpPr>
          <a:xfrm>
            <a:off x="5063725" y="3686152"/>
            <a:ext cx="1871810" cy="743174"/>
            <a:chOff x="5063725" y="3686152"/>
            <a:chExt cx="1871810" cy="743174"/>
          </a:xfrm>
        </p:grpSpPr>
        <p:sp>
          <p:nvSpPr>
            <p:cNvPr id="37" name="TextBox 36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272943" y="5906765"/>
            <a:ext cx="3377004" cy="995957"/>
            <a:chOff x="4272943" y="5906765"/>
            <a:chExt cx="3377004" cy="995957"/>
          </a:xfrm>
        </p:grpSpPr>
        <p:grpSp>
          <p:nvGrpSpPr>
            <p:cNvPr id="7" name="Group 6"/>
            <p:cNvGrpSpPr/>
            <p:nvPr/>
          </p:nvGrpSpPr>
          <p:grpSpPr>
            <a:xfrm>
              <a:off x="4272943" y="5906765"/>
              <a:ext cx="3377004" cy="995957"/>
              <a:chOff x="5833163" y="799980"/>
              <a:chExt cx="3377004" cy="99595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97940" y="1149606"/>
                <a:ext cx="1871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longest repeat</a:t>
                </a:r>
              </a:p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at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H="1" flipV="1">
                <a:off x="5833163" y="859047"/>
                <a:ext cx="476258" cy="4293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919319" y="799980"/>
                <a:ext cx="1290848" cy="47942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348" y="6606099"/>
              <a:ext cx="1073158" cy="2259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19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18057" y="6400800"/>
            <a:ext cx="301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GRCh37 </a:t>
            </a:r>
            <a:r>
              <a:rPr lang="en-US" sz="1800" dirty="0" err="1" smtClean="0"/>
              <a:t>Chr</a:t>
            </a:r>
            <a:r>
              <a:rPr lang="en-US" sz="1800" dirty="0" smtClean="0"/>
              <a:t> 19  (G = 55M)</a:t>
            </a:r>
            <a:endParaRPr lang="en-US" sz="1800" dirty="0"/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348" y="2283690"/>
            <a:ext cx="2139906" cy="330626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-58308" y="1261930"/>
            <a:ext cx="898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hybrid greedy/De </a:t>
            </a:r>
            <a:r>
              <a:rPr lang="en-US" dirty="0" err="1" smtClean="0"/>
              <a:t>Brujin</a:t>
            </a:r>
            <a:r>
              <a:rPr lang="en-US" dirty="0" smtClean="0"/>
              <a:t> graph algorithm closes the gap and is near optimal on all 22 chromosomes.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63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Noisy reads.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Reference-based assembly.</a:t>
            </a:r>
          </a:p>
          <a:p>
            <a:endParaRPr lang="en-US" dirty="0" smtClean="0"/>
          </a:p>
          <a:p>
            <a:r>
              <a:rPr lang="en-US" dirty="0" smtClean="0"/>
              <a:t>Partial reconstruction.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……...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theory has made a huge impact on communication.</a:t>
            </a:r>
          </a:p>
          <a:p>
            <a:endParaRPr lang="en-US" dirty="0" smtClean="0"/>
          </a:p>
          <a:p>
            <a:r>
              <a:rPr lang="en-US" dirty="0" smtClean="0"/>
              <a:t>Its success stems from focusing on something fundamental: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philosophy may be useful for other important engineering problems.</a:t>
            </a:r>
          </a:p>
          <a:p>
            <a:endParaRPr lang="en-US" dirty="0" smtClean="0"/>
          </a:p>
          <a:p>
            <a:r>
              <a:rPr lang="en-US" dirty="0" smtClean="0"/>
              <a:t>DNA sequencing is a good example.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Years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communication systems are designed based on the principles of information theory.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benchmark</a:t>
            </a:r>
            <a:r>
              <a:rPr lang="en-US" dirty="0" smtClean="0"/>
              <a:t> for comparing different schemes and different channels.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Suggests </a:t>
            </a:r>
            <a:r>
              <a:rPr lang="en-US" dirty="0" smtClean="0">
                <a:solidFill>
                  <a:srgbClr val="FF0000"/>
                </a:solidFill>
              </a:rPr>
              <a:t>totally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ways of communication.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219200"/>
            <a:ext cx="8708571" cy="525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, then computation.</a:t>
            </a:r>
          </a:p>
          <a:p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	         It took 60 years, but we got there.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Simple models</a:t>
            </a:r>
            <a:r>
              <a:rPr lang="en-US" dirty="0" smtClean="0"/>
              <a:t>, then complex.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		The discrete </a:t>
            </a:r>
            <a:r>
              <a:rPr lang="en-US" sz="2000" dirty="0" err="1" smtClean="0"/>
              <a:t>memoryless</a:t>
            </a:r>
            <a:r>
              <a:rPr lang="en-US" sz="2000" dirty="0" smtClean="0"/>
              <a:t> channel</a:t>
            </a:r>
          </a:p>
          <a:p>
            <a:pPr>
              <a:buNone/>
            </a:pPr>
            <a:r>
              <a:rPr lang="en-US" sz="2000" dirty="0" smtClean="0"/>
              <a:t>			………… is like the Holy Roman Empire.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Infinity, </a:t>
            </a:r>
            <a:r>
              <a:rPr lang="en-US" dirty="0" smtClean="0"/>
              <a:t> and then back.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   Allows us to think in terms of </a:t>
            </a:r>
            <a:r>
              <a:rPr lang="en-US" dirty="0" smtClean="0">
                <a:solidFill>
                  <a:srgbClr val="FF0000"/>
                </a:solidFill>
              </a:rPr>
              <a:t>typical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 smtClean="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7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7330" y="4636916"/>
            <a:ext cx="251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 Cover, 1990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19" y="2579914"/>
            <a:ext cx="8664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“Asymptotic limit is the first term in the Taylor series expansion</a:t>
            </a:r>
          </a:p>
          <a:p>
            <a:pPr algn="l"/>
            <a:r>
              <a:rPr lang="en-US" dirty="0" smtClean="0"/>
              <a:t> at infinity. 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And theory is the first term in the Taylor series of practice.”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Can the success of this way of thinking be broadened to other fields?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61788"/>
            <a:ext cx="8839200" cy="1676400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pitchFamily="34" charset="-127"/>
              </a:rPr>
              <a:t>Information Theory of DNA Sequencing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5120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 smtClean="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7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sequencing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685" y="1332897"/>
            <a:ext cx="8382000" cy="11784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DNA: the blueprint of life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Problem: to obtain the sequence of nucleotides.</a:t>
            </a:r>
          </a:p>
        </p:txBody>
      </p:sp>
      <p:pic>
        <p:nvPicPr>
          <p:cNvPr id="3076" name="Picture 4" descr="d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58227"/>
            <a:ext cx="3238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n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396807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91200" y="3562086"/>
            <a:ext cx="2506663" cy="180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…ACGTGACTGAGGACCGTG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CGACTGAGACTGACTGGGT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CTAGCTAGACTACGTTTTA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TATATATATACGTCGTCGT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ACTGATGACTAGATTACAG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ACTGATTTAGATACCTGAC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TGATTTTAAAAAAATATT…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885" y="6226605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56"/>
  <p:tag name="FIRSTDTSE@C02HHC3VDJYT3PP7" val="452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bar{L} : = \frac{L}{\log G}$  template TPT1  env TPENV1  fore 0  back 16777215  eqnno 7"/>
  <p:tag name="FILENAME" val="TP_tmp"/>
  <p:tag name="ORIGWIDTH" val="49"/>
  <p:tag name="PICTUREFILESIZE" val="39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 \uparrow \Rightarrow C \uparro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"/>
  <p:tag name="PICTUREFILESIZE" val="27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G \uparrow \Rightarrow C \downarro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0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L} = 4.6  template TPT1  env TPENV1  fore 0  back 16777215  eqnno 1"/>
  <p:tag name="FILENAME" val="TP_tmp"/>
  <p:tag name="ORIGWIDTH" val="35"/>
  <p:tag name="PICTUREFILESIZE" val="30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H_2({\bf p}) = -\log \sum_{i=1}^4 p_i^2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93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0  template TPT1  env TPENV1  fore 0  back 16777215  eqnno 16"/>
  <p:tag name="FILENAME" val="TP_tmp"/>
  <p:tag name="ORIGWIDTH" val="28"/>
  <p:tag name="PICTUREFILESIZE" val="15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\bar{L}  template TPT1  env TPENV1  fore 0  back 16777215  eqnno 17"/>
  <p:tag name="FILENAME" val="TP_tmp"/>
  <p:tag name="ORIGWIDTH" val="30"/>
  <p:tag name="PICTUREFILESIZE" val="20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\ell = L-1: \mbox{No interleaved repeats of length $L-1$ (Ukkonen)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6"/>
  <p:tag name="PICTUREFILESIZE" val="128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 =1: \mbox{ roughly equivalent to coverage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88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ll = L-1, L-2, \ldots,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367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channel capacity $C$ bits/sec}  template TPT1  env TPENV2  fore 0  back 16777215  eqnno 1"/>
  <p:tag name="FILENAME" val="TP_tmp"/>
  <p:tag name="ORIGWIDTH" val="123"/>
  <p:tag name="PICTUREFILESIZE" val="398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ll = L-1 \mbox{ or } \ell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30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0  template TPT1  env TPENV1  fore 0  back 16777215  eqnno 16"/>
  <p:tag name="FILENAME" val="TP_tmp"/>
  <p:tag name="ORIGWIDTH" val="28"/>
  <p:tag name="PICTUREFILESIZE" val="15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\bar{L}  template TPT1  env TPENV1  fore 0  back 16777215  eqnno 17"/>
  <p:tag name="FILENAME" val="TP_tmp"/>
  <p:tag name="ORIGWIDTH" val="30"/>
  <p:tag name="PICTUREFILESIZE" val="20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_{\rm greedy} (L)&#10;= \min_{1 \le \ell \le L-1} \frac{2(L-\ell-1)}{&#10;\log (\mbox{$\#$ of $\ell$-repeats})}&#10;$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4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(L) \le \min_{1 \le \ell \le L-1} \frac{4(L-\ell-1)}{&#10;\log (\mbox{$\#$ of  interleaved $\ell$-repeats})}&#10;$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3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source entropy rate $H$ bits/source sym}  template TPT1  env TPENV2  fore 0  back 16777215  eqnno 2"/>
  <p:tag name="FILENAME" val="TP_tmp"/>
  <p:tag name="ORIGWIDTH" val="171"/>
  <p:tag name="PICTUREFILESIZE" val="47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\rm greedy}(L)  template TPT1  env TPENV1  fore 0  back 16777215  eqnno 1"/>
  <p:tag name="FILENAME" val="TP_tmp"/>
  <p:tag name="ORIGWIDTH" val="47"/>
  <p:tag name="PICTUREFILESIZE" val="34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_{\rm greedy} (L)&#10;= \min_{1 \le \ell \le L-1} \frac{2(L-\ell-1)}{&#10;\log (\mbox{$\#$ of $\ell$-repeats})}&#10;$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4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\rm greedy}(L)  template TPT1  env TPENV1  fore 0  back 16777215  eqnno 1"/>
  <p:tag name="FILENAME" val="TP_tmp"/>
  <p:tag name="ORIGWIDTH" val="47"/>
  <p:tag name="PICTUREFILESIZE" val="34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 &amp; \mbox{max. rate of reliable communication} \\&#10;&amp; = &amp; \frac{C}{H} \mbox{  source sym / sec.}  template TPT1  env TPENV3  fore 0  back 16777215  eqnno 3"/>
  <p:tag name="FILENAME" val="TP_tmp"/>
  <p:tag name="ORIGWIDTH" val="179"/>
  <p:tag name="PICTUREFILESIZE" val="64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mbox{max. communication rate $R$ } = \frac{C_{\rm channel}}{H_{\rm source}} \mbox{ source sym / sec.}$$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7"/>
  <p:tag name="PICTUREFILESIZE" val="86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mbox{sequencing rate } R = \frac{G}{N} \mbox{ DNA sym / read }$$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2"/>
  <p:tag name="PICTUREFILESIZE" val="5272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138515</TotalTime>
  <Words>1099</Words>
  <Application>Microsoft Macintosh PowerPoint</Application>
  <PresentationFormat>On-screen Show (4:3)</PresentationFormat>
  <Paragraphs>339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JobTalk3</vt:lpstr>
      <vt:lpstr>The Science of Information: From Communication to DNA Sequencing</vt:lpstr>
      <vt:lpstr>Communication: the beginning</vt:lpstr>
      <vt:lpstr>Grand Unification</vt:lpstr>
      <vt:lpstr>60 Years Later</vt:lpstr>
      <vt:lpstr>Secrets of Success</vt:lpstr>
      <vt:lpstr>PowerPoint Presentation</vt:lpstr>
      <vt:lpstr>Looking Forward</vt:lpstr>
      <vt:lpstr>Information Theory of DNA Sequencing</vt:lpstr>
      <vt:lpstr>DNA sequencing</vt:lpstr>
      <vt:lpstr>Impetus: Human Genome Project</vt:lpstr>
      <vt:lpstr>Sequencing gets cheaper and faster</vt:lpstr>
      <vt:lpstr>But many genomes to sequence</vt:lpstr>
      <vt:lpstr>Whole Genome Shotgun Sequencing</vt:lpstr>
      <vt:lpstr>A Gigantic Jigsaw Puzzle</vt:lpstr>
      <vt:lpstr>Many Sequencing Technologies </vt:lpstr>
      <vt:lpstr>Many assembly algorithms</vt:lpstr>
      <vt:lpstr>And many more…….</vt:lpstr>
      <vt:lpstr>An information theoretic question</vt:lpstr>
      <vt:lpstr>Coverage Analysis</vt:lpstr>
      <vt:lpstr>Communication and Sequencing:  An Analogy</vt:lpstr>
      <vt:lpstr>A Simple Model</vt:lpstr>
      <vt:lpstr>The read channel</vt:lpstr>
      <vt:lpstr>Result: Sequencing Capacity</vt:lpstr>
      <vt:lpstr>Complexity is in the eye of the beholder </vt:lpstr>
      <vt:lpstr>PowerPoint Presentation</vt:lpstr>
      <vt:lpstr>A sufficient condition: greedy algorithm </vt:lpstr>
      <vt:lpstr>Greedy algorithm: stage  </vt:lpstr>
      <vt:lpstr>Summary</vt:lpstr>
      <vt:lpstr>Capacity Result Explained</vt:lpstr>
      <vt:lpstr>Comparison of assembly algorithms</vt:lpstr>
      <vt:lpstr>Achievable rates of algorithms</vt:lpstr>
      <vt:lpstr>Critical phenomenon</vt:lpstr>
      <vt:lpstr>I.I.D. DNA vs real DNA</vt:lpstr>
      <vt:lpstr>Greedy algorithm: general DNA statistics  </vt:lpstr>
      <vt:lpstr>Sequencing capacity on Chr 22 statistics</vt:lpstr>
      <vt:lpstr>Chromosome 19</vt:lpstr>
      <vt:lpstr> Ongoing work</vt:lpstr>
      <vt:lpstr>Conclusion 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Franceschetti</dc:creator>
  <cp:lastModifiedBy>David Tse</cp:lastModifiedBy>
  <cp:revision>548</cp:revision>
  <dcterms:created xsi:type="dcterms:W3CDTF">2002-06-19T17:04:49Z</dcterms:created>
  <dcterms:modified xsi:type="dcterms:W3CDTF">2012-09-17T03:03:14Z</dcterms:modified>
</cp:coreProperties>
</file>